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2" r:id="rId4"/>
    <p:sldMasterId id="2147483795" r:id="rId5"/>
    <p:sldMasterId id="2147483808" r:id="rId6"/>
    <p:sldMasterId id="2147483822" r:id="rId7"/>
  </p:sldMasterIdLst>
  <p:notesMasterIdLst>
    <p:notesMasterId r:id="rId20"/>
  </p:notesMasterIdLst>
  <p:handoutMasterIdLst>
    <p:handoutMasterId r:id="rId21"/>
  </p:handoutMasterIdLst>
  <p:sldIdLst>
    <p:sldId id="256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81" r:id="rId17"/>
    <p:sldId id="283" r:id="rId18"/>
    <p:sldId id="284" r:id="rId19"/>
  </p:sldIdLst>
  <p:sldSz cx="9144000" cy="6858000" type="screen4x3"/>
  <p:notesSz cx="7010400" cy="93726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8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1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175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920">
          <p15:clr>
            <a:srgbClr val="A4A3A4"/>
          </p15:clr>
        </p15:guide>
        <p15:guide id="10" pos="259">
          <p15:clr>
            <a:srgbClr val="A4A3A4"/>
          </p15:clr>
        </p15:guide>
        <p15:guide id="11" pos="5499">
          <p15:clr>
            <a:srgbClr val="A4A3A4"/>
          </p15:clr>
        </p15:guide>
        <p15:guide id="12" pos="48">
          <p15:clr>
            <a:srgbClr val="A4A3A4"/>
          </p15:clr>
        </p15:guide>
        <p15:guide id="13" pos="1824">
          <p15:clr>
            <a:srgbClr val="A4A3A4"/>
          </p15:clr>
        </p15:guide>
        <p15:guide id="14" pos="2880">
          <p15:clr>
            <a:srgbClr val="A4A3A4"/>
          </p15:clr>
        </p15:guide>
        <p15:guide id="15" pos="4031">
          <p15:clr>
            <a:srgbClr val="A4A3A4"/>
          </p15:clr>
        </p15:guide>
        <p15:guide id="16" pos="2994">
          <p15:clr>
            <a:srgbClr val="A4A3A4"/>
          </p15:clr>
        </p15:guide>
        <p15:guide id="17" pos="2764">
          <p15:clr>
            <a:srgbClr val="A4A3A4"/>
          </p15:clr>
        </p15:guide>
        <p15:guide id="18" orient="horz" pos="778">
          <p15:clr>
            <a:srgbClr val="A4A3A4"/>
          </p15:clr>
        </p15:guide>
        <p15:guide id="19" pos="1524">
          <p15:clr>
            <a:srgbClr val="A4A3A4"/>
          </p15:clr>
        </p15:guide>
        <p15:guide id="20" pos="42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oungRM" initials="RY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B79000"/>
    <a:srgbClr val="566876"/>
    <a:srgbClr val="BEC8D0"/>
    <a:srgbClr val="DDDDDD"/>
    <a:srgbClr val="996633"/>
    <a:srgbClr val="2F2F2F"/>
    <a:srgbClr val="F1B713"/>
    <a:srgbClr val="F8DB8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3" autoAdjust="0"/>
    <p:restoredTop sz="95326" autoAdjust="0"/>
  </p:normalViewPr>
  <p:slideViewPr>
    <p:cSldViewPr snapToGrid="0">
      <p:cViewPr varScale="1">
        <p:scale>
          <a:sx n="86" d="100"/>
          <a:sy n="86" d="100"/>
        </p:scale>
        <p:origin x="-666" y="-96"/>
      </p:cViewPr>
      <p:guideLst>
        <p:guide orient="horz" pos="768"/>
        <p:guide orient="horz" pos="720"/>
        <p:guide orient="horz" pos="144"/>
        <p:guide orient="horz" pos="3101"/>
        <p:guide orient="horz"/>
        <p:guide orient="horz" pos="3175"/>
        <p:guide orient="horz" pos="3360"/>
        <p:guide orient="horz" pos="4146"/>
        <p:guide orient="horz" pos="920"/>
        <p:guide orient="horz" pos="778"/>
        <p:guide pos="259"/>
        <p:guide pos="5499"/>
        <p:guide pos="48"/>
        <p:guide pos="1824"/>
        <p:guide pos="2880"/>
        <p:guide pos="4031"/>
        <p:guide pos="2994"/>
        <p:guide pos="2764"/>
        <p:guide pos="1524"/>
        <p:guide pos="42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9156"/>
    </p:cViewPr>
  </p:sorterViewPr>
  <p:notesViewPr>
    <p:cSldViewPr snapToGrid="0">
      <p:cViewPr>
        <p:scale>
          <a:sx n="80" d="100"/>
          <a:sy n="80" d="100"/>
        </p:scale>
        <p:origin x="-2364" y="75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r>
              <a:rPr dirty="0"/>
              <a:t>Office of Antiterrorism Assistance</a:t>
            </a:r>
            <a:endParaRPr lang="ar-EG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363" y="8915400"/>
            <a:ext cx="30178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t" anchorCtr="0" compatLnSpc="1">
            <a:prstTxWarp prst="textNoShape">
              <a:avLst/>
            </a:prstTxWarp>
          </a:bodyPr>
          <a:lstStyle>
            <a:lvl1pPr algn="l" defTabSz="936712">
              <a:defRPr sz="900">
                <a:latin typeface="Arial" charset="0"/>
              </a:defRPr>
            </a:lvl1pPr>
          </a:lstStyle>
          <a:p>
            <a:pPr algn="r" rtl="1">
              <a:defRPr/>
            </a:pPr>
            <a:r>
              <a:rPr dirty="0"/>
              <a:t>Critical Infrastructure Security and Resilience (CISR) v4.00</a:t>
            </a:r>
            <a:endParaRPr lang="ar-EG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363" y="0"/>
            <a:ext cx="3017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900">
                <a:latin typeface="Arial" charset="0"/>
              </a:defRPr>
            </a:lvl1pPr>
          </a:lstStyle>
          <a:p>
            <a:pPr algn="r" rtl="1">
              <a:defRPr/>
            </a:pPr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8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t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fld id="{5A5B90CB-F3D2-48CD-9418-FB5061BF6275}" type="slidenum">
              <a:rPr lang="en-US"/>
              <a:pPr>
                <a:defRPr/>
              </a:pPr>
              <a:t>‹#›</a:t>
            </a:fld>
            <a:endParaRPr lang="ar-EG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7363" y="9055100"/>
            <a:ext cx="6035675" cy="317500"/>
          </a:xfrm>
          <a:prstGeom prst="rect">
            <a:avLst/>
          </a:prstGeom>
          <a:noFill/>
        </p:spPr>
        <p:txBody>
          <a:bodyPr tIns="9144" bIns="9144"/>
          <a:lstStyle/>
          <a:p>
            <a:pPr algn="ctr" rtl="1">
              <a:defRPr/>
            </a:pPr>
            <a:r>
              <a:rPr lang="en-US" sz="900" b="1" dirty="0">
                <a:latin typeface="Arial" pitchFamily="34" charset="0"/>
              </a:rPr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4238501109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0" y="4452938"/>
            <a:ext cx="4800600" cy="420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9144" numCol="1" anchor="b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r>
              <a:rPr dirty="0"/>
              <a:t>Office of Antiterrorism Assistance</a:t>
            </a:r>
            <a:endParaRPr lang="ar-EG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363" y="8915400"/>
            <a:ext cx="30178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0" numCol="1" anchor="t" anchorCtr="0" compatLnSpc="1">
            <a:prstTxWarp prst="textNoShape">
              <a:avLst/>
            </a:prstTxWarp>
          </a:bodyPr>
          <a:lstStyle>
            <a:lvl1pPr algn="l" defTabSz="936712">
              <a:defRPr sz="900">
                <a:latin typeface="Arial" charset="0"/>
              </a:defRPr>
            </a:lvl1pPr>
          </a:lstStyle>
          <a:p>
            <a:pPr algn="r" rtl="1">
              <a:defRPr/>
            </a:pPr>
            <a:r>
              <a:rPr dirty="0"/>
              <a:t>Critical Infrastructure Security and Resilience (CISR) v4.00</a:t>
            </a:r>
            <a:endParaRPr lang="ar-EG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363" y="0"/>
            <a:ext cx="3017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8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fld id="{90BEA067-C006-47D8-A979-21243A035504}" type="slidenum">
              <a:rPr lang="en-US"/>
              <a:pPr>
                <a:defRPr/>
              </a:pPr>
              <a:t>‹#›</a:t>
            </a:fld>
            <a:endParaRPr lang="ar-EG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363" y="9051925"/>
            <a:ext cx="6035675" cy="320675"/>
          </a:xfrm>
          <a:prstGeom prst="rect">
            <a:avLst/>
          </a:prstGeom>
          <a:noFill/>
        </p:spPr>
        <p:txBody>
          <a:bodyPr tIns="9144" bIns="9144"/>
          <a:lstStyle/>
          <a:p>
            <a:pPr algn="ctr" rtl="1">
              <a:defRPr/>
            </a:pPr>
            <a:r>
              <a:rPr lang="en-US" sz="900" b="1" dirty="0">
                <a:latin typeface="Arial" pitchFamily="34" charset="0"/>
              </a:rPr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42437046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1: Course Introduction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2890741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3789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 rtl="1"/>
            <a:r>
              <a:rPr dirty="0"/>
              <a:t>Office of Antiterrorism Assistance</a:t>
            </a:r>
          </a:p>
        </p:txBody>
      </p:sp>
      <p:sp>
        <p:nvSpPr>
          <p:cNvPr id="3789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Critical Infrastructure Security and Resilience (CISR) v4.00</a:t>
            </a:r>
          </a:p>
        </p:txBody>
      </p:sp>
      <p:sp>
        <p:nvSpPr>
          <p:cNvPr id="37894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Module 1: Course Introduction</a:t>
            </a:r>
          </a:p>
        </p:txBody>
      </p:sp>
      <p:sp>
        <p:nvSpPr>
          <p:cNvPr id="37895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 rtl="1"/>
            <a:fld id="{77C4A351-7316-4DB0-AF7E-88FAAD31ED94}" type="slidenum">
              <a:rPr lang="en-US" smtClean="0"/>
              <a:pPr defTabSz="936506"/>
              <a:t>2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282059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389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 rtl="1"/>
            <a:r>
              <a:rPr dirty="0"/>
              <a:t>Office of Antiterrorism Assistance</a:t>
            </a:r>
          </a:p>
        </p:txBody>
      </p:sp>
      <p:sp>
        <p:nvSpPr>
          <p:cNvPr id="389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Critical Infrastructure Security and Resilience (CISR) v4.00</a:t>
            </a:r>
          </a:p>
        </p:txBody>
      </p:sp>
      <p:sp>
        <p:nvSpPr>
          <p:cNvPr id="38918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Module 1: Course Introduction</a:t>
            </a:r>
          </a:p>
        </p:txBody>
      </p:sp>
      <p:sp>
        <p:nvSpPr>
          <p:cNvPr id="38919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 rtl="1"/>
            <a:fld id="{9EDA139B-6405-4D4B-A9B3-C4976F9D046E}" type="slidenum">
              <a:rPr lang="en-US" smtClean="0"/>
              <a:pPr defTabSz="936506"/>
              <a:t>3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318675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3994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 rtl="1"/>
            <a:r>
              <a:rPr dirty="0"/>
              <a:t>Office of Antiterrorism Assistance</a:t>
            </a:r>
          </a:p>
        </p:txBody>
      </p:sp>
      <p:sp>
        <p:nvSpPr>
          <p:cNvPr id="3994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Critical Infrastructure Security and Resilience (CISR) v4.00</a:t>
            </a:r>
          </a:p>
        </p:txBody>
      </p:sp>
      <p:sp>
        <p:nvSpPr>
          <p:cNvPr id="39942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Module 1: Course Introduction</a:t>
            </a:r>
          </a:p>
        </p:txBody>
      </p:sp>
      <p:sp>
        <p:nvSpPr>
          <p:cNvPr id="39943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 rtl="1"/>
            <a:fld id="{875575F2-2FCF-45A8-BF38-30C786CDB8FD}" type="slidenum">
              <a:rPr lang="en-US" smtClean="0"/>
              <a:pPr defTabSz="936506"/>
              <a:t>5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13795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710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 rtl="1"/>
            <a:r>
              <a:rPr dirty="0"/>
              <a:t>Office of Antiterrorism Assistance</a:t>
            </a:r>
          </a:p>
        </p:txBody>
      </p:sp>
      <p:sp>
        <p:nvSpPr>
          <p:cNvPr id="4710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Critical Infrastructure Security and Resilience (CISR) v4.00</a:t>
            </a:r>
          </a:p>
        </p:txBody>
      </p:sp>
      <p:sp>
        <p:nvSpPr>
          <p:cNvPr id="47110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Module 1: Course Introduction</a:t>
            </a:r>
          </a:p>
        </p:txBody>
      </p:sp>
      <p:sp>
        <p:nvSpPr>
          <p:cNvPr id="47111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 rtl="1"/>
            <a:fld id="{40B1DB1D-FC56-4714-809F-BB4E5C6F5718}" type="slidenum">
              <a:rPr lang="en-US" smtClean="0"/>
              <a:pPr defTabSz="936506"/>
              <a:t>6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401476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301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 rtl="1"/>
            <a:r>
              <a:rPr dirty="0"/>
              <a:t>Office of Antiterrorism Assistance</a:t>
            </a:r>
          </a:p>
        </p:txBody>
      </p:sp>
      <p:sp>
        <p:nvSpPr>
          <p:cNvPr id="4301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Critical Infrastructure Security and Resilience (CISR) v4.00</a:t>
            </a:r>
          </a:p>
        </p:txBody>
      </p:sp>
      <p:sp>
        <p:nvSpPr>
          <p:cNvPr id="43014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Module 1: Course Introduction</a:t>
            </a:r>
          </a:p>
        </p:txBody>
      </p:sp>
      <p:sp>
        <p:nvSpPr>
          <p:cNvPr id="43015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 rtl="1"/>
            <a:fld id="{CF60C2FF-A0D5-4658-9006-65EF38DA3DD5}" type="slidenum">
              <a:rPr lang="en-US" smtClean="0"/>
              <a:pPr defTabSz="936506"/>
              <a:t>9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79162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16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2975" y="1220788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2975" y="3202940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087062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3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62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044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5478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5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560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92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370137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8606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954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441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454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24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873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35040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678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74098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128134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5001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3666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01938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1318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37469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5175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59330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2975" y="4162489"/>
            <a:ext cx="3976688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9427433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9"/>
            <a:ext cx="3976688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40846801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2975" y="1220788"/>
            <a:ext cx="3979862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912368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2022" y="1224974"/>
            <a:ext cx="3976688" cy="173736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676798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36306" y="3185478"/>
            <a:ext cx="3976688" cy="173736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489610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80765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9"/>
            <a:ext cx="3976688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109436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85478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2975" y="1220788"/>
            <a:ext cx="3976688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2974" y="3179128"/>
            <a:ext cx="3976689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258123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7759009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745674297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1634714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2975" y="1220788"/>
            <a:ext cx="3979862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356787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1572824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808514"/>
            <a:ext cx="6826847" cy="1223159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655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05226" y="2796639"/>
            <a:ext cx="8318500" cy="1217221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1090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rimary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71935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0749937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47289879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7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8223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15872617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8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739341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40274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37940017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Content,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0" y="1220788"/>
            <a:ext cx="4024313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04396403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40274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87940206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624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495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019387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59979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09059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764362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7"/>
            <a:ext cx="3976688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58084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25937315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670962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05350" y="1224974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157963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1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213338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74752172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small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97299550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4427430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40274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05350" y="1220788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3783990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666881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8"/>
            <a:ext cx="3976688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9042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2975" y="1220788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2975" y="3202940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2641087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2975" y="1220788"/>
            <a:ext cx="3976688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9135517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7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14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9896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  <p:sldLayoutId id="2147483852" r:id="rId18"/>
    <p:sldLayoutId id="2147483853" r:id="rId19"/>
    <p:sldLayoutId id="2147483796" r:id="rId20"/>
    <p:sldLayoutId id="2147483797" r:id="rId21"/>
    <p:sldLayoutId id="2147483798" r:id="rId22"/>
    <p:sldLayoutId id="2147483799" r:id="rId23"/>
    <p:sldLayoutId id="2147483800" r:id="rId24"/>
    <p:sldLayoutId id="2147483801" r:id="rId25"/>
    <p:sldLayoutId id="2147483802" r:id="rId26"/>
    <p:sldLayoutId id="2147483803" r:id="rId27"/>
    <p:sldLayoutId id="2147483804" r:id="rId28"/>
    <p:sldLayoutId id="2147483805" r:id="rId29"/>
    <p:sldLayoutId id="2147483806" r:id="rId30"/>
    <p:sldLayoutId id="2147483807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Do not place content within this area.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ar-EG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Please preserve for insertion of English Text (Callout Boxes).</a:t>
            </a:r>
          </a:p>
        </p:txBody>
      </p:sp>
      <p:sp>
        <p:nvSpPr>
          <p:cNvPr id="8" name="CallBottom"/>
          <p:cNvSpPr txBox="1">
            <a:spLocks/>
          </p:cNvSpPr>
          <p:nvPr userDrawn="1"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Do not allow text content to overlap this area.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ar-EG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This area reserved for insertion of English Text (Callout Boxes).</a:t>
            </a:r>
          </a:p>
        </p:txBody>
      </p:sp>
    </p:spTree>
    <p:extLst>
      <p:ext uri="{BB962C8B-B14F-4D97-AF65-F5344CB8AC3E}">
        <p14:creationId xmlns:p14="http://schemas.microsoft.com/office/powerpoint/2010/main" val="102668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1: Course Introduction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bg1">
                <a:lumMod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Do not place content within this area.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ar-EG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Please preserve for insertion of English Text (Callout Boxes).</a:t>
            </a:r>
          </a:p>
        </p:txBody>
      </p:sp>
    </p:spTree>
    <p:extLst>
      <p:ext uri="{BB962C8B-B14F-4D97-AF65-F5344CB8AC3E}">
        <p14:creationId xmlns:p14="http://schemas.microsoft.com/office/powerpoint/2010/main" val="32312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مقدمة الدورة</a:t>
            </a:r>
            <a:endParaRPr lang="ar-EG" sz="40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ar-EG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>
              <a:defRPr/>
            </a:pPr>
            <a:r>
              <a:rPr lang="en-US" dirty="0">
                <a:solidFill>
                  <a:schemeClr val="bg1"/>
                </a:solidFill>
              </a:rPr>
              <a:t>Module 1: Course Introduction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ar-E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043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1.1 </a:t>
            </a:r>
            <a:endParaRPr lang="ar-EG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08064040"/>
              </p:ext>
            </p:extLst>
          </p:nvPr>
        </p:nvGraphicFramePr>
        <p:xfrm>
          <a:off x="404813" y="1217613"/>
          <a:ext cx="8319130" cy="2123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9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00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dirty="0"/>
                        <a:t>اليوم</a:t>
                      </a:r>
                    </a:p>
                  </a:txBody>
                  <a:tcPr marL="92948" marR="92948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EG" dirty="0"/>
                        <a:t>الأجزاء المغطاة</a:t>
                      </a:r>
                    </a:p>
                  </a:txBody>
                  <a:tcPr marL="92948" marR="9294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1</a:t>
                      </a:r>
                    </a:p>
                  </a:txBody>
                  <a:tcPr marL="92948" marR="929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buFont typeface="Arial" panose="020B0604020202020204" pitchFamily="34" charset="0"/>
                        <a:buNone/>
                      </a:pPr>
                      <a:r>
                        <a:rPr lang="ar-SA" sz="1800" b="1" kern="1200" dirty="0">
                          <a:effectLst/>
                        </a:rPr>
                        <a:t>مقدمة حول أمن ومرونة البنية الأساسية الحرجة</a:t>
                      </a:r>
                      <a:endParaRPr lang="ar-EG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948" marR="9294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2</a:t>
                      </a:r>
                    </a:p>
                  </a:txBody>
                  <a:tcPr marL="92948" marR="9294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buFont typeface="Arial" panose="020B0604020202020204" pitchFamily="34" charset="0"/>
                        <a:buNone/>
                      </a:pPr>
                      <a:r>
                        <a:rPr lang="ar-SA" sz="1800" b="1" kern="1200" dirty="0">
                          <a:effectLst/>
                        </a:rPr>
                        <a:t>مشاركة المجتمع</a:t>
                      </a:r>
                      <a:r>
                        <a:rPr lang="ar-EG" sz="1800" b="1" kern="1200" baseline="0" dirty="0">
                          <a:effectLst/>
                        </a:rPr>
                        <a:t> المحلي</a:t>
                      </a:r>
                      <a:r>
                        <a:rPr lang="ar-SA" sz="1800" b="1" kern="1200" dirty="0">
                          <a:effectLst/>
                        </a:rPr>
                        <a:t> وحقوق الإنسان؛ بناء الشراكات المجتمعية؛ مكونات البنية الأساسية الحرجة</a:t>
                      </a:r>
                      <a:endParaRPr lang="ar-EG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948" marR="9294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3</a:t>
                      </a:r>
                    </a:p>
                  </a:txBody>
                  <a:tcPr marL="92948" marR="929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buFont typeface="Arial" panose="020B0604020202020204" pitchFamily="34" charset="0"/>
                        <a:buNone/>
                      </a:pPr>
                      <a:r>
                        <a:rPr lang="ar-SA" sz="1800" b="1" kern="1200" dirty="0">
                          <a:effectLst/>
                        </a:rPr>
                        <a:t>أصول البنية </a:t>
                      </a:r>
                      <a:r>
                        <a:rPr lang="ar-EG" sz="1800" b="1" kern="1200" dirty="0">
                          <a:effectLst/>
                        </a:rPr>
                        <a:t>الأساسية </a:t>
                      </a:r>
                      <a:r>
                        <a:rPr lang="ar-SA" sz="1800" b="1" kern="1200" dirty="0">
                          <a:effectLst/>
                        </a:rPr>
                        <a:t>الحرجة؛ الأمن السيبراني؛ نظرة عامة على </a:t>
                      </a:r>
                      <a:r>
                        <a:rPr lang="ar-EG" sz="1800" b="1" kern="1200" dirty="0">
                          <a:effectLst/>
                        </a:rPr>
                        <a:t>كشف </a:t>
                      </a:r>
                      <a:r>
                        <a:rPr lang="ar-SA" sz="1800" b="1" kern="1200" dirty="0">
                          <a:effectLst/>
                        </a:rPr>
                        <a:t>الرصد</a:t>
                      </a:r>
                      <a:endParaRPr lang="ar-EG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948" marR="9294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dirty="0"/>
                        <a:t>4 - 5</a:t>
                      </a:r>
                    </a:p>
                  </a:txBody>
                  <a:tcPr marL="92948" marR="9294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buFont typeface="Arial" panose="020B0604020202020204" pitchFamily="34" charset="0"/>
                        <a:buNone/>
                      </a:pPr>
                      <a:r>
                        <a:rPr lang="ar-SA" sz="1800" b="1" kern="1200" dirty="0">
                          <a:effectLst/>
                        </a:rPr>
                        <a:t>المتفجرات والبنية الأساسية الحرجة؛ تحليل التهديد</a:t>
                      </a:r>
                      <a:endParaRPr lang="ar-EG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948" marR="9294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جدول الدورة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 </a:t>
            </a:r>
          </a:p>
        </p:txBody>
      </p:sp>
      <p:graphicFrame>
        <p:nvGraphicFramePr>
          <p:cNvPr id="19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0258040"/>
              </p:ext>
            </p:extLst>
          </p:nvPr>
        </p:nvGraphicFramePr>
        <p:xfrm>
          <a:off x="50800" y="5334000"/>
          <a:ext cx="2844800" cy="12698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3185"/>
                <a:gridCol w="2441615"/>
              </a:tblGrid>
              <a:tr h="188137">
                <a:tc>
                  <a:txBody>
                    <a:bodyPr/>
                    <a:lstStyle/>
                    <a:p>
                      <a:pPr algn="ctr"/>
                      <a:r>
                        <a:rPr lang="en-US" sz="700" dirty="0" smtClean="0"/>
                        <a:t>Day(s)</a:t>
                      </a:r>
                      <a:endParaRPr lang="en-US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Milestones</a:t>
                      </a:r>
                      <a:endParaRPr lang="en-US" sz="700" dirty="0"/>
                    </a:p>
                  </a:txBody>
                  <a:tcPr marL="0" marR="0" marT="0" marB="0"/>
                </a:tc>
              </a:tr>
              <a:tr h="231553"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 smtClean="0"/>
                        <a:t>1</a:t>
                      </a:r>
                      <a:endParaRPr lang="en-US" sz="700" b="1" dirty="0"/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700" b="1" kern="1200" dirty="0" smtClean="0">
                          <a:effectLst/>
                        </a:rPr>
                        <a:t>Introduction to Critical Infrastructure Security and Resilience</a:t>
                      </a:r>
                      <a:endParaRPr lang="en-US" sz="7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1802"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 smtClean="0"/>
                        <a:t>2</a:t>
                      </a:r>
                      <a:endParaRPr lang="en-US" sz="700" b="1" dirty="0"/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700" b="1" kern="1200" dirty="0" smtClean="0">
                          <a:effectLst/>
                        </a:rPr>
                        <a:t>Community Engagement and Human Rights; Building Community Partnerships; Components of Critical Infrastructure</a:t>
                      </a:r>
                      <a:endParaRPr lang="en-US" sz="7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74970"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 smtClean="0"/>
                        <a:t>3</a:t>
                      </a:r>
                      <a:endParaRPr lang="en-US" sz="700" b="1" dirty="0"/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700" b="1" kern="1200" dirty="0" smtClean="0">
                          <a:effectLst/>
                        </a:rPr>
                        <a:t>Critical Infrastructure Assets; Cybersecurity; Surveillance Detection Overview</a:t>
                      </a:r>
                      <a:endParaRPr lang="en-US" sz="7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137"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 smtClean="0"/>
                        <a:t>4–5</a:t>
                      </a:r>
                      <a:endParaRPr lang="en-US" sz="700" b="1" dirty="0"/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700" b="1" kern="1200" dirty="0" smtClean="0">
                          <a:effectLst/>
                        </a:rPr>
                        <a:t>Explosives and Critical Infrastructure; Analyzing the Threat</a:t>
                      </a:r>
                      <a:endParaRPr lang="en-US" sz="7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CallAddLeft"/>
          <p:cNvSpPr txBox="1">
            <a:spLocks/>
          </p:cNvSpPr>
          <p:nvPr/>
        </p:nvSpPr>
        <p:spPr>
          <a:xfrm>
            <a:off x="50800" y="5033396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Schedule (1 of 2)</a:t>
            </a:r>
            <a:endParaRPr lang="en-US" sz="1000" b="0" dirty="0"/>
          </a:p>
        </p:txBody>
      </p:sp>
      <p:sp>
        <p:nvSpPr>
          <p:cNvPr id="2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20792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 1.1 </a:t>
            </a:r>
            <a:endParaRPr lang="ar-EG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24332265"/>
              </p:ext>
            </p:extLst>
          </p:nvPr>
        </p:nvGraphicFramePr>
        <p:xfrm>
          <a:off x="404813" y="1217613"/>
          <a:ext cx="8319130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9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00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dirty="0"/>
                        <a:t>اليوم</a:t>
                      </a:r>
                    </a:p>
                  </a:txBody>
                  <a:tcPr marL="92948" marR="92948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EG" dirty="0"/>
                        <a:t>الأجزاء المغطاة</a:t>
                      </a:r>
                    </a:p>
                  </a:txBody>
                  <a:tcPr marL="92948" marR="9294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5</a:t>
                      </a:r>
                      <a:endParaRPr lang="ar-EG" b="1" dirty="0"/>
                    </a:p>
                  </a:txBody>
                  <a:tcPr marL="92948" marR="929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buFont typeface="Arial" panose="020B0604020202020204" pitchFamily="34" charset="0"/>
                        <a:buNone/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السياسات والإجراءات</a:t>
                      </a:r>
                    </a:p>
                  </a:txBody>
                  <a:tcPr marL="92948" marR="9294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6</a:t>
                      </a:r>
                      <a:endParaRPr lang="ar-EG" b="1" dirty="0"/>
                    </a:p>
                  </a:txBody>
                  <a:tcPr marL="92948" marR="9294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buFont typeface="Arial" panose="020B0604020202020204" pitchFamily="34" charset="0"/>
                        <a:buNone/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عمليات القوة الأمنية؛ التكنولوجيا الأمنية</a:t>
                      </a:r>
                    </a:p>
                  </a:txBody>
                  <a:tcPr marL="92948" marR="9294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b="1" dirty="0"/>
                        <a:t>7 - 9</a:t>
                      </a:r>
                    </a:p>
                  </a:txBody>
                  <a:tcPr marL="92948" marR="929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buFont typeface="Arial" panose="020B0604020202020204" pitchFamily="34" charset="0"/>
                        <a:buNone/>
                      </a:pPr>
                      <a:r>
                        <a:rPr lang="ar-EG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الفحص </a:t>
                      </a: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الأمني والتحقق؛ المرونة العملياتية؛ التمرين الختامي</a:t>
                      </a:r>
                    </a:p>
                  </a:txBody>
                  <a:tcPr marL="92948" marR="9294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b="1" dirty="0"/>
                        <a:t>10</a:t>
                      </a:r>
                    </a:p>
                  </a:txBody>
                  <a:tcPr marL="92948" marR="9294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buFont typeface="Arial" panose="020B0604020202020204" pitchFamily="34" charset="0"/>
                        <a:buNone/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الملخص، التقييم، وحفل التخرج</a:t>
                      </a:r>
                    </a:p>
                  </a:txBody>
                  <a:tcPr marL="92948" marR="9294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جدول الدورة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 </a:t>
            </a:r>
          </a:p>
        </p:txBody>
      </p:sp>
      <p:graphicFrame>
        <p:nvGraphicFramePr>
          <p:cNvPr id="16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1901265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3185"/>
                <a:gridCol w="2441615"/>
              </a:tblGrid>
              <a:tr h="288925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Day(s)</a:t>
                      </a:r>
                      <a:endParaRPr lang="en-US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Milestones</a:t>
                      </a:r>
                      <a:endParaRPr lang="en-US" sz="800" dirty="0"/>
                    </a:p>
                  </a:txBody>
                  <a:tcPr marL="0" marR="0" marT="0" marB="0"/>
                </a:tc>
              </a:tr>
              <a:tr h="155575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5</a:t>
                      </a:r>
                      <a:endParaRPr lang="en-US" sz="800" b="1" dirty="0"/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Policies and Procedures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6</a:t>
                      </a:r>
                      <a:endParaRPr lang="en-US" sz="800" b="1" dirty="0"/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Security Force Operations; Security Technology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7–9</a:t>
                      </a:r>
                      <a:endParaRPr lang="en-US" sz="800" b="1" dirty="0"/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Security Inspection and Validation; Operational Resilience; Capstone Exercise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10</a:t>
                      </a:r>
                      <a:endParaRPr lang="en-US" sz="800" b="1" dirty="0"/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Summary, Evaluation, and Commencement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Course Schedule (2 of 2)</a:t>
            </a:r>
            <a:endParaRPr lang="en-US" sz="950" b="0" dirty="0"/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3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411463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يقيس مدى فعالية الدورة</a:t>
            </a:r>
          </a:p>
          <a:p>
            <a:pPr algn="r" rtl="1"/>
            <a:r>
              <a:rPr lang="ar-SA" dirty="0"/>
              <a:t>لا يتم تخصيص أية علامات له</a:t>
            </a:r>
          </a:p>
          <a:p>
            <a:pPr algn="r" rtl="1"/>
            <a:r>
              <a:rPr lang="ar-SA" dirty="0"/>
              <a:t>لا يتطلب كتابة اسمك</a:t>
            </a:r>
          </a:p>
          <a:p>
            <a:pPr rtl="1"/>
            <a:endParaRPr lang="ar-EG" dirty="0"/>
          </a:p>
        </p:txBody>
      </p:sp>
      <p:pic>
        <p:nvPicPr>
          <p:cNvPr id="18" name="Content Placeholder 17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916" y="2114280"/>
            <a:ext cx="3139181" cy="1926177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الاستبيان المعرفي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الوثيقة </a:t>
            </a:r>
            <a:r>
              <a:rPr lang="ar-SA" dirty="0"/>
              <a:t>الموزعة </a:t>
            </a:r>
            <a:r>
              <a:rPr dirty="0"/>
              <a:t>1.1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 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5606757" y="3770674"/>
            <a:ext cx="2595360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Measures course effectiveness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Is not graded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Does not require your name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22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Knowledge Survey</a:t>
            </a:r>
            <a:endParaRPr lang="en-US" sz="1000" b="0" dirty="0"/>
          </a:p>
        </p:txBody>
      </p:sp>
      <p:sp>
        <p:nvSpPr>
          <p:cNvPr id="2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165512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التعريف بالمشرف على الدورة</a:t>
            </a:r>
            <a:endParaRPr lang="ar-EG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13315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الاسم</a:t>
            </a:r>
          </a:p>
          <a:p>
            <a:pPr algn="r" rtl="1"/>
            <a:r>
              <a:rPr lang="ar-SA" dirty="0"/>
              <a:t>المنصب</a:t>
            </a:r>
          </a:p>
          <a:p>
            <a:pPr algn="r" rtl="1"/>
            <a:r>
              <a:rPr lang="ar-SA" dirty="0"/>
              <a:t>الخبرة المهنية</a:t>
            </a:r>
          </a:p>
          <a:p>
            <a:pPr algn="r" rtl="1"/>
            <a:r>
              <a:rPr lang="ar-SA" dirty="0"/>
              <a:t>التوقعات من الدورة</a:t>
            </a:r>
          </a:p>
          <a:p>
            <a:pPr rtl="1"/>
            <a:endParaRPr lang="ar-E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507" y="1504398"/>
            <a:ext cx="3121423" cy="2493480"/>
          </a:xfrm>
        </p:spPr>
      </p:pic>
      <p:sp>
        <p:nvSpPr>
          <p:cNvPr id="9" name="Rectangle 8"/>
          <p:cNvSpPr/>
          <p:nvPr/>
        </p:nvSpPr>
        <p:spPr bwMode="auto">
          <a:xfrm>
            <a:off x="5045582" y="3730120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Facilitator Introductions</a:t>
            </a:r>
            <a:endParaRPr lang="en-US" sz="1000" b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Name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Position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Professional experience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Course expectations</a:t>
            </a:r>
          </a:p>
          <a:p>
            <a:pPr>
              <a:spcAft>
                <a:spcPts val="0"/>
              </a:spcAft>
            </a:pP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298501036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التعريف بالمشاركين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14339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يرجى تقديم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الاسم</a:t>
            </a:r>
          </a:p>
          <a:p>
            <a:pPr lvl="1" algn="r" rtl="1"/>
            <a:r>
              <a:rPr lang="ar-SA" dirty="0"/>
              <a:t>المنصب</a:t>
            </a:r>
          </a:p>
          <a:p>
            <a:pPr lvl="1" algn="r" rtl="1"/>
            <a:r>
              <a:rPr lang="ar-SA" dirty="0"/>
              <a:t>الخبرة المهنية</a:t>
            </a:r>
          </a:p>
          <a:p>
            <a:pPr lvl="1" algn="r" rtl="1"/>
            <a:r>
              <a:rPr lang="ar-SA" dirty="0"/>
              <a:t>التوقعات من الدورة</a:t>
            </a: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886" y="1454150"/>
            <a:ext cx="2005708" cy="2563084"/>
          </a:xfrm>
        </p:spPr>
      </p:pic>
      <p:sp>
        <p:nvSpPr>
          <p:cNvPr id="9" name="Rectangle 8"/>
          <p:cNvSpPr/>
          <p:nvPr/>
        </p:nvSpPr>
        <p:spPr bwMode="auto">
          <a:xfrm>
            <a:off x="5275535" y="3756579"/>
            <a:ext cx="2895600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Participant Introductions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Please provide: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Name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Position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Professional experience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Course expectations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158204727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مقدمة حول المواد المستخدمة في الدورة</a:t>
            </a:r>
            <a:endParaRPr lang="ar-E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دليل المشارك</a:t>
            </a:r>
          </a:p>
          <a:p>
            <a:pPr lvl="1" algn="r" rtl="1"/>
            <a:r>
              <a:rPr lang="ar-SA" dirty="0"/>
              <a:t>الجدول الزمني</a:t>
            </a:r>
          </a:p>
          <a:p>
            <a:pPr lvl="1" algn="r" rtl="1"/>
            <a:r>
              <a:rPr lang="ar-SA" dirty="0"/>
              <a:t>الوحدات التعليمية </a:t>
            </a:r>
            <a:r>
              <a:rPr lang="ar-EG" dirty="0"/>
              <a:t>(</a:t>
            </a:r>
            <a:r>
              <a:rPr lang="ar-SA" dirty="0"/>
              <a:t>المصطلحات الرئيسية، شرائح الباوربوينت، الملاحق</a:t>
            </a:r>
            <a:r>
              <a:rPr lang="ar-EG" dirty="0"/>
              <a:t>)</a:t>
            </a:r>
            <a:endParaRPr dirty="0"/>
          </a:p>
          <a:p>
            <a:pPr algn="r" rtl="1"/>
            <a:r>
              <a:rPr lang="ar-SA" dirty="0"/>
              <a:t>مواد الدورة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القرص المدمج</a:t>
            </a:r>
            <a:r>
              <a:rPr dirty="0"/>
              <a:t> </a:t>
            </a:r>
            <a:endParaRPr lang="ar-EG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917" y="1504950"/>
            <a:ext cx="2714480" cy="2709368"/>
          </a:xfrm>
        </p:spPr>
      </p:pic>
      <p:sp>
        <p:nvSpPr>
          <p:cNvPr id="10" name="Rectangle 9"/>
          <p:cNvSpPr/>
          <p:nvPr/>
        </p:nvSpPr>
        <p:spPr bwMode="auto">
          <a:xfrm>
            <a:off x="5183956" y="3968422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Introduction to Course Materials</a:t>
            </a:r>
            <a:endParaRPr lang="en-US" sz="1000" b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Participant Workbook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Course materials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Compact disc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331124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مكتب المساعدة في مكافحة الإرهاب</a:t>
            </a:r>
            <a:r>
              <a:rPr lang="ar-EG" dirty="0"/>
              <a:t> </a:t>
            </a:r>
            <a:r>
              <a:rPr dirty="0"/>
              <a:t> (ATA)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sp>
        <p:nvSpPr>
          <p:cNvPr id="15363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أنشأه الكونغرس الأمريكي في عام</a:t>
            </a:r>
            <a:r>
              <a:rPr dirty="0"/>
              <a:t>1983 </a:t>
            </a:r>
          </a:p>
          <a:p>
            <a:pPr algn="r" rtl="1"/>
            <a:r>
              <a:rPr lang="ar-SA" dirty="0"/>
              <a:t>أسس كمبادرة كبرى في مواجهة الإرهاب الدولي</a:t>
            </a:r>
          </a:p>
          <a:p>
            <a:pPr algn="r" rtl="1"/>
            <a:r>
              <a:rPr lang="ar-SA" dirty="0"/>
              <a:t>يوفر التدريب والمساعدة ذات الصلة إلى </a:t>
            </a:r>
            <a:r>
              <a:rPr lang="ar-EG" dirty="0"/>
              <a:t>أجهزة </a:t>
            </a:r>
            <a:r>
              <a:rPr lang="ar-SA" dirty="0"/>
              <a:t>إنفاذ القانون والأمن حول العالم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Office of Antiterrorism Assistance (ATA)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Created by US Congress in 1983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Formed as a major initiative against international terrorism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Provides training and related assistance to law enforcement and security services worldwide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132883499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الغرض من الدورة</a:t>
            </a:r>
            <a:endParaRPr lang="ar-EG" dirty="0"/>
          </a:p>
        </p:txBody>
      </p:sp>
      <p:sp>
        <p:nvSpPr>
          <p:cNvPr id="2253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توفير المهارات والأساليب المطلوبة لتطوير العملية الإجرائية الخاصة بتقييم نقاط الضعف وتخفيف حدتها في مجال البنية الأساسية الحرجة ووضع خطة لتحقيق المرونة</a:t>
            </a:r>
            <a:endParaRPr lang="ar-EG" dirty="0">
              <a:solidFill>
                <a:srgbClr val="996633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6</a:t>
            </a:fld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Purpose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 provide the skills and techniques needed to develop a process to assess and mitigate vulnerabilities of critical infrastructure and plan for resilience</a:t>
            </a:r>
            <a:endParaRPr lang="en-US" sz="1000" b="0" dirty="0" smtClean="0">
              <a:solidFill>
                <a:srgbClr val="99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2726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استراتيجيات التعليم</a:t>
            </a:r>
            <a:endParaRPr lang="ar-E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محاضرة</a:t>
            </a:r>
          </a:p>
          <a:p>
            <a:pPr algn="r" rtl="1"/>
            <a:r>
              <a:rPr lang="ar-SA" dirty="0"/>
              <a:t>دراسات الحالات</a:t>
            </a:r>
          </a:p>
          <a:p>
            <a:pPr algn="r" rtl="1"/>
            <a:r>
              <a:rPr lang="ar-SA" dirty="0"/>
              <a:t>نقاش في إطار مجموعة كبيرة</a:t>
            </a:r>
          </a:p>
          <a:p>
            <a:pPr algn="r" rtl="1"/>
            <a:r>
              <a:rPr lang="ar-SA" dirty="0"/>
              <a:t>أنشطة في إطار مجموعات صغيرة</a:t>
            </a:r>
          </a:p>
          <a:p>
            <a:pPr algn="r" rtl="1"/>
            <a:r>
              <a:rPr lang="ar-SA" dirty="0"/>
              <a:t>عرض</a:t>
            </a:r>
          </a:p>
          <a:p>
            <a:pPr algn="r" rtl="1"/>
            <a:r>
              <a:rPr lang="ar-SA" dirty="0"/>
              <a:t>لحظة التعليم الإسترجاعي</a:t>
            </a:r>
          </a:p>
          <a:p>
            <a:pPr rtl="1"/>
            <a:endParaRPr lang="ar-EG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996" y="1532092"/>
            <a:ext cx="3432345" cy="2298391"/>
          </a:xfrm>
        </p:spPr>
      </p:pic>
      <p:sp>
        <p:nvSpPr>
          <p:cNvPr id="21" name="Rectangle 20"/>
          <p:cNvSpPr/>
          <p:nvPr/>
        </p:nvSpPr>
        <p:spPr bwMode="auto">
          <a:xfrm>
            <a:off x="5054559" y="3580067"/>
            <a:ext cx="3432175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algn="r" rtl="1"/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Instructional Strategies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Lecture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Case studies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Large-group discussion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Small-group activities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Demonstration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TeachBack moment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121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قواعد السلوك في غرفة الدراسة</a:t>
            </a:r>
            <a:endParaRPr lang="ar-E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تبادل الأفكار</a:t>
            </a:r>
          </a:p>
          <a:p>
            <a:pPr algn="r" rtl="1"/>
            <a:r>
              <a:rPr lang="ar-SA" dirty="0"/>
              <a:t>توجيه الأسئلة</a:t>
            </a:r>
          </a:p>
          <a:p>
            <a:pPr algn="r" rtl="1"/>
            <a:r>
              <a:rPr lang="ar-SA" dirty="0"/>
              <a:t>إسكات الهواتف الخلوية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الحضور إلى غرفة الدراسة في الموعد المحدد</a:t>
            </a:r>
            <a:endParaRPr lang="ar-EG" dirty="0"/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1491111"/>
            <a:ext cx="3465513" cy="2315498"/>
          </a:xfrm>
        </p:spPr>
      </p:pic>
      <p:sp>
        <p:nvSpPr>
          <p:cNvPr id="14" name="Rectangle 13"/>
          <p:cNvSpPr/>
          <p:nvPr/>
        </p:nvSpPr>
        <p:spPr bwMode="auto">
          <a:xfrm>
            <a:off x="7029449" y="3556067"/>
            <a:ext cx="1612919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Source: Getty Images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Classroom Etiquette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Share ideas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Ask questions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Silence cell phones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Report to class on time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517488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لوجستيات الدورة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1: Course Introduction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18435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ممثل عن الصف</a:t>
            </a:r>
          </a:p>
          <a:p>
            <a:pPr algn="r" rtl="1"/>
            <a:r>
              <a:rPr lang="ar-SA" dirty="0"/>
              <a:t>المرافق</a:t>
            </a:r>
          </a:p>
          <a:p>
            <a:pPr algn="r" rtl="1"/>
            <a:r>
              <a:rPr lang="ar-SA" dirty="0"/>
              <a:t>الجدول اليومي</a:t>
            </a:r>
          </a:p>
          <a:p>
            <a:pPr algn="r" rtl="1"/>
            <a:r>
              <a:rPr lang="ar-SA" dirty="0"/>
              <a:t>صورة جماعية للمشاركين</a:t>
            </a:r>
          </a:p>
          <a:p>
            <a:pPr rtl="1"/>
            <a:endParaRPr lang="ar-EG" dirty="0"/>
          </a:p>
          <a:p>
            <a:pPr rtl="1"/>
            <a:endParaRPr lang="ar-EG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2315" y="1512529"/>
            <a:ext cx="2798307" cy="2426418"/>
          </a:xfrm>
        </p:spPr>
      </p:pic>
      <p:sp>
        <p:nvSpPr>
          <p:cNvPr id="12" name="Rectangle 11"/>
          <p:cNvSpPr/>
          <p:nvPr/>
        </p:nvSpPr>
        <p:spPr bwMode="auto">
          <a:xfrm>
            <a:off x="5289873" y="3662916"/>
            <a:ext cx="2798763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Logistics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Class representative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Daily schedule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Class photo</a:t>
            </a:r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>
              <a:spcAft>
                <a:spcPts val="0"/>
              </a:spcAft>
            </a:pP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85239481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imary Master No Icons">
  <a:themeElements>
    <a:clrScheme name="Soft_Target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D92397-CAFE-480D-9EDF-017C95331B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21ABD91-165F-4B33-86B1-A662F4DC175D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VIS_Template</Template>
  <TotalTime>3757</TotalTime>
  <Words>769</Words>
  <Application>Microsoft Office PowerPoint</Application>
  <PresentationFormat>On-screen Show (4:3)</PresentationFormat>
  <Paragraphs>211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Primary Master No Icons</vt:lpstr>
      <vt:lpstr>Reference Master Icons</vt:lpstr>
      <vt:lpstr>1_Primary Master No Icons</vt:lpstr>
      <vt:lpstr>1_Reference Master Icons</vt:lpstr>
      <vt:lpstr>مقدمة الدورة</vt:lpstr>
      <vt:lpstr>التعريف بالمشرف على الدورة</vt:lpstr>
      <vt:lpstr>التعريف بالمشاركين</vt:lpstr>
      <vt:lpstr>مقدمة حول المواد المستخدمة في الدورة</vt:lpstr>
      <vt:lpstr>مكتب المساعدة في مكافحة الإرهاب  (ATA)</vt:lpstr>
      <vt:lpstr>الغرض من الدورة</vt:lpstr>
      <vt:lpstr>استراتيجيات التعليم</vt:lpstr>
      <vt:lpstr>قواعد السلوك في غرفة الدراسة</vt:lpstr>
      <vt:lpstr>لوجستيات الدورة</vt:lpstr>
      <vt:lpstr>جدول الدورة (1 من 2)</vt:lpstr>
      <vt:lpstr>جدول الدورة (2 من 2)</vt:lpstr>
      <vt:lpstr>الاستبيان المعرفي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1: Course Introduction</dc:title>
  <dc:subject>Critical Infrastructure Security and Resilience (CISR)</dc:subject>
  <dc:creator>ATA</dc:creator>
  <cp:lastModifiedBy>Bryant</cp:lastModifiedBy>
  <cp:revision>186</cp:revision>
  <dcterms:created xsi:type="dcterms:W3CDTF">2012-02-15T18:21:24Z</dcterms:created>
  <dcterms:modified xsi:type="dcterms:W3CDTF">2017-10-25T10:10:28Z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