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79"/>
  </p:notesMasterIdLst>
  <p:handoutMasterIdLst>
    <p:handoutMasterId r:id="rId80"/>
  </p:handoutMasterIdLst>
  <p:sldIdLst>
    <p:sldId id="271" r:id="rId6"/>
    <p:sldId id="275" r:id="rId7"/>
    <p:sldId id="278" r:id="rId8"/>
    <p:sldId id="279" r:id="rId9"/>
    <p:sldId id="280" r:id="rId10"/>
    <p:sldId id="305" r:id="rId11"/>
    <p:sldId id="306" r:id="rId12"/>
    <p:sldId id="281" r:id="rId13"/>
    <p:sldId id="388" r:id="rId14"/>
    <p:sldId id="282" r:id="rId15"/>
    <p:sldId id="368" r:id="rId16"/>
    <p:sldId id="372" r:id="rId17"/>
    <p:sldId id="389" r:id="rId18"/>
    <p:sldId id="272" r:id="rId19"/>
    <p:sldId id="369" r:id="rId20"/>
    <p:sldId id="289" r:id="rId21"/>
    <p:sldId id="288" r:id="rId22"/>
    <p:sldId id="370" r:id="rId23"/>
    <p:sldId id="308" r:id="rId24"/>
    <p:sldId id="286" r:id="rId25"/>
    <p:sldId id="309" r:id="rId26"/>
    <p:sldId id="312" r:id="rId27"/>
    <p:sldId id="313" r:id="rId28"/>
    <p:sldId id="311" r:id="rId29"/>
    <p:sldId id="310" r:id="rId30"/>
    <p:sldId id="285" r:id="rId31"/>
    <p:sldId id="317" r:id="rId32"/>
    <p:sldId id="316" r:id="rId33"/>
    <p:sldId id="400" r:id="rId34"/>
    <p:sldId id="390" r:id="rId35"/>
    <p:sldId id="391" r:id="rId36"/>
    <p:sldId id="405" r:id="rId37"/>
    <p:sldId id="290" r:id="rId38"/>
    <p:sldId id="318" r:id="rId39"/>
    <p:sldId id="319" r:id="rId40"/>
    <p:sldId id="323" r:id="rId41"/>
    <p:sldId id="398" r:id="rId42"/>
    <p:sldId id="399" r:id="rId43"/>
    <p:sldId id="324" r:id="rId44"/>
    <p:sldId id="326" r:id="rId45"/>
    <p:sldId id="325" r:id="rId46"/>
    <p:sldId id="402" r:id="rId47"/>
    <p:sldId id="330" r:id="rId48"/>
    <p:sldId id="403" r:id="rId49"/>
    <p:sldId id="291" r:id="rId50"/>
    <p:sldId id="333" r:id="rId51"/>
    <p:sldId id="334" r:id="rId52"/>
    <p:sldId id="335" r:id="rId53"/>
    <p:sldId id="336" r:id="rId54"/>
    <p:sldId id="338" r:id="rId55"/>
    <p:sldId id="404" r:id="rId56"/>
    <p:sldId id="375" r:id="rId57"/>
    <p:sldId id="393" r:id="rId58"/>
    <p:sldId id="297" r:id="rId59"/>
    <p:sldId id="387" r:id="rId60"/>
    <p:sldId id="339" r:id="rId61"/>
    <p:sldId id="394" r:id="rId62"/>
    <p:sldId id="301" r:id="rId63"/>
    <p:sldId id="395" r:id="rId64"/>
    <p:sldId id="299" r:id="rId65"/>
    <p:sldId id="362" r:id="rId66"/>
    <p:sldId id="302" r:id="rId67"/>
    <p:sldId id="363" r:id="rId68"/>
    <p:sldId id="397" r:id="rId69"/>
    <p:sldId id="298" r:id="rId70"/>
    <p:sldId id="303" r:id="rId71"/>
    <p:sldId id="365" r:id="rId72"/>
    <p:sldId id="384" r:id="rId73"/>
    <p:sldId id="385" r:id="rId74"/>
    <p:sldId id="386" r:id="rId75"/>
    <p:sldId id="304" r:id="rId76"/>
    <p:sldId id="277" r:id="rId77"/>
    <p:sldId id="366" r:id="rId78"/>
  </p:sldIdLst>
  <p:sldSz cx="9144000" cy="6858000" type="screen4x3"/>
  <p:notesSz cx="7010400" cy="9372600"/>
  <p:custDataLst>
    <p:tags r:id="rId8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  <p:cmAuthor id="1" name="Whitehead, Candace G" initials="CG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AFA9"/>
    <a:srgbClr val="2F2F2F"/>
    <a:srgbClr val="F1B713"/>
    <a:srgbClr val="DDDDDD"/>
    <a:srgbClr val="EAEAEA"/>
    <a:srgbClr val="F8DB88"/>
    <a:srgbClr val="FFFF99"/>
    <a:srgbClr val="D7CB29"/>
    <a:srgbClr val="EADB16"/>
    <a:srgbClr val="F3D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7941" autoAdjust="0"/>
    <p:restoredTop sz="95326" autoAdjust="0"/>
  </p:normalViewPr>
  <p:slideViewPr>
    <p:cSldViewPr snapToGrid="0">
      <p:cViewPr varScale="1">
        <p:scale>
          <a:sx n="159" d="100"/>
          <a:sy n="159" d="100"/>
        </p:scale>
        <p:origin x="-84" y="-156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notesMaster" Target="notesMasters/notesMaster1.xml"/><Relationship Id="rId8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commentAuthors" Target="commentAuthors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handoutMaster" Target="handoutMasters/handoutMaster1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tags" Target="tags/tag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708756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14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702810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58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972153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72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2: Introduction to Critical Infrastructure Security and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73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121984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54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723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86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41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1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985052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63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16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28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6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23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2527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209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4831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366880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69654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37190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0699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67277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2: Introduction to Critical Infrastructure Security and Resilience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 rtl="0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3200" dirty="0"/>
              <a:t>مقدمة حول أمن ومرونة البنية الأساسية الحرجة</a:t>
            </a:r>
            <a:endParaRPr lang="ar-EG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/>
              <a:t>الوحدة </a:t>
            </a:r>
            <a:r>
              <a:rPr sz="2800" dirty="0"/>
              <a:t>2</a:t>
            </a:r>
            <a:endParaRPr lang="ar-EG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ar-E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بعض الأمثلة للمشاكل الأمنية الخاصة بالبنية الأساسية الحرجة التي قد تحتاج لمعالجتها؟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critical infrastructure security problems you may need to address?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تحليل نقاط الضعف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قيّم فعالية التدابير الأمنية المضادة التي تم تطبيقها</a:t>
            </a:r>
          </a:p>
          <a:p>
            <a:pPr lvl="0" algn="r" rtl="1"/>
            <a:r>
              <a:rPr lang="ar-SA" dirty="0"/>
              <a:t>حافظ على الموارد المحدودة</a:t>
            </a:r>
          </a:p>
          <a:p>
            <a:pPr algn="r" rtl="1"/>
            <a:r>
              <a:rPr lang="ar-SA" dirty="0"/>
              <a:t>استمر في توفير معلومات دقيقة لمسؤولي الأمن دعما لاتخاذ القرار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Vulnerability Analysis Purpose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Evaluate the effectiveness of implemented security countermeasures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Preserve limited resources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Provide security managers with accurate information in support of security decision making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41215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4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ماهو الغرض من إجراء تحليل نقاط الضعف بالبنية الأساسية الحرجة؟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is the purpose of conducting a critical infrastructure vulnerability analysis?</a:t>
            </a:r>
          </a:p>
        </p:txBody>
      </p:sp>
    </p:spTree>
    <p:extLst>
      <p:ext uri="{BB962C8B-B14F-4D97-AF65-F5344CB8AC3E}">
        <p14:creationId xmlns:p14="http://schemas.microsoft.com/office/powerpoint/2010/main" val="350311266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نظام الحماية المادية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نظام يجمع بين الأفراد والسياسات والإجراءات والمعدات بغرض حماية الأصول أو المنشآت من كافة التهديدات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Definition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An integration of people, policies and procedures, and equipment for the protection of assets or facilities against all threats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31453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0" y="1217613"/>
            <a:ext cx="5830866" cy="371951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الرسم البياني الخاص بنظام الحماية المادية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1821180" y="1668780"/>
            <a:ext cx="1577340" cy="121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EG" sz="1600" b="1" dirty="0">
                <a:solidFill>
                  <a:srgbClr val="FFFFFF"/>
                </a:solidFill>
                <a:latin typeface="+mj-lt"/>
              </a:rPr>
              <a:t>تحديد البنية الأساسية الحرجة</a:t>
            </a:r>
            <a:endParaRPr lang="en-US" sz="16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3619500" y="1668780"/>
            <a:ext cx="159258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EG" sz="1600" b="1" dirty="0">
                <a:solidFill>
                  <a:srgbClr val="FFFFFF"/>
                </a:solidFill>
                <a:latin typeface="+mj-lt"/>
              </a:rPr>
              <a:t>تقييم مكونات البنية الأساسية الحرجة</a:t>
            </a:r>
            <a:endParaRPr lang="en-US" sz="16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5394959" y="1661160"/>
            <a:ext cx="1630681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EG" sz="1600" b="1" dirty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  <a:endParaRPr lang="ar-EG" sz="1600" b="1" dirty="0">
              <a:latin typeface="+mj-lt"/>
              <a:cs typeface="Calibri" pitchFamily="3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2006941" y="3550920"/>
            <a:ext cx="1705250" cy="122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EG" sz="1600" b="1" dirty="0">
                <a:solidFill>
                  <a:srgbClr val="FFFFFF"/>
                </a:solidFill>
                <a:latin typeface="+mj-lt"/>
              </a:rPr>
              <a:t>تحليل التهديد</a:t>
            </a:r>
            <a:endParaRPr lang="ar-EG" sz="1600" b="1" dirty="0">
              <a:latin typeface="+mj-lt"/>
              <a:cs typeface="Calibri" pitchFamily="34" charset="0"/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3874579" y="3589020"/>
            <a:ext cx="1611821" cy="123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EG" sz="1600" b="1" dirty="0">
                <a:solidFill>
                  <a:srgbClr val="FFFFFF"/>
                </a:solidFill>
                <a:latin typeface="+mj-lt"/>
              </a:rPr>
              <a:t>تحديد التدابير الأمنية المضادة</a:t>
            </a:r>
            <a:endParaRPr lang="ar-EG" sz="1600" b="1" dirty="0">
              <a:latin typeface="+mj-lt"/>
              <a:cs typeface="Calibri" pitchFamily="34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5730240" y="3543300"/>
            <a:ext cx="159258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EG" sz="16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  <a:endParaRPr lang="ar-EG" sz="1600" b="1" dirty="0">
              <a:latin typeface="+mj-lt"/>
              <a:cs typeface="Calibri" pitchFamily="34" charset="0"/>
            </a:endParaRPr>
          </a:p>
        </p:txBody>
      </p:sp>
      <p:sp>
        <p:nvSpPr>
          <p:cNvPr id="18" name="CallAddRight"/>
          <p:cNvSpPr txBox="1">
            <a:spLocks/>
          </p:cNvSpPr>
          <p:nvPr/>
        </p:nvSpPr>
        <p:spPr bwMode="auto">
          <a:xfrm>
            <a:off x="1854200" y="6273800"/>
            <a:ext cx="1041400" cy="3048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="1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</a:t>
            </a:r>
          </a:p>
          <a:p>
            <a:r>
              <a:rPr lang="en-US" sz="800" b="0"/>
              <a:t>Addendum 2.1</a:t>
            </a:r>
            <a:endParaRPr lang="en-US" sz="800" b="0" dirty="0"/>
          </a:p>
        </p:txBody>
      </p:sp>
      <p:sp>
        <p:nvSpPr>
          <p:cNvPr id="20" name="CallAddLeft"/>
          <p:cNvSpPr txBox="1">
            <a:spLocks/>
          </p:cNvSpPr>
          <p:nvPr/>
        </p:nvSpPr>
        <p:spPr>
          <a:xfrm>
            <a:off x="50800" y="62738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</a:t>
            </a:r>
            <a:br>
              <a:rPr lang="en-US" sz="1000" b="0"/>
            </a:br>
            <a:r>
              <a:rPr lang="en-US" sz="1000" b="0"/>
              <a:t>System Diagram</a:t>
            </a:r>
            <a:endParaRPr lang="en-US" sz="1000" b="0" dirty="0"/>
          </a:p>
        </p:txBody>
      </p:sp>
      <p:sp>
        <p:nvSpPr>
          <p:cNvPr id="21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30" name="CallAddL"/>
          <p:cNvSpPr txBox="1">
            <a:spLocks noChangeArrowheads="1"/>
          </p:cNvSpPr>
          <p:nvPr/>
        </p:nvSpPr>
        <p:spPr bwMode="auto">
          <a:xfrm>
            <a:off x="101600" y="5410082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Identify Critical Infrastructure</a:t>
            </a:r>
          </a:p>
        </p:txBody>
      </p:sp>
      <p:sp>
        <p:nvSpPr>
          <p:cNvPr id="31" name="CallAddL"/>
          <p:cNvSpPr txBox="1">
            <a:spLocks noChangeArrowheads="1"/>
          </p:cNvSpPr>
          <p:nvPr/>
        </p:nvSpPr>
        <p:spPr bwMode="auto">
          <a:xfrm>
            <a:off x="1035912" y="5474852"/>
            <a:ext cx="90204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Assess Critical Infrastructure Components</a:t>
            </a:r>
          </a:p>
        </p:txBody>
      </p:sp>
      <p:sp>
        <p:nvSpPr>
          <p:cNvPr id="32" name="CallAddL"/>
          <p:cNvSpPr txBox="1">
            <a:spLocks noChangeArrowheads="1"/>
          </p:cNvSpPr>
          <p:nvPr/>
        </p:nvSpPr>
        <p:spPr bwMode="auto">
          <a:xfrm>
            <a:off x="1957866" y="5474303"/>
            <a:ext cx="901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  <a:endParaRPr lang="en-US" sz="900" dirty="0">
              <a:latin typeface="+mj-lt"/>
              <a:cs typeface="Calibri" pitchFamily="34" charset="0"/>
            </a:endParaRPr>
          </a:p>
        </p:txBody>
      </p:sp>
      <p:sp>
        <p:nvSpPr>
          <p:cNvPr id="33" name="CallAddL"/>
          <p:cNvSpPr txBox="1">
            <a:spLocks noChangeArrowheads="1"/>
          </p:cNvSpPr>
          <p:nvPr/>
        </p:nvSpPr>
        <p:spPr bwMode="auto">
          <a:xfrm>
            <a:off x="219075" y="6067334"/>
            <a:ext cx="67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Analyze </a:t>
            </a:r>
          </a:p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the </a:t>
            </a:r>
          </a:p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Threat</a:t>
            </a:r>
            <a:endParaRPr lang="en-US" sz="900" dirty="0">
              <a:latin typeface="+mj-lt"/>
              <a:cs typeface="Calibri" pitchFamily="34" charset="0"/>
            </a:endParaRPr>
          </a:p>
        </p:txBody>
      </p:sp>
      <p:sp>
        <p:nvSpPr>
          <p:cNvPr id="34" name="CallAddL"/>
          <p:cNvSpPr txBox="1">
            <a:spLocks noChangeArrowheads="1"/>
          </p:cNvSpPr>
          <p:nvPr/>
        </p:nvSpPr>
        <p:spPr bwMode="auto">
          <a:xfrm>
            <a:off x="908391" y="6067334"/>
            <a:ext cx="1098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900" dirty="0">
                <a:latin typeface="+mj-lt"/>
                <a:cs typeface="Calibri" pitchFamily="34" charset="0"/>
              </a:rPr>
              <a:t>Security Counter-</a:t>
            </a:r>
          </a:p>
          <a:p>
            <a:pPr algn="ctr">
              <a:defRPr/>
            </a:pPr>
            <a:r>
              <a:rPr lang="en-US" sz="900" dirty="0">
                <a:latin typeface="+mj-lt"/>
                <a:cs typeface="Calibri" pitchFamily="34" charset="0"/>
              </a:rPr>
              <a:t>measures</a:t>
            </a:r>
          </a:p>
        </p:txBody>
      </p:sp>
      <p:sp>
        <p:nvSpPr>
          <p:cNvPr id="35" name="CallAddL"/>
          <p:cNvSpPr txBox="1">
            <a:spLocks noChangeArrowheads="1"/>
          </p:cNvSpPr>
          <p:nvPr/>
        </p:nvSpPr>
        <p:spPr bwMode="auto">
          <a:xfrm>
            <a:off x="1957866" y="5995134"/>
            <a:ext cx="901700" cy="44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cs typeface="Calibri" pitchFamily="34" charset="0"/>
              </a:rPr>
              <a:t>Develop </a:t>
            </a:r>
          </a:p>
          <a:p>
            <a:pPr algn="ctr">
              <a:defRPr/>
            </a:pPr>
            <a:r>
              <a:rPr lang="en-US" sz="900" dirty="0">
                <a:latin typeface="+mj-lt"/>
                <a:cs typeface="Calibri" pitchFamily="34" charset="0"/>
              </a:rPr>
              <a:t>Operational</a:t>
            </a:r>
          </a:p>
          <a:p>
            <a:pPr algn="ctr">
              <a:defRPr/>
            </a:pPr>
            <a:r>
              <a:rPr lang="en-US" sz="900" dirty="0">
                <a:latin typeface="+mj-lt"/>
                <a:cs typeface="Calibri" pitchFamily="34" charset="0"/>
              </a:rPr>
              <a:t>Resilience</a:t>
            </a:r>
          </a:p>
        </p:txBody>
      </p:sp>
      <p:sp>
        <p:nvSpPr>
          <p:cNvPr id="36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/>
              <a:t>Physical Protection </a:t>
            </a:r>
            <a:br>
              <a:rPr lang="en-US" sz="950" b="0" dirty="0"/>
            </a:br>
            <a:r>
              <a:rPr lang="en-US" sz="950" b="0" dirty="0"/>
              <a:t>System Diagram</a:t>
            </a:r>
          </a:p>
        </p:txBody>
      </p:sp>
      <p:sp>
        <p:nvSpPr>
          <p:cNvPr id="3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3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يبدأ تصميم وتنفيذ نظام الحماية المادية الفعال بتحليل نقاط الضعف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مكونات نظام الحماية المادية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Design and implementation of an effective physical protection system begins with vulnerability analysis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</a:t>
            </a:r>
            <a:br>
              <a:rPr lang="en-US" sz="1000" b="0"/>
            </a:br>
            <a:r>
              <a:rPr lang="en-US" sz="1000" b="0"/>
              <a:t>System Components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22002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تحديد البنية الأساسية الحرجة لتقييم أية تدابير أمنية مضادة ذات صلة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الخطوة </a:t>
            </a:r>
            <a:r>
              <a:rPr lang="ar-EG" dirty="0"/>
              <a:t>1</a:t>
            </a:r>
            <a:r>
              <a:rPr dirty="0"/>
              <a:t>:</a:t>
            </a:r>
            <a:r>
              <a:rPr lang="ar-EG" dirty="0"/>
              <a:t> </a:t>
            </a:r>
            <a:r>
              <a:rPr lang="ar-SA" dirty="0"/>
              <a:t>تحديد البنية الأساسية الحرجة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Identify critical infrastructure to assess any associated security countermeasures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1: Identify </a:t>
            </a:r>
            <a:br>
              <a:rPr lang="en-US" sz="1000" b="0"/>
            </a:br>
            <a:r>
              <a:rPr lang="en-US" sz="1000" b="0"/>
              <a:t>Critical Infrastructure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بعض فئات البنية الأساسية الحرجة؟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فئات البنية الأساسية الحرجة</a:t>
            </a:r>
            <a:endParaRPr lang="ar-EG" dirty="0"/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categories of critical infrastructure?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Categories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الظروف البيئية</a:t>
            </a:r>
          </a:p>
          <a:p>
            <a:pPr lvl="0" algn="r" rtl="1"/>
            <a:r>
              <a:rPr lang="ar-SA" dirty="0"/>
              <a:t>الظروف المادية</a:t>
            </a:r>
          </a:p>
          <a:p>
            <a:pPr lvl="0" algn="r" rtl="1"/>
            <a:r>
              <a:rPr lang="ar-SA" dirty="0"/>
              <a:t>عمليات المنشأة</a:t>
            </a:r>
          </a:p>
          <a:p>
            <a:pPr lvl="0" algn="r" rtl="1"/>
            <a:r>
              <a:rPr lang="ar-SA" dirty="0"/>
              <a:t>السياسات والإجراءات الخاصة بالمنشأة</a:t>
            </a:r>
          </a:p>
          <a:p>
            <a:pPr lvl="0" algn="r" rtl="1"/>
            <a:r>
              <a:rPr lang="ar-SA" dirty="0"/>
              <a:t>المتطلبات التنظيمية</a:t>
            </a:r>
          </a:p>
          <a:p>
            <a:pPr algn="r" rtl="1"/>
            <a:r>
              <a:rPr dirty="0"/>
              <a:t> </a:t>
            </a:r>
            <a:r>
              <a:rPr lang="ar-SA" dirty="0"/>
              <a:t>اعتبارات السلامة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</a:t>
            </a:r>
            <a:r>
              <a:rPr lang="ar-EG" dirty="0"/>
              <a:t> 2:</a:t>
            </a:r>
            <a:r>
              <a:rPr lang="ar-SA" dirty="0"/>
              <a:t> تقييم مكونات البنية الأساسية الحرجة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Environmental conditions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Physical conditions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Facility operations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Facility policies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Regulatory requirements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Safety considerations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2: Assess Critical Infrastructure Components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022930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تقييم مكونات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ترتيب أولويات الجهود</a:t>
            </a:r>
          </a:p>
          <a:p>
            <a:pPr algn="r" rtl="1"/>
            <a:r>
              <a:rPr lang="ar-SA" dirty="0"/>
              <a:t>استخدام الموارد المحدودة بكفاءة</a:t>
            </a:r>
          </a:p>
          <a:p>
            <a:pPr algn="r" rtl="1"/>
            <a:r>
              <a:rPr lang="ar-SA" dirty="0"/>
              <a:t>تنفيذ التدابير الأمنية المضادة في أهم المنشآت الحيوية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Purpose of Critical Infrastructure </a:t>
            </a:r>
          </a:p>
          <a:p>
            <a:r>
              <a:rPr lang="en-US" sz="1000" b="0" dirty="0"/>
              <a:t>Component Assessment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Prioritize efforts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Use limited resources more efficiently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Implement security countermeasures on the most important facilities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5373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نهاية هذه الوحدة التعليمية، سيتمكن المشاركون من وصف أهمية تطبيق نظام جيد التصميم للحماية المادية بغرض تأمين المنشآت الحيوية بالبنية الأساسية الحرجة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describe the importance of implementing a well-designed physical protection system for the security of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تندرج الأصول الحرجة عادة تحت واحدة من أربع فئات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الأشخاص</a:t>
            </a:r>
          </a:p>
          <a:p>
            <a:pPr lvl="1" algn="r" rtl="1"/>
            <a:r>
              <a:rPr lang="ar-SA" dirty="0"/>
              <a:t>المعلومات</a:t>
            </a:r>
          </a:p>
          <a:p>
            <a:pPr lvl="1" algn="r" rtl="1"/>
            <a:r>
              <a:rPr lang="ar-EG" dirty="0"/>
              <a:t>الإجراءات</a:t>
            </a:r>
            <a:endParaRPr lang="ar-SA" dirty="0"/>
          </a:p>
          <a:p>
            <a:pPr lvl="1" algn="r" rtl="1"/>
            <a:r>
              <a:rPr lang="ar-SA" dirty="0"/>
              <a:t>المعدات </a:t>
            </a:r>
            <a:r>
              <a:rPr lang="ar-EG" dirty="0"/>
              <a:t>(</a:t>
            </a:r>
            <a:r>
              <a:rPr lang="ar-SA" dirty="0"/>
              <a:t>التكنولوجيا</a:t>
            </a:r>
            <a:r>
              <a:rPr lang="ar-EG" dirty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الخطوة</a:t>
            </a:r>
            <a:r>
              <a:rPr lang="ar-EG" dirty="0"/>
              <a:t> 3:</a:t>
            </a:r>
            <a:r>
              <a:rPr lang="ar-SA" dirty="0"/>
              <a:t> تحديد أصول البنية الأساسية الحرجة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Critical assets typically are in one of four categories: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People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Processes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Equipment (technology)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3: Identify Critical Infrastructure Assets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ترتيب أولويات أصول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ar-EG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3562735"/>
            <a:ext cx="3297572" cy="2354612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تحديد التهديدات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تحديد التبعات غير المرغوب فيها للخسائر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تحديد إحتمالية الحدوث</a:t>
            </a:r>
            <a:endParaRPr lang="ar-EG" dirty="0"/>
          </a:p>
        </p:txBody>
      </p:sp>
      <p:sp>
        <p:nvSpPr>
          <p:cNvPr id="8" name="Rectangle 7"/>
          <p:cNvSpPr/>
          <p:nvPr/>
        </p:nvSpPr>
        <p:spPr>
          <a:xfrm>
            <a:off x="5664959" y="5657334"/>
            <a:ext cx="227818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Creative Commons Public Domain</a:t>
            </a: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Prioritize</a:t>
            </a:r>
            <a:br>
              <a:rPr lang="en-US" sz="1000" b="0"/>
            </a:br>
            <a:r>
              <a:rPr lang="en-US" sz="1000" b="0"/>
              <a:t>Critical Infrastructure Assets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Identify threats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Specify undesirable consequences of loss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the probability of occurrence</a:t>
            </a:r>
          </a:p>
        </p:txBody>
      </p:sp>
    </p:spTree>
    <p:extLst>
      <p:ext uri="{BB962C8B-B14F-4D97-AF65-F5344CB8AC3E}">
        <p14:creationId xmlns:p14="http://schemas.microsoft.com/office/powerpoint/2010/main" val="79267954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تحديد التهديدات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عدم التوافر</a:t>
            </a:r>
          </a:p>
          <a:p>
            <a:pPr algn="r" rtl="1"/>
            <a:r>
              <a:rPr lang="ar-SA" dirty="0"/>
              <a:t>الخسارة أو السرقة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التنازلات</a:t>
            </a:r>
          </a:p>
          <a:p>
            <a:pPr algn="r" rtl="1"/>
            <a:r>
              <a:rPr lang="ar-SA" dirty="0"/>
              <a:t>الإتلاف</a:t>
            </a:r>
            <a:endParaRPr lang="ar-EG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SA" dirty="0"/>
              <a:t>التخريب</a:t>
            </a:r>
          </a:p>
          <a:p>
            <a:pPr lvl="0" algn="r" rtl="1"/>
            <a:r>
              <a:rPr lang="ar-SA" dirty="0"/>
              <a:t>الإعتداء</a:t>
            </a:r>
          </a:p>
          <a:p>
            <a:pPr algn="r" rtl="1"/>
            <a:r>
              <a:rPr lang="ar-SA" dirty="0"/>
              <a:t>إعاقة العمليات</a:t>
            </a:r>
          </a:p>
          <a:p>
            <a:pPr algn="r" rtl="1"/>
            <a:r>
              <a:rPr lang="ar-SA" dirty="0"/>
              <a:t>الهجوم السيبري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Identify Threats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Nonavailability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Loss or theft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Compromise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Destruction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Sabotage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Assault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Impaired operations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Cyberattack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71640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العواقب غير المرغوب فيها للخسارة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حدد العواقب غير المرغوب فيها للخسارة في كل أصل</a:t>
            </a:r>
          </a:p>
          <a:p>
            <a:pPr lvl="0" algn="r" rtl="1"/>
            <a:r>
              <a:rPr lang="ar-SA" dirty="0"/>
              <a:t>حدد قيمة كل عاقبة تم تحديدها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منخفضة</a:t>
            </a:r>
          </a:p>
          <a:p>
            <a:pPr lvl="1" algn="r" rtl="1"/>
            <a:r>
              <a:rPr lang="ar-SA" dirty="0"/>
              <a:t>متوسطة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عالية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Undesirable Consequences of Loss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 every asset specify all undesirable consequences of loss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Assign values to each of the consequences specified: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Medium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High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47740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إحتمالية الحدوث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تقييم احتمالية حدوث الهجوم عن طريق تحليل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معلومات الاستخبارات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فعالية التدابير الأمنية المضادة القائمة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وضع قيمة تقديرية لكل حادث محتمل</a:t>
            </a:r>
            <a:r>
              <a:rPr dirty="0"/>
              <a:t>: </a:t>
            </a:r>
            <a:r>
              <a:rPr lang="ar-EG" dirty="0"/>
              <a:t>منخفضة</a:t>
            </a:r>
            <a:r>
              <a:rPr lang="ar-SA" dirty="0"/>
              <a:t>، متوسطة، أو </a:t>
            </a:r>
            <a:r>
              <a:rPr lang="ar-EG" dirty="0"/>
              <a:t>عالية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Probability of Occurrence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Evaluate the probability of attack by analyzing: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Intelligence information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effectiveness of existing security countermeasures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Assign value of low, medium, or high to the probability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80714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0"/>
          <p:cNvPicPr>
            <a:picLocks noGrp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lang="en-US" dirty="0" smtClean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هو التعرف على الأصول الحيوية الخاصة بمنشأة حكومية قياسية أو معيارية تُقل رئيس الدولة أو كبار الشخصيات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20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15</a:t>
            </a:r>
            <a:r>
              <a:rPr lang="ar-SA" dirty="0"/>
              <a:t> للنشاط، </a:t>
            </a:r>
            <a:r>
              <a:rPr dirty="0"/>
              <a:t>5</a:t>
            </a:r>
            <a:r>
              <a:rPr lang="ar-SA" dirty="0"/>
              <a:t>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أصول البنية الأساسية الحرجة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identify critical assets for a standard government facility that houses the Head of State or other dignitaries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20 minutes (15-activity;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Assets Activity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745058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فحص خصائص التهديد</a:t>
            </a:r>
          </a:p>
          <a:p>
            <a:pPr lvl="0" algn="r" rtl="1"/>
            <a:r>
              <a:rPr lang="ar-SA" dirty="0"/>
              <a:t>تحديد صياغة المعلومات الواردة في بيان تحليل التهديد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تلخيص المعلومات التي تم جمعها</a:t>
            </a:r>
          </a:p>
          <a:p>
            <a:pPr lvl="1" algn="r" rtl="1"/>
            <a:r>
              <a:rPr lang="ar-SA" dirty="0"/>
              <a:t>تحديد التهديدات التي تواجه المنشأة</a:t>
            </a:r>
          </a:p>
          <a:p>
            <a:pPr lvl="1" algn="r" rtl="1"/>
            <a:r>
              <a:rPr lang="ar-SA" dirty="0"/>
              <a:t>تقييم نظام الحماية المادية في البنية الأساسية</a:t>
            </a:r>
            <a:r>
              <a:rPr dirty="0"/>
              <a:t>  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</a:t>
            </a:r>
            <a:r>
              <a:rPr lang="ar-EG" dirty="0"/>
              <a:t> 4:</a:t>
            </a:r>
            <a:r>
              <a:rPr lang="ar-SA" dirty="0"/>
              <a:t> تحليل التهديد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Examine the characteristics of the threat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Formalize the information in the threat analysis statement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Summarize gathered information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Identify facility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Evaluate an infrastructure’s physical protection system 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4: Analyze the Threat 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خصائص التهديد الواجب أخذها </a:t>
            </a:r>
            <a:r>
              <a:rPr lang="ar-EG" dirty="0"/>
              <a:t>في </a:t>
            </a:r>
            <a:r>
              <a:rPr lang="ar-SA" dirty="0"/>
              <a:t>الاعتبار في الكوارث الطبيعية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قبل إعداد بيان تحليل التهديد، يتعين </a:t>
            </a:r>
            <a:r>
              <a:rPr lang="ar-EG" dirty="0"/>
              <a:t>اعتبار العناصر </a:t>
            </a:r>
            <a:r>
              <a:rPr lang="ar-SA" dirty="0"/>
              <a:t>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نوع الكارثة</a:t>
            </a:r>
          </a:p>
          <a:p>
            <a:pPr lvl="1" algn="r" rtl="1"/>
            <a:r>
              <a:rPr lang="ar-SA" dirty="0"/>
              <a:t>التأثيرات المحتملة</a:t>
            </a:r>
          </a:p>
          <a:p>
            <a:pPr lvl="1" algn="r" rtl="1"/>
            <a:r>
              <a:rPr lang="ar-SA" dirty="0"/>
              <a:t>المناطق المتضررة</a:t>
            </a:r>
            <a:endParaRPr lang="ar-EG" dirty="0"/>
          </a:p>
        </p:txBody>
      </p:sp>
      <p:pic>
        <p:nvPicPr>
          <p:cNvPr id="17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 bwMode="auto">
          <a:xfrm>
            <a:off x="5525771" y="1464628"/>
            <a:ext cx="3031172" cy="30311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70162" y="4280356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NASA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Natural Disaster Threat </a:t>
            </a:r>
            <a:br>
              <a:rPr lang="en-US" sz="1000" b="0"/>
            </a:br>
            <a:r>
              <a:rPr lang="en-US" sz="1000" b="0"/>
              <a:t>Characteristics to Consider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Before drafting the threat analysis statement, consider the following: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Type of disaster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Potential effects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Areas affected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29593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التهديدات الناشئة من بعض الكوارث الطبيعية في منطقتك؟</a:t>
            </a:r>
          </a:p>
          <a:p>
            <a:pPr algn="r" rtl="1"/>
            <a:r>
              <a:rPr lang="ar-SA" dirty="0"/>
              <a:t>ما هي النتائج المحتملة؟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natural disaster threats in your area?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potential effects?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1904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سمات التهديد الإرهابي التي ينبغي </a:t>
            </a:r>
            <a:r>
              <a:rPr lang="ar-EG" dirty="0"/>
              <a:t>أخذها في </a:t>
            </a:r>
            <a:r>
              <a:rPr lang="ar-SA" dirty="0"/>
              <a:t>الاعتبار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ar-EG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2021" y="2504650"/>
            <a:ext cx="2649863" cy="2175568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قبل إعداد بيان تحليل التهديد، يتعين اعتبار التالي بالنسبة للعناصر الإرهابية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الدوافع</a:t>
            </a:r>
          </a:p>
          <a:p>
            <a:pPr lvl="1" algn="r" rtl="1"/>
            <a:r>
              <a:rPr lang="ar-SA" dirty="0"/>
              <a:t>نوع التهديدات</a:t>
            </a:r>
          </a:p>
          <a:p>
            <a:pPr lvl="1" algn="r" rtl="1"/>
            <a:r>
              <a:rPr lang="ar-SA" dirty="0"/>
              <a:t>المعدات والأسلحة</a:t>
            </a:r>
          </a:p>
          <a:p>
            <a:pPr lvl="1" algn="r" rtl="1"/>
            <a:r>
              <a:rPr lang="ar-SA" dirty="0"/>
              <a:t>التكتيكات</a:t>
            </a:r>
          </a:p>
          <a:p>
            <a:pPr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3443941" y="4477871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Terrorist Threat </a:t>
            </a:r>
            <a:br>
              <a:rPr lang="en-US" sz="1000" b="0"/>
            </a:br>
            <a:r>
              <a:rPr lang="en-US" sz="1000" b="0"/>
              <a:t>Characteristics to Consider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Before drafting the threat analysis statement, consider the terrorists’: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Motivations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Types of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Equipment and weapons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Tactics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35466454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الأنظمة والأصول، المادية أو المعنوية، ذات الأهمية الحيوية للبلاد بحيث أن تعطيلها أو تدميرها من شأنه أن يلحق ضررا فائقا في المجالات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الأمن</a:t>
            </a:r>
          </a:p>
          <a:p>
            <a:pPr lvl="1" algn="r" rtl="1"/>
            <a:r>
              <a:rPr lang="ar-SA" dirty="0"/>
              <a:t>أمن الإقتصاد الوطني</a:t>
            </a:r>
          </a:p>
          <a:p>
            <a:pPr lvl="1" algn="r" rtl="1"/>
            <a:r>
              <a:rPr lang="ar-SA" dirty="0"/>
              <a:t>الصحة </a:t>
            </a:r>
            <a:r>
              <a:rPr lang="ar-EG" dirty="0"/>
              <a:t>أو </a:t>
            </a:r>
            <a:r>
              <a:rPr lang="ar-SA" dirty="0"/>
              <a:t>السلامة العامة في البلاد</a:t>
            </a:r>
          </a:p>
          <a:p>
            <a:pPr lvl="1" algn="r" rtl="1"/>
            <a:r>
              <a:rPr lang="ar-SA" dirty="0"/>
              <a:t>أي مزيج من العوامل السابقة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Systems and assets, whether physical or virtual, so vital to the nation that the incapacity or destruction of such systems and assets would have a debilitating impact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National economic security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National public health or safety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Any combination of those matters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أكثر أنواع التهديدات الإرهابية المحتمل وقوعها في منطقتك؟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Which types of terrorist threats are most likely in your region?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74510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المعدات والأسلحة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ar-EG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2722" y="3030900"/>
            <a:ext cx="1984133" cy="2600323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تساعد معرفة نطاق الأسلحة المحتمل استخدامها على تطبيق الإجراءات الأمنية المناسبة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يستخدم الإرهابيون في العادة أجهزة متفجرة مرتجلة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713851" y="5412548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Equipment and Weapons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Knowing the range of possible weapons allows for implementation of appropriate security measures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Terrorists typically use improvised explosive devices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07455376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التكتيكات الإرهابية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Terrorist Tactics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Stealth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Deceit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SA" dirty="0"/>
              <a:t>القوة</a:t>
            </a:r>
          </a:p>
          <a:p>
            <a:pPr lvl="0" algn="r" rtl="1"/>
            <a:r>
              <a:rPr lang="ar-SA" dirty="0"/>
              <a:t>الخلسة</a:t>
            </a:r>
          </a:p>
          <a:p>
            <a:pPr algn="r" rtl="1"/>
            <a:r>
              <a:rPr lang="ar-SA" dirty="0"/>
              <a:t>الخداع</a:t>
            </a:r>
          </a:p>
          <a:p>
            <a:pPr rtl="1"/>
            <a:endParaRPr lang="ar-EG" dirty="0"/>
          </a:p>
          <a:p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4"/>
          <a:stretch/>
        </p:blipFill>
        <p:spPr bwMode="auto">
          <a:xfrm>
            <a:off x="1593009" y="1885477"/>
            <a:ext cx="3635057" cy="263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925046" y="4289240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75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تحديد وتقييم التدابير الأمنية المضادة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الفعالية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توصيات للتحسين</a:t>
            </a:r>
          </a:p>
          <a:p>
            <a:pPr lvl="0" algn="r" rtl="1"/>
            <a:r>
              <a:rPr lang="ar-SA" dirty="0"/>
              <a:t>توفير معايير التقييم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التحقق من كل تدبير أمني مضاد</a:t>
            </a:r>
          </a:p>
          <a:p>
            <a:pPr lvl="1" algn="r" rtl="1"/>
            <a:r>
              <a:rPr lang="ar-SA" dirty="0"/>
              <a:t>تحديد فعالية نظام الحماية المادية القائم بصفة كلية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الخطوة</a:t>
            </a:r>
            <a:r>
              <a:rPr lang="ar-EG" dirty="0"/>
              <a:t> 5:</a:t>
            </a:r>
            <a:r>
              <a:rPr lang="ar-SA" dirty="0"/>
              <a:t> الفحص الأمني والتحقق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Identify and evaluate security countermeasures: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Effectiveness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Recommendations for improvement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Provide evaluation criteria: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Validate each security countermeasure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Determine overall effectiveness of existing physical protection system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5: Security </a:t>
            </a:r>
            <a:br>
              <a:rPr lang="en-US" sz="1000" b="0"/>
            </a:br>
            <a:r>
              <a:rPr lang="en-US" sz="1000" b="0"/>
              <a:t>Inspection and Validation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التدابير الأمنية المضادة الفعالة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أن تكون مصممة بحيث تحمي من أنواع ومستويات التهديدات التي يتم تحديدها أثناء تحليل التهديد</a:t>
            </a:r>
            <a:endParaRPr lang="ar-EG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3614" y="1447800"/>
            <a:ext cx="3329136" cy="2218263"/>
          </a:xfrm>
        </p:spPr>
      </p:pic>
      <p:sp>
        <p:nvSpPr>
          <p:cNvPr id="8" name="TextBox 7"/>
          <p:cNvSpPr txBox="1"/>
          <p:nvPr/>
        </p:nvSpPr>
        <p:spPr>
          <a:xfrm>
            <a:off x="7334554" y="3396132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Effective Security Countermeasures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Should be designed to protect against the types and level of threats identified during the threat analysis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18451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8963" y="146304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التدابير الأمنية المضادة</a:t>
            </a:r>
            <a:r>
              <a:rPr dirty="0"/>
              <a:t> 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5638285" y="4066996"/>
            <a:ext cx="28500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411163" y="1219201"/>
            <a:ext cx="3976687" cy="2766060"/>
          </a:xfrm>
        </p:spPr>
        <p:txBody>
          <a:bodyPr/>
          <a:lstStyle/>
          <a:p>
            <a:pPr lvl="0" algn="r" rtl="1"/>
            <a:r>
              <a:rPr lang="ar-SA" dirty="0"/>
              <a:t>لتحديد الفعالية، يتعين تقييم العناصر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السياسات والإجراءات</a:t>
            </a:r>
          </a:p>
          <a:p>
            <a:pPr lvl="2" algn="r" rtl="1"/>
            <a:r>
              <a:rPr lang="ar-SA" dirty="0"/>
              <a:t>القوة الأمنية</a:t>
            </a:r>
            <a:r>
              <a:rPr dirty="0"/>
              <a:t> </a:t>
            </a:r>
          </a:p>
          <a:p>
            <a:pPr lvl="2" algn="r" rtl="1"/>
            <a:r>
              <a:rPr lang="ar-SA" dirty="0"/>
              <a:t>التكنولوجيا</a:t>
            </a:r>
            <a:r>
              <a:rPr dirty="0"/>
              <a:t> 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Evaluate Security Countermeasures 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To determine effectiveness, assess the following elements: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Policies and procedures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Security force 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Technology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453033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السياسات والإجراءات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التركيز على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القوة الأمنية</a:t>
            </a:r>
          </a:p>
          <a:p>
            <a:pPr lvl="1" algn="r" rtl="1"/>
            <a:r>
              <a:rPr lang="ar-SA" dirty="0"/>
              <a:t>التكنولوجيا</a:t>
            </a:r>
            <a:endParaRPr lang="ar-EG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0216" y="1724860"/>
            <a:ext cx="3523793" cy="2712955"/>
          </a:xfrm>
        </p:spPr>
      </p:pic>
      <p:sp>
        <p:nvSpPr>
          <p:cNvPr id="8" name="TextBox 7"/>
          <p:cNvSpPr txBox="1"/>
          <p:nvPr/>
        </p:nvSpPr>
        <p:spPr>
          <a:xfrm>
            <a:off x="7380880" y="4477976"/>
            <a:ext cx="1111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en-US" sz="800" b="1" dirty="0"/>
              <a:t>Source: DS/T/ATA</a:t>
            </a: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Policies and Procedures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Should focus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force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Technology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00115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السياسات والإجراءات الخاصة بالتدابير الأمنية المضادة</a:t>
            </a:r>
            <a:r>
              <a:rPr lang="ar-EG" dirty="0"/>
              <a:t/>
            </a:r>
            <a:br>
              <a:rPr lang="ar-EG" dirty="0"/>
            </a:br>
            <a:r>
              <a:rPr lang="ar-SA" dirty="0"/>
              <a:t>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يجب أن تتضمن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حواجز المحيط الأمني</a:t>
            </a:r>
          </a:p>
          <a:p>
            <a:pPr lvl="1" algn="r" rtl="1"/>
            <a:r>
              <a:rPr lang="ar-SA" dirty="0"/>
              <a:t>الإضاءة</a:t>
            </a:r>
          </a:p>
          <a:p>
            <a:pPr lvl="1" algn="r" rtl="1"/>
            <a:r>
              <a:rPr lang="ar-SA" dirty="0"/>
              <a:t>أنظمة كشف التسلل</a:t>
            </a:r>
          </a:p>
          <a:p>
            <a:pPr lvl="1" algn="r" rtl="1"/>
            <a:r>
              <a:rPr lang="ar-SA" dirty="0"/>
              <a:t>الدائرة التلفزيونية المغلقة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الأنظمة الأوتوماتيكية للتحكم بالدخول</a:t>
            </a:r>
            <a:r>
              <a:rPr dirty="0"/>
              <a:t> </a:t>
            </a:r>
          </a:p>
          <a:p>
            <a:pPr lvl="0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Policies and Procedures for </a:t>
            </a:r>
            <a:br>
              <a:rPr lang="en-US" sz="1000" b="0"/>
            </a:br>
            <a:r>
              <a:rPr lang="en-US" sz="1000" b="0"/>
              <a:t>Security Countermeasures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Should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Perimeter barriers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Lighting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Intruder detection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Closed-circuit television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Automated access control system 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9720630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السياسات والإجراءات الخاصة بالتدابير الأمنية المضادة</a:t>
            </a:r>
            <a:r>
              <a:rPr lang="ar-EG" dirty="0"/>
              <a:t/>
            </a:r>
            <a:br>
              <a:rPr lang="ar-EG" dirty="0"/>
            </a:br>
            <a:r>
              <a:rPr lang="ar-SA" dirty="0"/>
              <a:t>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algn="r" rtl="1"/>
            <a:r>
              <a:rPr lang="ar-SA" dirty="0"/>
              <a:t>ضباط الأمن والدوريات </a:t>
            </a:r>
            <a:r>
              <a:rPr lang="ar-EG" dirty="0"/>
              <a:t>(</a:t>
            </a:r>
            <a:r>
              <a:rPr lang="ar-SA" dirty="0"/>
              <a:t>القوة الأمنية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التحكم في الأقفال والمفاتيح</a:t>
            </a:r>
          </a:p>
          <a:p>
            <a:pPr lvl="1" algn="r" rtl="1"/>
            <a:r>
              <a:rPr lang="ar-SA" dirty="0"/>
              <a:t>نقاط التحكم في الدخول</a:t>
            </a:r>
          </a:p>
          <a:p>
            <a:pPr lvl="1" algn="r" rtl="1"/>
            <a:r>
              <a:rPr lang="ar-SA" dirty="0"/>
              <a:t>تأمين مواقع الأصول </a:t>
            </a:r>
            <a:r>
              <a:rPr lang="ar-EG" dirty="0"/>
              <a:t>(</a:t>
            </a:r>
            <a:r>
              <a:rPr lang="ar-SA" dirty="0"/>
              <a:t>المرافق والمنشآت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إدارة تهديدات القنابل</a:t>
            </a:r>
          </a:p>
          <a:p>
            <a:pPr lvl="1" algn="r" rtl="1"/>
            <a:r>
              <a:rPr lang="ar-SA" dirty="0"/>
              <a:t>تكنولوجيا المعلومات</a:t>
            </a:r>
          </a:p>
          <a:p>
            <a:pPr lvl="0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Policies and Procedures for </a:t>
            </a:r>
            <a:br>
              <a:rPr lang="en-US" sz="1000" b="0"/>
            </a:br>
            <a:r>
              <a:rPr lang="en-US" sz="1000" b="0"/>
              <a:t>Security Countermeasures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officers and patrols (security force)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Lock and key controls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Entry control areas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Secure asset locations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Bomb threat management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 technology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803908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القوة الأمنية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التدخل المباشر بطريقة فعالة لإيقاف وتحييد العمل الإرهابي وإصابة الإرهابيين بالشلل قبل تحقيق مأربهم</a:t>
            </a:r>
            <a:endParaRPr lang="ar-EG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522267"/>
            <a:ext cx="3280650" cy="2175662"/>
          </a:xfrm>
        </p:spPr>
      </p:pic>
      <p:sp>
        <p:nvSpPr>
          <p:cNvPr id="7" name="TextBox 6"/>
          <p:cNvSpPr txBox="1"/>
          <p:nvPr/>
        </p:nvSpPr>
        <p:spPr>
          <a:xfrm>
            <a:off x="6877290" y="3482485"/>
            <a:ext cx="1737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Force Purpose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Effectively interrupt actions and neutralize terrorists or threats before they achieve their goal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8714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الأمن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تطبيق مجموعة إجراءات وتدابير يتعين اتخاذها بجملتها بغرض تغيير معدل وقوع الأحداث غير المرغوبة بالنسبة لإجمالي الحدث بناءً على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المخاطر التي تم تحديدها</a:t>
            </a:r>
          </a:p>
          <a:p>
            <a:pPr lvl="1" algn="r" rtl="1"/>
            <a:r>
              <a:rPr lang="ar-SA" dirty="0"/>
              <a:t>التهديدات</a:t>
            </a:r>
          </a:p>
          <a:p>
            <a:pPr lvl="1" algn="r" rtl="1"/>
            <a:r>
              <a:rPr lang="ar-SA" dirty="0"/>
              <a:t>الثغرات الأمنية</a:t>
            </a:r>
          </a:p>
          <a:p>
            <a:pPr lvl="1" algn="r" rtl="1"/>
            <a:r>
              <a:rPr lang="ar-SA" dirty="0"/>
              <a:t>إحتمالية وقوع أحداث غير مرغوبة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The implementation of a set of procedures and processes that when taken as a whole have the effect of altering the ratio of undesirable events to total event based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Identified risks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Vulnerabilities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Probability of an undesirable occurrence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القوة الأمنية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تشمل العناصر التي تساهم في فعالية القوة الأمنية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انتقاء أفراد القوة الأمنية</a:t>
            </a:r>
          </a:p>
          <a:p>
            <a:pPr lvl="1" algn="r" rtl="1"/>
            <a:r>
              <a:rPr lang="ar-SA" dirty="0"/>
              <a:t>التدريب الأولي والمستمر</a:t>
            </a:r>
          </a:p>
          <a:p>
            <a:pPr lvl="1" algn="r" rtl="1"/>
            <a:r>
              <a:rPr lang="ar-SA" dirty="0"/>
              <a:t>نشر المعدات الكافية</a:t>
            </a:r>
          </a:p>
          <a:p>
            <a:pPr lvl="1" algn="r" rtl="1"/>
            <a:r>
              <a:rPr lang="ar-SA" dirty="0"/>
              <a:t>الإشراف المناسب من مركز القيادة والسيطرة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Force Elements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Elements that contribute to the effectiveness of a security force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Selection of security force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Initial and continuous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Deployment of adequate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Appropriate supervision from command and control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42111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فعالية القوة الأمنية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تعتمد على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القدرة على العمل في ظل السياسات والإجراءات القائمة</a:t>
            </a:r>
          </a:p>
          <a:p>
            <a:pPr lvl="1" algn="r" rtl="1"/>
            <a:r>
              <a:rPr lang="ar-SA" dirty="0"/>
              <a:t>القدرة التكنولوجية على رصد وتقييم وتوفير التعطيل المناسب للعمليات الإرهابية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Force Effectiveness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Depends on the: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Ability to operate within established policies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Capability of the technology to detect, assess, and provide adequate delay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953849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التكنولوجيا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42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353981" y="3857625"/>
            <a:ext cx="3622150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أن يقوم مدراء الأمن بالنظر في الحلول التقنية وغير التقنية التي من شأنها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رصد العناصر الإرهابية المتسللة </a:t>
            </a:r>
            <a:r>
              <a:rPr lang="ar-EG" dirty="0"/>
              <a:t>(</a:t>
            </a:r>
            <a:r>
              <a:rPr lang="ar-SA" dirty="0"/>
              <a:t>أجهزة كشف التسلل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EG" dirty="0"/>
              <a:t>تعطيل </a:t>
            </a:r>
            <a:r>
              <a:rPr lang="ar-SA" dirty="0"/>
              <a:t>الإرهابيين </a:t>
            </a:r>
            <a:r>
              <a:rPr lang="ar-EG" dirty="0"/>
              <a:t>عن </a:t>
            </a:r>
            <a:r>
              <a:rPr lang="ar-SA" dirty="0"/>
              <a:t>التقدم صوب الهدف </a:t>
            </a:r>
            <a:r>
              <a:rPr lang="ar-EG" dirty="0"/>
              <a:t>(</a:t>
            </a:r>
            <a:r>
              <a:rPr lang="ar-SA" dirty="0"/>
              <a:t>العوائق</a:t>
            </a:r>
            <a:r>
              <a:rPr lang="ar-EG" dirty="0"/>
              <a:t>)</a:t>
            </a:r>
            <a:endParaRPr dirty="0"/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7214384" y="5397956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FBI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Technology Purpose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Security managers must consider technical and nontechnical solutions that will: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 terrorists or intruders (intrusion detection systems)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Delay terrorists from progressing towards the target (barriers)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63304416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التكنولوجيا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43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305299" y="3728675"/>
            <a:ext cx="3875373" cy="2107234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أنظمة كشف التسلل</a:t>
            </a:r>
          </a:p>
          <a:p>
            <a:pPr lvl="0" algn="r" rtl="1"/>
            <a:r>
              <a:rPr lang="ar-SA" dirty="0"/>
              <a:t>الحواجز</a:t>
            </a:r>
          </a:p>
          <a:p>
            <a:pPr rtl="1"/>
            <a:endParaRPr lang="ar-EG" dirty="0"/>
          </a:p>
        </p:txBody>
      </p:sp>
      <p:sp>
        <p:nvSpPr>
          <p:cNvPr id="14" name="TextBox 13"/>
          <p:cNvSpPr txBox="1"/>
          <p:nvPr/>
        </p:nvSpPr>
        <p:spPr>
          <a:xfrm>
            <a:off x="5940318" y="5565344"/>
            <a:ext cx="21900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General Services Administration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Technology Elements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Intrusion detection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Barriers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359053620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الدعم التكنولوجي لزيادة فعالية نظام الحماية المادية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44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الحماية العميقة</a:t>
            </a:r>
          </a:p>
          <a:p>
            <a:pPr lvl="0" algn="r" rtl="1"/>
            <a:r>
              <a:rPr lang="ar-SA" dirty="0"/>
              <a:t>الحد الأدنى لعواقب فشل أحد المكونات</a:t>
            </a:r>
          </a:p>
          <a:p>
            <a:pPr algn="r" rtl="1"/>
            <a:r>
              <a:rPr lang="ar-SA" dirty="0"/>
              <a:t>الحماية المتوازنة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Technology Supports </a:t>
            </a:r>
            <a:br>
              <a:rPr lang="en-US" sz="1000" b="0"/>
            </a:br>
            <a:r>
              <a:rPr lang="en-US" sz="1000" b="0"/>
              <a:t>Physical Protection System Effectiveness 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Protection-in-depth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Minimum consequences of component failure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Balanced protection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43734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تنقيح وتوضيح العلاقات الوظيفية عبر الوكالات</a:t>
            </a:r>
          </a:p>
          <a:p>
            <a:pPr lvl="0" algn="r" rtl="1"/>
            <a:r>
              <a:rPr lang="ar-SA" dirty="0"/>
              <a:t>تمكين فعالية تبادل المعلومات</a:t>
            </a:r>
          </a:p>
          <a:p>
            <a:pPr algn="r" rtl="1"/>
            <a:r>
              <a:rPr lang="ar-SA" dirty="0"/>
              <a:t>تطبيق عمليات المدمج والتحليل الوظيفي لتوفير المعلومات التخطيطية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الخطوة</a:t>
            </a:r>
            <a:r>
              <a:rPr lang="ar-EG" dirty="0"/>
              <a:t> 6:</a:t>
            </a:r>
            <a:r>
              <a:rPr lang="ar-SA" dirty="0"/>
              <a:t> تطوير المرونة العملياتية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Refine and clarify functional relationships across agencies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Enable effective information exchange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Implement an integration and analysis function to inform planning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6: Develop </a:t>
            </a:r>
            <a:br>
              <a:rPr lang="en-US" sz="1000" b="0"/>
            </a:br>
            <a:r>
              <a:rPr lang="en-US" sz="1000" b="0"/>
              <a:t>Operational Resilience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46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مكونات نظام الحماية المادية؟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components of a physical protection system?</a:t>
            </a:r>
          </a:p>
        </p:txBody>
      </p:sp>
    </p:spTree>
    <p:extLst>
      <p:ext uri="{BB962C8B-B14F-4D97-AF65-F5344CB8AC3E}">
        <p14:creationId xmlns:p14="http://schemas.microsoft.com/office/powerpoint/2010/main" val="1021413234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توصيات النظام الأمني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تم وضع تلك التوصيات بناء على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اختبار أداء ذو مجال محدود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القيام باختبارات أداء محدودة النطاق تشمل فقط عناصر محددة من نظام الحماية المادية</a:t>
            </a:r>
          </a:p>
          <a:p>
            <a:pPr lvl="1" algn="r" rtl="1"/>
            <a:r>
              <a:rPr lang="ar-SA" dirty="0"/>
              <a:t>تحليل الفجوة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تحديد الفجوة بين التدابير المضادة القائمة والمطلوبة</a:t>
            </a:r>
          </a:p>
          <a:p>
            <a:pPr lvl="1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System </a:t>
            </a:r>
            <a:br>
              <a:rPr lang="en-US" sz="1000" b="0"/>
            </a:br>
            <a:r>
              <a:rPr lang="en-US" sz="1000" b="0"/>
              <a:t>Recommendations (1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Developed as a result from: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Limited scope performance testing: conducting tests on specific elements of a physical protection system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Gap analysis: identifying the gap between existing and required countermeasures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06852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توصيات النظام الأمني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algn="r" rtl="1"/>
            <a:r>
              <a:rPr lang="ar-SA" dirty="0"/>
              <a:t>الجدوى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تحديد ما إذا كان الحل المقترح مناسبا أو منطقيا</a:t>
            </a:r>
          </a:p>
          <a:p>
            <a:pPr lvl="1" algn="r" rtl="1"/>
            <a:r>
              <a:rPr lang="ar-SA" dirty="0"/>
              <a:t>المرونة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القدرة على الإعداد والتأقلم والتكيف مع الظروف المتغيرة والصمود والتعافي بسرعة من التعطيلات مثل الهجمات المتعمدة والوقائع أو التهديدات أو الحوادث الطبيعية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System </a:t>
            </a:r>
            <a:br>
              <a:rPr lang="en-US" sz="1000" b="0"/>
            </a:br>
            <a:r>
              <a:rPr lang="en-US" sz="1000" b="0"/>
              <a:t>Recommendations (2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/>
            <a:r>
              <a:rPr lang="en-US" sz="1000" b="0"/>
              <a:t>Feasibility: determining whether a solution is suitable or logical</a:t>
            </a:r>
          </a:p>
          <a:p>
            <a:pPr marL="228600" lvl="1" indent="-114300"/>
            <a:r>
              <a:rPr lang="en-US" sz="1000" b="0"/>
              <a:t>Resilience: the ability to prepare for and adapt to changing conditions and withstand and recover rapidly from disruptions such as deliberate attacks, accidents, or naturally occurring threats or incidents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199229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توصيات النظام الأمني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algn="r" rtl="1"/>
            <a:r>
              <a:rPr lang="ar-SA" dirty="0"/>
              <a:t>المسائلة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تحديد ما إذا كانت التدابير الأمنية المضادة المقترحة توفر الحماية المطلوبة وتقع داخل إطار الموارد المتاحة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System </a:t>
            </a:r>
            <a:br>
              <a:rPr lang="en-US" sz="1000" b="0"/>
            </a:br>
            <a:r>
              <a:rPr lang="en-US" sz="1000" b="0"/>
              <a:t>Recommendations (3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/>
            <a:r>
              <a:rPr lang="en-US" sz="1000" b="0"/>
              <a:t>Acceptability: determining whether the recommended security countermeasure provides the required protection and falls within scope of available resources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2607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الحاجة إلى الأمن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7718" y="3627120"/>
            <a:ext cx="3435341" cy="2290227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حماية الأرواح والممتلكات</a:t>
            </a:r>
          </a:p>
          <a:p>
            <a:pPr lvl="0" algn="r" rtl="1"/>
            <a:r>
              <a:rPr lang="ar-SA" dirty="0"/>
              <a:t>الحفاظ على الأصول الحرجة</a:t>
            </a:r>
          </a:p>
          <a:p>
            <a:pPr algn="r" rtl="1"/>
            <a:r>
              <a:rPr lang="ar-SA" dirty="0"/>
              <a:t>الحفاظ على الإستقرار السياسي والاقتصادي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6496322" y="5650173"/>
            <a:ext cx="15343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Creative Commons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Need for Security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Protect lives and property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Sustain critical assets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Maintain political and economic stability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2.2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50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EG" dirty="0"/>
              <a:t>الكشف </a:t>
            </a:r>
            <a:r>
              <a:rPr lang="ar-SA" dirty="0"/>
              <a:t>والتقييم</a:t>
            </a:r>
          </a:p>
          <a:p>
            <a:pPr lvl="0" algn="r" rtl="1"/>
            <a:r>
              <a:rPr lang="ar-EG" dirty="0"/>
              <a:t>التعطيل (التأخير)</a:t>
            </a:r>
            <a:endParaRPr lang="ar-SA" dirty="0"/>
          </a:p>
          <a:p>
            <a:pPr algn="r" rtl="1"/>
            <a:r>
              <a:rPr lang="ar-SA" dirty="0"/>
              <a:t>الاستجابة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وظائف نظام الحماية المادية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Detection and assessment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Delay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Response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</a:t>
            </a:r>
            <a:br>
              <a:rPr lang="en-US" sz="1000" b="0"/>
            </a:br>
            <a:r>
              <a:rPr lang="en-US" sz="1000" b="0"/>
              <a:t>System Functions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06282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2.2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51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الإشارة إلى أية وظيفة من وظائف نظام الحماية المادية التي يصفها النشاط المحدد</a:t>
            </a:r>
          </a:p>
          <a:p>
            <a:pPr lvl="1" algn="r" rtl="1"/>
            <a:r>
              <a:rPr lang="ar-SA" dirty="0"/>
              <a:t>المدة</a:t>
            </a:r>
            <a:r>
              <a:rPr dirty="0"/>
              <a:t>: </a:t>
            </a:r>
            <a:r>
              <a:rPr lang="ar-EG" dirty="0"/>
              <a:t> 10 </a:t>
            </a:r>
            <a:r>
              <a:rPr lang="ar-SA" dirty="0"/>
              <a:t>دقائق </a:t>
            </a:r>
            <a:r>
              <a:rPr lang="ar-EG" dirty="0"/>
              <a:t>(</a:t>
            </a:r>
            <a:r>
              <a:rPr dirty="0"/>
              <a:t>5</a:t>
            </a:r>
            <a:r>
              <a:rPr lang="ar-SA" dirty="0"/>
              <a:t> للنشاط، </a:t>
            </a:r>
            <a:r>
              <a:rPr dirty="0"/>
              <a:t>5</a:t>
            </a:r>
            <a:r>
              <a:rPr lang="ar-SA" dirty="0"/>
              <a:t>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النشاط الخاص بوظائف نظام الحماية المادية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indicate which function of a physical protection system a specified action describes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10 minutes (5-activity;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</a:t>
            </a:r>
            <a:br>
              <a:rPr lang="en-US" sz="1000" b="0"/>
            </a:br>
            <a:r>
              <a:rPr lang="en-US" sz="1000" b="0"/>
              <a:t>System Functions Activity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9760656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الإعتماد المتبادل بين قطاعات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لا تقتصر البنية الأساسية الحرجة على أنظمة الأشغال العامة</a:t>
            </a:r>
          </a:p>
          <a:p>
            <a:pPr algn="r" rtl="1"/>
            <a:r>
              <a:rPr lang="ar-SA" dirty="0"/>
              <a:t>إعادة التعريف بغرض زيادة المستوى الأمني والوعي لردع الهجمات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Interdependence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is no longer limited to public works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Redefined to increase security and awareness to deter attacks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9977396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أمثلة على التهديدات ونقاط الضعف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المعرفة الضرورية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ما هي العناصر الحرجة الواجب حمايتها</a:t>
            </a:r>
          </a:p>
          <a:p>
            <a:pPr lvl="1" algn="r" rtl="1"/>
            <a:r>
              <a:rPr lang="ar-SA" dirty="0"/>
              <a:t>كيفية حماية كل عنصر حرج</a:t>
            </a:r>
          </a:p>
          <a:p>
            <a:pPr algn="r" rtl="1"/>
            <a:r>
              <a:rPr lang="ar-SA" dirty="0"/>
              <a:t>يتعين فهم طبيعة التهديدات ونقاط الضعف التي تواجه المسؤولين عن المرافق الحيوية للبنية الأساسية الحرجة في كل فئة أو قطاع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Examples, Threats, and Vulnerabilities 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Necessary  knowledge: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Which critical elements to protect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How to protect each critical element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Must understand the threats and vulnerabilities facing the managers of critical infrastructure, in each category or sector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9332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906" y="1572765"/>
            <a:ext cx="2286000" cy="3009207"/>
          </a:xfrm>
          <a:ln>
            <a:solidFill>
              <a:schemeClr val="tx1"/>
            </a:solidFill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EG" dirty="0"/>
              <a:t>الكيميائية</a:t>
            </a:r>
          </a:p>
          <a:p>
            <a:pPr lvl="0" algn="r" rtl="1"/>
            <a:r>
              <a:rPr lang="ar-EG" dirty="0"/>
              <a:t>المرافق التجارية</a:t>
            </a:r>
          </a:p>
          <a:p>
            <a:pPr lvl="0" algn="r" rtl="1"/>
            <a:r>
              <a:rPr lang="ar-EG" dirty="0"/>
              <a:t>الاتصالات</a:t>
            </a:r>
          </a:p>
          <a:p>
            <a:pPr lvl="0" algn="r" rtl="1"/>
            <a:r>
              <a:rPr lang="ar-EG" dirty="0"/>
              <a:t>تصنيع المواد الحرجة</a:t>
            </a:r>
          </a:p>
          <a:p>
            <a:pPr algn="r" rtl="1"/>
            <a:r>
              <a:rPr lang="ar-EG" dirty="0"/>
              <a:t>السدود </a:t>
            </a:r>
          </a:p>
          <a:p>
            <a:pPr rtl="1"/>
            <a:endParaRPr lang="ar-EG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فئات البنية الأساسية الحرجة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lang="ar-EG" dirty="0"/>
              <a:t>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النشرة</a:t>
            </a:r>
            <a:r>
              <a:rPr lang="en-US" dirty="0" smtClean="0"/>
              <a:t>2.2 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432698" y="4352322"/>
            <a:ext cx="11240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AP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Chemical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Commercial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Critical manufacturing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Dams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Categories (1 of 3)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6010677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ttp://www.stripes.com/polopoly_fs/1.140714.1302505361!/image/4028110653.jpg_gen/derivatives/landscape_804/40281106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43" y="1781045"/>
            <a:ext cx="3283527" cy="2186247"/>
          </a:xfrm>
          <a:ln>
            <a:solidFill>
              <a:schemeClr val="tx1"/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SA" dirty="0"/>
              <a:t>قاعدة الصناعات الدفاعية</a:t>
            </a:r>
          </a:p>
          <a:p>
            <a:pPr lvl="0" algn="r" rtl="1"/>
            <a:r>
              <a:rPr lang="ar-SA" dirty="0"/>
              <a:t>خدمات الطوارئ</a:t>
            </a:r>
          </a:p>
          <a:p>
            <a:pPr lvl="0" algn="r" rtl="1"/>
            <a:r>
              <a:rPr lang="ar-SA" dirty="0"/>
              <a:t>الطاقة</a:t>
            </a:r>
          </a:p>
          <a:p>
            <a:pPr lvl="0" algn="r" rtl="1"/>
            <a:r>
              <a:rPr lang="ar-SA" dirty="0"/>
              <a:t>الخدمات المالية</a:t>
            </a:r>
          </a:p>
          <a:p>
            <a:pPr lvl="0" algn="r" rtl="1"/>
            <a:r>
              <a:rPr lang="ar-SA" dirty="0"/>
              <a:t>الغذاء والزراعة </a:t>
            </a:r>
          </a:p>
          <a:p>
            <a:pPr lvl="0" algn="r" rtl="1"/>
            <a:r>
              <a:rPr lang="ar-SA" dirty="0"/>
              <a:t>المرافق الحكومية </a:t>
            </a:r>
          </a:p>
          <a:p>
            <a:pPr rtl="1"/>
            <a:endParaRPr lang="ar-SA" dirty="0"/>
          </a:p>
          <a:p>
            <a:pPr rtl="1"/>
            <a:endParaRPr lang="ar-S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فئات البنية الأساسية الحرجة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lang="ar-EG" dirty="0"/>
              <a:t>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9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lang="en-US" dirty="0" smtClean="0"/>
              <a:t>2.2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74934" y="3753609"/>
            <a:ext cx="1444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Stars and Stripes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Defense industrial base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Emergency services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Energy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Financial services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Food and agriculture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Government facilities </a:t>
            </a:r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Categories (2 of 3)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618611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56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42" y="2229293"/>
            <a:ext cx="3006164" cy="2008859"/>
          </a:xfrm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الرعاية الصحية والصحة العامة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تكنولوجيا المعلومات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المفاعلات، </a:t>
            </a:r>
            <a:r>
              <a:rPr lang="ar-EG" dirty="0"/>
              <a:t>و</a:t>
            </a:r>
            <a:r>
              <a:rPr lang="ar-SA" dirty="0"/>
              <a:t>المواد، والنفايات</a:t>
            </a:r>
            <a:r>
              <a:rPr lang="ar-EG" dirty="0"/>
              <a:t> النووية</a:t>
            </a:r>
            <a:endParaRPr lang="ar-SA" dirty="0"/>
          </a:p>
          <a:p>
            <a:pPr lvl="0" algn="r" rtl="1"/>
            <a:r>
              <a:rPr lang="ar-SA" dirty="0"/>
              <a:t>أنظمة النقل</a:t>
            </a:r>
          </a:p>
          <a:p>
            <a:pPr algn="r" rtl="1"/>
            <a:r>
              <a:rPr lang="ar-SA" dirty="0"/>
              <a:t>أنظمة المياه ومياه الصرف الصحي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فئات البنية الأساسية الحرجة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8" name="Picture Placeholder 17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 smtClean="0"/>
              <a:t>2.</a:t>
            </a:r>
            <a:r>
              <a:rPr lang="en-US" dirty="0" smtClean="0"/>
              <a:t>2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5" name="TextBox 14"/>
          <p:cNvSpPr txBox="1"/>
          <p:nvPr/>
        </p:nvSpPr>
        <p:spPr>
          <a:xfrm>
            <a:off x="1536282" y="4022708"/>
            <a:ext cx="19030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 Dept. of Transportation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Healthcare and public health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technology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Nuclear reactors, materials, and waste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Transportation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Water and wastewater systems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Categories (3 of 3)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456605147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57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كيف يمكن مقارنة الإجابات السابقة على اللوح الورقي بقائمة الفئات المبينة؟</a:t>
            </a:r>
          </a:p>
          <a:p>
            <a:pPr algn="r" rtl="1"/>
            <a:r>
              <a:rPr lang="ar-SA" dirty="0"/>
              <a:t>ما هي بعض الأمثلة على البنية الأساسية الحرجة التي لا تحتويها هذه القائمة؟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do the earlier flip-chart responses compare with the list of categories shown?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critical infrastructure that are not on this list?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6285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النشرة</a:t>
            </a:r>
            <a:r>
              <a:rPr lang="en-US" dirty="0" smtClean="0"/>
              <a:t>2.3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58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التعرف على أمثلة محددة لكل من الفئات </a:t>
            </a:r>
            <a:r>
              <a:rPr lang="ar-SA" dirty="0" err="1"/>
              <a:t>الـ</a:t>
            </a:r>
            <a:r>
              <a:rPr lang="ar-EG" dirty="0"/>
              <a:t> </a:t>
            </a:r>
            <a:r>
              <a:rPr dirty="0"/>
              <a:t>16</a:t>
            </a:r>
            <a:r>
              <a:rPr lang="ar-SA" dirty="0"/>
              <a:t> الخاصة بالبنية الأساسية الحرجة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20 </a:t>
            </a:r>
            <a:r>
              <a:rPr lang="ar-SA" dirty="0"/>
              <a:t>دقيقة </a:t>
            </a:r>
            <a:r>
              <a:rPr lang="ar-EG" dirty="0"/>
              <a:t>(10 </a:t>
            </a:r>
            <a:r>
              <a:rPr lang="ar-SA" dirty="0"/>
              <a:t>دقائق للنشاط، و </a:t>
            </a:r>
            <a:r>
              <a:rPr lang="ar-EG" dirty="0"/>
              <a:t>10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فئات البنية الأساسية الحرجة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identify specific examples of each of the 16 critical infrastructure categories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20 minutes (10-activity;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Categories Activity</a:t>
            </a:r>
            <a:endParaRPr lang="en-US" sz="10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1493522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بعض الأمثلة للهجمات الإرهابية الأخيرة على البنية التحتية للنقل والمواصلات؟</a:t>
            </a:r>
          </a:p>
          <a:p>
            <a:pPr lvl="0" algn="r" rtl="1"/>
            <a:r>
              <a:rPr lang="ar-SA" dirty="0"/>
              <a:t>ما هي الهجمات السيبرانية الأخيرة التي عطلت مرافق البنية الأساسية الحرجة؟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recent terrorist attacks on transportation infrastructure?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recent cyberattacks have disrupted critical infrastructure?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525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بناء الشراكات المجتمعية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لحماية وضمان مرونة البنية الأساسية الحرجة يتعين بناء شراكات مع عدة جهات مختلفة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الحكومة</a:t>
            </a:r>
          </a:p>
          <a:p>
            <a:pPr lvl="1" algn="r" rtl="1"/>
            <a:r>
              <a:rPr lang="ar-SA" dirty="0"/>
              <a:t>القطاع الخاص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القطاع الأكاديمي والإحترافي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بعض المنظمات الخيرية والتطوعية الخاصة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Building Community Partnerships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Protecting and ensuring the resilience of critical infrastructure requires partnerships with multiple entities: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Government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Private sector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Academic and professional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Certain not-for-profit and private volunteer organizations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574270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منهجية تحليل نقاط الضعف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60</a:t>
            </a:fld>
            <a:endParaRPr lang="ar-EG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23" y="3741421"/>
            <a:ext cx="3267423" cy="217678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جرى العرف باستخدام المنهجيات التي ثبتت فعاليتها للتعرف على جوانب الضعف في البنية الأساسية الحرجة والتغلب عليها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5187459" y="5691314"/>
            <a:ext cx="28500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Vulnerability Analysis Methodology Definition</a:t>
            </a:r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proven approach used to identify and mitigate security weaknesses and vulnerabilities in an infrastructure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801932427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استخدام منهجية تحليل نقاط الضعف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توفير المعلومات الضرورية بشأن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اتخاذ </a:t>
            </a:r>
            <a:r>
              <a:rPr lang="ar-EG" dirty="0"/>
              <a:t>تدابير </a:t>
            </a:r>
            <a:r>
              <a:rPr lang="ar-SA" dirty="0"/>
              <a:t>مضادة لنقاط الضعف المحتملة</a:t>
            </a:r>
          </a:p>
          <a:p>
            <a:pPr lvl="1" algn="r" rtl="1"/>
            <a:r>
              <a:rPr lang="ar-SA" dirty="0"/>
              <a:t>تقييم فعالية التدابير المضادة التي تم تطبيقها</a:t>
            </a:r>
          </a:p>
          <a:p>
            <a:pPr lvl="1" algn="r" rtl="1"/>
            <a:r>
              <a:rPr lang="ar-SA" dirty="0"/>
              <a:t>عمل التغييرات اللازمة للتحسين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Vulnerability Analysis Methodology Use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Provides the information necessary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Develop countermeasures for potential weaknesses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Evaluate the effectiveness of the countermeasures implemented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Make necessary changes for improvement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471609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2.3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62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المرحلة </a:t>
            </a:r>
            <a:r>
              <a:rPr lang="ar-EG" dirty="0"/>
              <a:t>1:</a:t>
            </a:r>
            <a:endParaRPr dirty="0"/>
          </a:p>
          <a:p>
            <a:pPr lvl="1" algn="r" rtl="1"/>
            <a:r>
              <a:rPr lang="ar-SA" dirty="0"/>
              <a:t>تحديد البنية الأساسية الحرجة</a:t>
            </a:r>
          </a:p>
          <a:p>
            <a:pPr lvl="1" algn="r" rtl="1"/>
            <a:r>
              <a:rPr lang="ar-SA" dirty="0"/>
              <a:t>تقييم مكونات البنية الأساسية الحرجة</a:t>
            </a:r>
          </a:p>
          <a:p>
            <a:pPr lvl="1" algn="r" rtl="1"/>
            <a:r>
              <a:rPr lang="ar-SA" dirty="0"/>
              <a:t>تحديد أصول البنية الأساسية الحرجة</a:t>
            </a:r>
          </a:p>
          <a:p>
            <a:pPr algn="r" rtl="1"/>
            <a:r>
              <a:rPr lang="ar-SA" dirty="0"/>
              <a:t>المرحلة</a:t>
            </a:r>
            <a:r>
              <a:rPr lang="ar-EG" dirty="0"/>
              <a:t> 2:</a:t>
            </a:r>
            <a:r>
              <a:rPr lang="ar-SA" dirty="0"/>
              <a:t> تحليل التهديد بإجراء تحليل للتهديد وعمل توثيق كتابي لأنماط التهديد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أربع مراحل لمنهجية تحليل نقاط الضعف</a:t>
            </a:r>
            <a:r>
              <a:rPr lang="ar-EG" dirty="0"/>
              <a:t/>
            </a:r>
            <a:br>
              <a:rPr lang="ar-EG" dirty="0"/>
            </a:br>
            <a:r>
              <a:rPr lang="ar-SA" dirty="0"/>
              <a:t>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Phase 1: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Identify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Assess critical infrastructure components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Identify critical infrastructure assets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Phase 2: analyze the threat by conducting a threat analysis and providing written documentation of threat types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Four Phases of Vulnerability Analysis Methodology (1 of 2)</a:t>
            </a:r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998778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2.</a:t>
            </a:r>
            <a:r>
              <a:rPr lang="en-US" dirty="0" smtClean="0"/>
              <a:t>3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63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المرحلة </a:t>
            </a:r>
            <a:r>
              <a:rPr lang="ar-EG" dirty="0"/>
              <a:t>3:</a:t>
            </a:r>
            <a:r>
              <a:rPr dirty="0"/>
              <a:t> </a:t>
            </a:r>
            <a:r>
              <a:rPr lang="ar-SA" dirty="0"/>
              <a:t>التعرف على التدابير الأمنية المضادة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السياسات والإجراءات</a:t>
            </a:r>
          </a:p>
          <a:p>
            <a:pPr lvl="1" algn="r" rtl="1"/>
            <a:r>
              <a:rPr lang="ar-SA" dirty="0"/>
              <a:t>القوة الأمنية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التكنولوجيا</a:t>
            </a:r>
          </a:p>
          <a:p>
            <a:pPr lvl="0" algn="r" rtl="1"/>
            <a:r>
              <a:rPr lang="ar-SA" dirty="0"/>
              <a:t>المرحلة</a:t>
            </a:r>
            <a:r>
              <a:rPr lang="ar-EG" dirty="0"/>
              <a:t> 4:</a:t>
            </a:r>
            <a:r>
              <a:rPr lang="ar-SA" dirty="0"/>
              <a:t> تطوير المرونة العملياتية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تنفيذ عملية تحليل الفجوة</a:t>
            </a:r>
          </a:p>
          <a:p>
            <a:pPr lvl="1" algn="r" rtl="1"/>
            <a:r>
              <a:rPr lang="ar-SA" dirty="0"/>
              <a:t>تحديد الإجراءات لإدارة التهديدات المحتملة</a:t>
            </a:r>
          </a:p>
          <a:p>
            <a:pPr lvl="1" rtl="1"/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أربع مراحل لمنهجية تحليل نقاط الضعف</a:t>
            </a:r>
            <a:r>
              <a:rPr lang="ar-EG" dirty="0"/>
              <a:t/>
            </a:r>
            <a:br>
              <a:rPr lang="ar-EG" dirty="0"/>
            </a:br>
            <a:r>
              <a:rPr lang="ar-SA" dirty="0"/>
              <a:t>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Phase 3: identify security countermeasures: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Policies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force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Technology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Phase 4: develop operational resilience: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Conduct a gap analysis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Determine actions to manage potential threats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Four Phases of Vulnerability Analysis Methodology (2 of 2)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121393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64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34" name="Picture Placeholder 7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أهمية المعلومات التي تم جمعها من خلال تحليل نقاط الضعف؟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is the importance of the information collected during the vulnerability analysis?</a:t>
            </a:r>
          </a:p>
        </p:txBody>
      </p:sp>
    </p:spTree>
    <p:extLst>
      <p:ext uri="{BB962C8B-B14F-4D97-AF65-F5344CB8AC3E}">
        <p14:creationId xmlns:p14="http://schemas.microsoft.com/office/powerpoint/2010/main" val="775302574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تقرير نظام الحماية المادية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المعلومات التي يجري جمعها من خلال تحليل نقاط الضعف يتم توثيقها في تقرير من شأنه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تحديد نقاط الضعف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توفير فهم أفضل للأمن الخاص بنقاط الضعف</a:t>
            </a:r>
            <a:r>
              <a:rPr dirty="0"/>
              <a:t>  </a:t>
            </a:r>
          </a:p>
          <a:p>
            <a:pPr lvl="1" algn="r" rtl="1"/>
            <a:r>
              <a:rPr lang="ar-SA" dirty="0"/>
              <a:t>توفير التوصيات للتحسين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المساعدة في التخطيط للتدابير الأمنية المضادة وتنفيذها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Report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Information collected in a vulnerability analysis is documented in a report that: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Identifies weaknesses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Provides a better understanding of security vulnerabilities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Provides recommendations for improvement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Assists with planning and implementation of security countermeasures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310414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تقرير نظام الحماية المادية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66</a:t>
            </a:fld>
            <a:endParaRPr lang="ar-EG" dirty="0"/>
          </a:p>
        </p:txBody>
      </p:sp>
      <p:pic>
        <p:nvPicPr>
          <p:cNvPr id="8" name="Content Placeholder 13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68" y="2525807"/>
            <a:ext cx="3347489" cy="2230120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ملخص إداري</a:t>
            </a:r>
          </a:p>
          <a:p>
            <a:pPr lvl="0" algn="r" rtl="1"/>
            <a:r>
              <a:rPr lang="ar-SA" dirty="0"/>
              <a:t>مقدمة</a:t>
            </a:r>
          </a:p>
          <a:p>
            <a:pPr lvl="0" algn="r" rtl="1"/>
            <a:r>
              <a:rPr lang="ar-SA" dirty="0"/>
              <a:t>منهجية تحليل نقاط الضعف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تعريف البنية الأساسية الحرجة</a:t>
            </a:r>
          </a:p>
          <a:p>
            <a:pPr algn="r" rtl="1"/>
            <a:r>
              <a:rPr lang="ar-SA" dirty="0"/>
              <a:t>تحليل مكونات البنية الأساسية الحرجة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1677662" y="4554951"/>
            <a:ext cx="20097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 Getty Images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a Physical </a:t>
            </a:r>
            <a:br>
              <a:rPr lang="en-US" sz="1000" b="0"/>
            </a:br>
            <a:r>
              <a:rPr lang="en-US" sz="1000" b="0"/>
              <a:t>Protection System Report (1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Executive summary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Introduction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Vulnerability analysis methodology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identification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component analysis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293850582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تقرير نظام الحماية المادية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تعريف التهديد</a:t>
            </a:r>
          </a:p>
          <a:p>
            <a:pPr lvl="0" algn="r" rtl="1"/>
            <a:r>
              <a:rPr lang="ar-SA" dirty="0"/>
              <a:t>تقييم نظام الحماية المادية</a:t>
            </a:r>
          </a:p>
          <a:p>
            <a:pPr lvl="0" algn="r" rtl="1"/>
            <a:r>
              <a:rPr lang="ar-SA" dirty="0"/>
              <a:t>متطلبات اختبارات الأداء</a:t>
            </a:r>
          </a:p>
          <a:p>
            <a:pPr lvl="0" algn="r" rtl="1"/>
            <a:r>
              <a:rPr lang="ar-SA" dirty="0"/>
              <a:t>توصيات للتحسين</a:t>
            </a:r>
          </a:p>
          <a:p>
            <a:pPr lvl="0" algn="r" rtl="1"/>
            <a:r>
              <a:rPr lang="ar-SA" dirty="0"/>
              <a:t>الإستنتاجات المستخلصة</a:t>
            </a:r>
          </a:p>
          <a:p>
            <a:pPr algn="r" rtl="1"/>
            <a:r>
              <a:rPr lang="ar-SA" dirty="0"/>
              <a:t>المراجع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a Physical </a:t>
            </a:r>
            <a:br>
              <a:rPr lang="en-US" sz="1000" b="0"/>
            </a:br>
            <a:r>
              <a:rPr lang="en-US" sz="1000" b="0"/>
              <a:t>Protection System Report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Threat definition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Physical protection system evaluation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Performance testing requirements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Recommendations for improvements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Conclusions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References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8731507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أي قسم في تقرير نظام الحماية المادية يقوم بالتالي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تعريف البنية الأساسية الحرجة الوارد وصفها بالتقرير؟</a:t>
            </a:r>
          </a:p>
          <a:p>
            <a:pPr lvl="1" algn="r" rtl="1"/>
            <a:r>
              <a:rPr lang="ar-SA" dirty="0"/>
              <a:t>تحديد النقاط الرئيسية للمعلومات المستخدمة لتحديد وتعريف ووصف وترتيب أولويات مواقع البنية الأساسية الحرجة؟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مناقشة تقرير نظام الحماية المادية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2.4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Which section of the physical protection system report: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Identifies the critical infrastructure being described in the report?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Outlines the information used to locate, identify, describe, and prioritize critical infrastructure sites?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Report Discussion (1 of 3)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009429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أي قسم في تقرير نظام الحماية المادية يقوم بالوصف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كيف يمكن فحص عناصر نظام الحماية المادية؟</a:t>
            </a:r>
          </a:p>
          <a:p>
            <a:pPr lvl="1" algn="r" rtl="1"/>
            <a:r>
              <a:rPr lang="ar-SA" dirty="0"/>
              <a:t>ماهي التوصيات الخاصة بتحسين نظام الحماية المادية؟</a:t>
            </a:r>
          </a:p>
          <a:p>
            <a:pPr lvl="1"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مناقشة تقرير نظام الحماية المادية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2.4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Which section of the physical protection system report describes: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How physical protection system elements will be tested?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Recommendations for improving the physical protection system?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Report Discussion (2 of 3)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65304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نظرة عامة على الوعي </a:t>
            </a:r>
            <a:r>
              <a:rPr lang="ar-EG" dirty="0"/>
              <a:t>بالرصد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797" y="1984170"/>
            <a:ext cx="1796626" cy="269494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إجراء أمني دفاعي</a:t>
            </a:r>
            <a:r>
              <a:rPr dirty="0"/>
              <a:t>  </a:t>
            </a:r>
          </a:p>
          <a:p>
            <a:pPr lvl="0" algn="r" rtl="1"/>
            <a:r>
              <a:rPr lang="ar-SA" dirty="0"/>
              <a:t>ملاحظة وكشف والتبليغ عن المراقبة المعادية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ضروري للغاية لحماية البنية الأساسية الحرجة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يُستخدم في عمليات الأمن السيبراني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1273499" y="4473308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Surveillance Awareness Overview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defensive security operation 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Observe, detect, and report hostile surveillance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Crucial to protection of critical infrastructures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Used in cyber security operations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227336769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أي قسم في تقرير نظام الحماية المادية يقوم بالتالي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احتواء نتائج تحليل التهديد؟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وصف الإجراءات والمداخل المستخدمة في التحليل؟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مناقشة تقرير نظام الحماية المادية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2.4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Which section of the physical protection system report: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Will contain the results of the threat analysis?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Describes the processes and approaches used in the analysis? 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Report Discussion (3 of 3)</a:t>
            </a:r>
            <a:endParaRPr lang="en-US" sz="10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9719050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71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ماهي المراحل الأربع الخاصة بمنهجية تحليل نقاط الضعف؟</a:t>
            </a:r>
            <a:r>
              <a:rPr dirty="0"/>
              <a:t> </a:t>
            </a:r>
          </a:p>
          <a:p>
            <a:pPr algn="r" rtl="1"/>
            <a:r>
              <a:rPr lang="ar-SA" dirty="0"/>
              <a:t>ما هي المعلومات الواردة في كل قسم من أقسام تقرير نظام الحماية المادية؟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four phases of the vulnerability analysis methodology?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information is included in each of the sections of the physical protection system report?</a:t>
            </a:r>
          </a:p>
        </p:txBody>
      </p:sp>
    </p:spTree>
    <p:extLst>
      <p:ext uri="{BB962C8B-B14F-4D97-AF65-F5344CB8AC3E}">
        <p14:creationId xmlns:p14="http://schemas.microsoft.com/office/powerpoint/2010/main" val="2777818460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72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البنية الأساسية الحرجة</a:t>
            </a:r>
          </a:p>
          <a:p>
            <a:pPr lvl="0" algn="r" rtl="1"/>
            <a:r>
              <a:rPr lang="ar-SA" dirty="0"/>
              <a:t>الأمن</a:t>
            </a:r>
          </a:p>
          <a:p>
            <a:pPr lvl="0" algn="r" rtl="1"/>
            <a:r>
              <a:rPr lang="ar-SA" dirty="0"/>
              <a:t>تحليل نقاط الضعف</a:t>
            </a:r>
          </a:p>
          <a:p>
            <a:pPr algn="r" rtl="1"/>
            <a:r>
              <a:rPr lang="ar-SA" dirty="0"/>
              <a:t>وصف مكونات، وعناصر، ووظائف نظام الحماية المادية</a:t>
            </a:r>
            <a:endParaRPr dirty="0"/>
          </a:p>
          <a:p>
            <a:pPr rtl="1"/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Vulnerability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Components, elements, and functions of a physical protection system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 (1 of 2)</a:t>
            </a:r>
            <a:endParaRPr lang="en-US" sz="1000" b="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/>
              <a:t>)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73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فئات البنية الأساسية الحرجة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أربع مراحل لمنهجية تحليل نقاط الضعف</a:t>
            </a:r>
            <a:r>
              <a:rPr dirty="0"/>
              <a:t> </a:t>
            </a:r>
          </a:p>
          <a:p>
            <a:pPr algn="r" rtl="1"/>
            <a:r>
              <a:rPr lang="ar-SA" dirty="0"/>
              <a:t>عناصر التقرير الخاص بنظام الحماية المادية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categories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Four phases of vulnerability analysis methodology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Elements of a physical protection system report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4883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نقاط الضعف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سمات مادية أو صفات عملياتية من شأنها تعريض منشأة أو مرفق للإستغلال أو لتهديد معين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Vulnerability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physical feature or operational attribute that renders an entity open to exploitation or susceptible to given threat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تحليل نقاط الضعف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2: Introduction to Critical Infrastructure Security and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منتج أو عملية تحديد السمات المادية أو العملياتية التي ت</a:t>
            </a:r>
            <a:r>
              <a:rPr lang="ar-EG" dirty="0"/>
              <a:t>ُ</a:t>
            </a:r>
            <a:r>
              <a:rPr lang="ar-SA" dirty="0"/>
              <a:t>عر</a:t>
            </a:r>
            <a:r>
              <a:rPr lang="ar-EG" dirty="0"/>
              <a:t>ِّ</a:t>
            </a:r>
            <a:r>
              <a:rPr lang="ar-SA" dirty="0"/>
              <a:t>ض للخطر أية مرافق أو أصول أو أنظمة أو شبكات أو مناطق جغرافية أو لأية تهديدات محيقة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Vulnerability Analysis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product or process of identifying physical features or operational attributes that renders an entity, asset, system, network, or geographic area susceptible or exposed to threats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4153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E29E670-7CF1-4CD1-ACEC-255CD9453C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8685</TotalTime>
  <Words>5009</Words>
  <Application>Microsoft Office PowerPoint</Application>
  <PresentationFormat>On-screen Show (4:3)</PresentationFormat>
  <Paragraphs>985</Paragraphs>
  <Slides>73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75" baseType="lpstr">
      <vt:lpstr>Primary Master No Icons</vt:lpstr>
      <vt:lpstr>Reference Master Icons</vt:lpstr>
      <vt:lpstr>مقدمة حول أمن ومرونة البنية الأساسية الحرجة</vt:lpstr>
      <vt:lpstr>هدف الوحدة</vt:lpstr>
      <vt:lpstr>البنية الأساسية الحرجة</vt:lpstr>
      <vt:lpstr>الأمن</vt:lpstr>
      <vt:lpstr>الحاجة إلى الأمن</vt:lpstr>
      <vt:lpstr>بناء الشراكات المجتمعية</vt:lpstr>
      <vt:lpstr>نظرة عامة على الوعي بالرصد</vt:lpstr>
      <vt:lpstr>نقاط الضعف</vt:lpstr>
      <vt:lpstr>تحليل نقاط الضعف</vt:lpstr>
      <vt:lpstr>سؤال للمناقشة</vt:lpstr>
      <vt:lpstr>هدف تحليل نقاط الضعف</vt:lpstr>
      <vt:lpstr>لحظة التعليم الإسترجاعي</vt:lpstr>
      <vt:lpstr>تعريف نظام الحماية المادية</vt:lpstr>
      <vt:lpstr>الرسم البياني الخاص بنظام الحماية المادية</vt:lpstr>
      <vt:lpstr>مكونات نظام الحماية المادية</vt:lpstr>
      <vt:lpstr>الخطوة 1: تحديد البنية الأساسية الحرجة</vt:lpstr>
      <vt:lpstr>فئات البنية الأساسية الحرجة</vt:lpstr>
      <vt:lpstr>الخطوة 2: تقييم مكونات البنية الأساسية الحرجة</vt:lpstr>
      <vt:lpstr>هدف تقييم مكونات البنية الأساسية الحرجة</vt:lpstr>
      <vt:lpstr>الخطوة 3: تحديد أصول البنية الأساسية الحرجة</vt:lpstr>
      <vt:lpstr>ترتيب أولويات أصول البنية الأساسية الحرجة</vt:lpstr>
      <vt:lpstr>تحديد التهديدات</vt:lpstr>
      <vt:lpstr>العواقب غير المرغوب فيها للخسارة</vt:lpstr>
      <vt:lpstr>إحتمالية الحدوث</vt:lpstr>
      <vt:lpstr>نشاط أصول البنية الأساسية الحرجة</vt:lpstr>
      <vt:lpstr>الخطوة 4: تحليل التهديد </vt:lpstr>
      <vt:lpstr>خصائص التهديد الواجب أخذها في الاعتبار في الكوارث الطبيعية</vt:lpstr>
      <vt:lpstr>أسئلة المناقشة</vt:lpstr>
      <vt:lpstr>سمات التهديد الإرهابي التي ينبغي أخذها في الاعتبار</vt:lpstr>
      <vt:lpstr>سؤال للمناقشة</vt:lpstr>
      <vt:lpstr>المعدات والأسلحة</vt:lpstr>
      <vt:lpstr>التكتيكات الإرهابية</vt:lpstr>
      <vt:lpstr>الخطوة 5: الفحص الأمني والتحقق</vt:lpstr>
      <vt:lpstr>التدابير الأمنية المضادة الفعالة</vt:lpstr>
      <vt:lpstr>تقييم التدابير الأمنية المضادة  </vt:lpstr>
      <vt:lpstr>السياسات والإجراءات</vt:lpstr>
      <vt:lpstr>السياسات والإجراءات الخاصة بالتدابير الأمنية المضادة  (1 من 2)</vt:lpstr>
      <vt:lpstr>السياسات والإجراءات الخاصة بالتدابير الأمنية المضادة  (2 من 2)</vt:lpstr>
      <vt:lpstr>هدف القوة الأمنية</vt:lpstr>
      <vt:lpstr>عناصر القوة الأمنية</vt:lpstr>
      <vt:lpstr>فعالية القوة الأمنية</vt:lpstr>
      <vt:lpstr>الغرض من التكنولوجيا</vt:lpstr>
      <vt:lpstr>عناصر التكنولوجيا</vt:lpstr>
      <vt:lpstr>الدعم التكنولوجي لزيادة فعالية نظام الحماية المادية </vt:lpstr>
      <vt:lpstr>الخطوة 6: تطوير المرونة العملياتية</vt:lpstr>
      <vt:lpstr>لحظة التعليم الإسترجاعي</vt:lpstr>
      <vt:lpstr>توصيات النظام الأمني (1 من 3)</vt:lpstr>
      <vt:lpstr>توصيات النظام الأمني (2 من 3)</vt:lpstr>
      <vt:lpstr>توصيات النظام الأمني (3 من 3)</vt:lpstr>
      <vt:lpstr>وظائف نظام الحماية المادية</vt:lpstr>
      <vt:lpstr>النشاط الخاص بوظائف نظام الحماية المادية</vt:lpstr>
      <vt:lpstr>الإعتماد المتبادل بين قطاعات البنية الأساسية الحرجة</vt:lpstr>
      <vt:lpstr>أمثلة على التهديدات ونقاط الضعف </vt:lpstr>
      <vt:lpstr>فئات البنية الأساسية الحرجة (1 من 3)</vt:lpstr>
      <vt:lpstr>فئات البنية الأساسية الحرجة (2 من 3)</vt:lpstr>
      <vt:lpstr>فئات البنية الأساسية الحرجة (3 من 3)</vt:lpstr>
      <vt:lpstr>أسئلة المناقشة</vt:lpstr>
      <vt:lpstr>نشاط فئات البنية الأساسية الحرجة</vt:lpstr>
      <vt:lpstr>أسئلة المناقشة</vt:lpstr>
      <vt:lpstr>تعريف منهجية تحليل نقاط الضعف</vt:lpstr>
      <vt:lpstr>استخدام منهجية تحليل نقاط الضعف</vt:lpstr>
      <vt:lpstr>أربع مراحل لمنهجية تحليل نقاط الضعف  (1 من 2)</vt:lpstr>
      <vt:lpstr>أربع مراحل لمنهجية تحليل نقاط الضعف  (2 من 2)</vt:lpstr>
      <vt:lpstr>لحظة التعليم الإسترجاعي</vt:lpstr>
      <vt:lpstr>تقرير نظام الحماية المادية</vt:lpstr>
      <vt:lpstr>عناصر تقرير نظام الحماية المادية (1 من 2)</vt:lpstr>
      <vt:lpstr>عناصر تقرير نظام الحماية المادية (2 من 2)</vt:lpstr>
      <vt:lpstr>مناقشة تقرير نظام الحماية المادية (1 من 3)</vt:lpstr>
      <vt:lpstr>مناقشة تقرير نظام الحماية المادية (2 من 3)</vt:lpstr>
      <vt:lpstr>مناقشة تقرير نظام الحماية المادية (3 من 3)</vt:lpstr>
      <vt:lpstr>لحظة التعليم الإسترجاعي</vt:lpstr>
      <vt:lpstr>ملخص الوحدة (1 من 2)</vt:lpstr>
      <vt:lpstr>ملخص الوحدة (2 من 2)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2: Introduction to Critical Infrastructure Security and Resilience</dc:title>
  <dc:subject>Critical Infrastructure Security and Resilience (CISR)</dc:subject>
  <dc:creator>ATA</dc:creator>
  <cp:lastModifiedBy>Bryant</cp:lastModifiedBy>
  <cp:revision>250</cp:revision>
  <dcterms:created xsi:type="dcterms:W3CDTF">2013-12-04T17:15:08Z</dcterms:created>
  <dcterms:modified xsi:type="dcterms:W3CDTF">2017-10-25T10:18:27Z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