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8" r:id="rId4"/>
    <p:sldMasterId id="2147483781" r:id="rId5"/>
  </p:sldMasterIdLst>
  <p:notesMasterIdLst>
    <p:notesMasterId r:id="rId22"/>
  </p:notesMasterIdLst>
  <p:handoutMasterIdLst>
    <p:handoutMasterId r:id="rId23"/>
  </p:handoutMasterIdLst>
  <p:sldIdLst>
    <p:sldId id="278" r:id="rId6"/>
    <p:sldId id="279" r:id="rId7"/>
    <p:sldId id="294" r:id="rId8"/>
    <p:sldId id="320" r:id="rId9"/>
    <p:sldId id="326" r:id="rId10"/>
    <p:sldId id="327" r:id="rId11"/>
    <p:sldId id="328" r:id="rId12"/>
    <p:sldId id="293" r:id="rId13"/>
    <p:sldId id="295" r:id="rId14"/>
    <p:sldId id="296" r:id="rId15"/>
    <p:sldId id="321" r:id="rId16"/>
    <p:sldId id="322" r:id="rId17"/>
    <p:sldId id="324" r:id="rId18"/>
    <p:sldId id="314" r:id="rId19"/>
    <p:sldId id="323" r:id="rId20"/>
    <p:sldId id="290" r:id="rId21"/>
  </p:sldIdLst>
  <p:sldSz cx="9144000" cy="6858000" type="screen4x3"/>
  <p:notesSz cx="7010400" cy="9296400"/>
  <p:custDataLst>
    <p:tags r:id="rId2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141">
          <p15:clr>
            <a:srgbClr val="A4A3A4"/>
          </p15:clr>
        </p15:guide>
        <p15:guide id="5" orient="horz" pos="3168">
          <p15:clr>
            <a:srgbClr val="A4A3A4"/>
          </p15:clr>
        </p15:guide>
        <p15:guide id="6" orient="horz" pos="3112">
          <p15:clr>
            <a:srgbClr val="A4A3A4"/>
          </p15:clr>
        </p15:guide>
        <p15:guide id="7" orient="horz" pos="4146">
          <p15:clr>
            <a:srgbClr val="A4A3A4"/>
          </p15:clr>
        </p15:guide>
        <p15:guide id="8" orient="horz" pos="919">
          <p15:clr>
            <a:srgbClr val="A4A3A4"/>
          </p15:clr>
        </p15:guide>
        <p15:guide id="9" pos="259">
          <p15:clr>
            <a:srgbClr val="A4A3A4"/>
          </p15:clr>
        </p15:guide>
        <p15:guide id="10" pos="5617">
          <p15:clr>
            <a:srgbClr val="A4A3A4"/>
          </p15:clr>
        </p15:guide>
        <p15:guide id="11" pos="48">
          <p15:clr>
            <a:srgbClr val="A4A3A4"/>
          </p15:clr>
        </p15:guide>
        <p15:guide id="12" pos="1824">
          <p15:clr>
            <a:srgbClr val="A4A3A4"/>
          </p15:clr>
        </p15:guide>
        <p15:guide id="13" pos="2880">
          <p15:clr>
            <a:srgbClr val="A4A3A4"/>
          </p15:clr>
        </p15:guide>
        <p15:guide id="14" pos="4031">
          <p15:clr>
            <a:srgbClr val="A4A3A4"/>
          </p15:clr>
        </p15:guide>
        <p15:guide id="15" pos="5499">
          <p15:clr>
            <a:srgbClr val="A4A3A4"/>
          </p15:clr>
        </p15:guide>
        <p15:guide id="16" pos="2796">
          <p15:clr>
            <a:srgbClr val="A4A3A4"/>
          </p15:clr>
        </p15:guide>
        <p15:guide id="17" pos="2964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  <p:cmAuthor id="1" name="Sharon" initials="S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2F"/>
    <a:srgbClr val="E1E1E1"/>
    <a:srgbClr val="F1B713"/>
    <a:srgbClr val="336699"/>
    <a:srgbClr val="003366"/>
    <a:srgbClr val="002060"/>
    <a:srgbClr val="DDDDDD"/>
    <a:srgbClr val="EAEAEA"/>
    <a:srgbClr val="F8DB88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58" autoAdjust="0"/>
    <p:restoredTop sz="99740" autoAdjust="0"/>
  </p:normalViewPr>
  <p:slideViewPr>
    <p:cSldViewPr snapToGrid="0">
      <p:cViewPr varScale="1">
        <p:scale>
          <a:sx n="119" d="100"/>
          <a:sy n="119" d="100"/>
        </p:scale>
        <p:origin x="-90" y="-492"/>
      </p:cViewPr>
      <p:guideLst>
        <p:guide orient="horz" pos="769"/>
        <p:guide orient="horz" pos="720"/>
        <p:guide orient="horz" pos="144"/>
        <p:guide orient="horz" pos="141"/>
        <p:guide orient="horz" pos="3168"/>
        <p:guide orient="horz" pos="3112"/>
        <p:guide orient="horz" pos="4146"/>
        <p:guide orient="horz" pos="919"/>
        <p:guide pos="259"/>
        <p:guide pos="5617"/>
        <p:guide pos="48"/>
        <p:guide pos="1824"/>
        <p:guide pos="2880"/>
        <p:guide pos="4031"/>
        <p:guide pos="5499"/>
        <p:guide pos="2796"/>
        <p:guide pos="29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-1724" y="-5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gs" Target="tags/tag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CEA85C-0BD0-48CA-B743-1A32B4D5E9FE}" type="doc">
      <dgm:prSet loTypeId="urn:microsoft.com/office/officeart/2005/8/layout/radial4" loCatId="relationship" qsTypeId="urn:microsoft.com/office/officeart/2005/8/quickstyle/simple3" qsCatId="simple" csTypeId="urn:microsoft.com/office/officeart/2005/8/colors/accent0_3" csCatId="mainScheme" phldr="1"/>
      <dgm:spPr/>
    </dgm:pt>
    <dgm:pt modelId="{3DAA2BEB-356E-4D29-A871-8EFA1455AED0}">
      <dgm:prSet phldrT="[Text]"/>
      <dgm:spPr>
        <a:solidFill>
          <a:srgbClr val="002060"/>
        </a:solidFill>
      </dgm:spPr>
      <dgm:t>
        <a:bodyPr/>
        <a:lstStyle/>
        <a:p>
          <a:pPr rtl="1"/>
          <a:r>
            <a:rPr lang="ar-EG" b="1" dirty="0">
              <a:solidFill>
                <a:schemeClr val="bg1"/>
              </a:solidFill>
            </a:rPr>
            <a:t>مكافحة الإرهاب</a:t>
          </a:r>
        </a:p>
      </dgm:t>
    </dgm:pt>
    <dgm:pt modelId="{DC7FFECE-F74E-4863-998C-632334C98455}" type="parTrans" cxnId="{40224B12-41DB-4D6D-B02D-61BE732D032C}">
      <dgm:prSet/>
      <dgm:spPr/>
      <dgm:t>
        <a:bodyPr/>
        <a:lstStyle/>
        <a:p>
          <a:endParaRPr lang="en-US"/>
        </a:p>
      </dgm:t>
    </dgm:pt>
    <dgm:pt modelId="{05C553BE-52ED-46FE-AF25-4E39948F2456}" type="sibTrans" cxnId="{40224B12-41DB-4D6D-B02D-61BE732D032C}">
      <dgm:prSet/>
      <dgm:spPr/>
      <dgm:t>
        <a:bodyPr/>
        <a:lstStyle/>
        <a:p>
          <a:endParaRPr lang="en-US"/>
        </a:p>
      </dgm:t>
    </dgm:pt>
    <dgm:pt modelId="{3B671C09-746F-4F6A-AB3E-19D6408C4374}">
      <dgm:prSet phldrT="[Text]"/>
      <dgm:spPr>
        <a:solidFill>
          <a:srgbClr val="336699"/>
        </a:solidFill>
      </dgm:spPr>
      <dgm:t>
        <a:bodyPr/>
        <a:lstStyle/>
        <a:p>
          <a:pPr rtl="1"/>
          <a:r>
            <a:rPr lang="ar-EG" b="1" dirty="0">
              <a:solidFill>
                <a:schemeClr val="bg1"/>
              </a:solidFill>
            </a:rPr>
            <a:t>حقوق الإنسان</a:t>
          </a:r>
        </a:p>
      </dgm:t>
    </dgm:pt>
    <dgm:pt modelId="{BE83B1E2-38F9-4292-BCCB-F1D8F22346A7}" type="parTrans" cxnId="{631B2F43-4118-44D5-A7AF-F55A1FD12A54}">
      <dgm:prSet/>
      <dgm:spPr>
        <a:solidFill>
          <a:srgbClr val="C00000"/>
        </a:solidFill>
      </dgm:spPr>
      <dgm:t>
        <a:bodyPr/>
        <a:lstStyle/>
        <a:p>
          <a:endParaRPr lang="en-US"/>
        </a:p>
      </dgm:t>
    </dgm:pt>
    <dgm:pt modelId="{3E956CF7-3A97-4913-BC0F-4521F0BDA78C}" type="sibTrans" cxnId="{631B2F43-4118-44D5-A7AF-F55A1FD12A54}">
      <dgm:prSet/>
      <dgm:spPr/>
      <dgm:t>
        <a:bodyPr/>
        <a:lstStyle/>
        <a:p>
          <a:endParaRPr lang="en-US"/>
        </a:p>
      </dgm:t>
    </dgm:pt>
    <dgm:pt modelId="{1B45E617-7F63-4C84-8915-C3CF7D922FCA}">
      <dgm:prSet phldrT="[Text]"/>
      <dgm:spPr>
        <a:solidFill>
          <a:srgbClr val="336699"/>
        </a:solidFill>
      </dgm:spPr>
      <dgm:t>
        <a:bodyPr/>
        <a:lstStyle/>
        <a:p>
          <a:pPr rtl="1"/>
          <a:r>
            <a:rPr lang="ar-EG" b="1" dirty="0">
              <a:solidFill>
                <a:schemeClr val="bg1"/>
              </a:solidFill>
            </a:rPr>
            <a:t>المشاركة المجتمعية</a:t>
          </a:r>
        </a:p>
      </dgm:t>
    </dgm:pt>
    <dgm:pt modelId="{BA4B55FC-07C4-4612-AE4E-AA9A00DCCA6D}" type="parTrans" cxnId="{F6C400E9-8A7F-4D82-B0DE-AC6530BC914B}">
      <dgm:prSet/>
      <dgm:spPr>
        <a:solidFill>
          <a:srgbClr val="C00000"/>
        </a:solidFill>
      </dgm:spPr>
      <dgm:t>
        <a:bodyPr/>
        <a:lstStyle/>
        <a:p>
          <a:endParaRPr lang="en-US"/>
        </a:p>
      </dgm:t>
    </dgm:pt>
    <dgm:pt modelId="{DDB91120-3435-4516-9A39-8B648D395944}" type="sibTrans" cxnId="{F6C400E9-8A7F-4D82-B0DE-AC6530BC914B}">
      <dgm:prSet/>
      <dgm:spPr/>
      <dgm:t>
        <a:bodyPr/>
        <a:lstStyle/>
        <a:p>
          <a:endParaRPr lang="en-US"/>
        </a:p>
      </dgm:t>
    </dgm:pt>
    <dgm:pt modelId="{7AFAF318-5EDD-4CAA-87F0-6876ED81B567}" type="pres">
      <dgm:prSet presAssocID="{16CEA85C-0BD0-48CA-B743-1A32B4D5E9F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B05C610-AF0F-455F-9E85-53BD664589ED}" type="pres">
      <dgm:prSet presAssocID="{3DAA2BEB-356E-4D29-A871-8EFA1455AED0}" presName="centerShape" presStyleLbl="node0" presStyleIdx="0" presStyleCnt="1" custScaleX="131927"/>
      <dgm:spPr/>
      <dgm:t>
        <a:bodyPr/>
        <a:lstStyle/>
        <a:p>
          <a:endParaRPr lang="en-US"/>
        </a:p>
      </dgm:t>
    </dgm:pt>
    <dgm:pt modelId="{DC573AA8-6C2D-475D-9AA8-EE63CF6093F4}" type="pres">
      <dgm:prSet presAssocID="{BE83B1E2-38F9-4292-BCCB-F1D8F22346A7}" presName="parTrans" presStyleLbl="bgSibTrans2D1" presStyleIdx="0" presStyleCnt="2" custLinFactNeighborX="7269" custLinFactNeighborY="71126"/>
      <dgm:spPr/>
      <dgm:t>
        <a:bodyPr/>
        <a:lstStyle/>
        <a:p>
          <a:endParaRPr lang="en-US"/>
        </a:p>
      </dgm:t>
    </dgm:pt>
    <dgm:pt modelId="{9A12084D-07E0-45C7-874F-126035D6868A}" type="pres">
      <dgm:prSet presAssocID="{3B671C09-746F-4F6A-AB3E-19D6408C4374}" presName="node" presStyleLbl="node1" presStyleIdx="0" presStyleCnt="2" custScaleX="1245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4BE698-3C2D-49C3-906C-1777DE124D9B}" type="pres">
      <dgm:prSet presAssocID="{BA4B55FC-07C4-4612-AE4E-AA9A00DCCA6D}" presName="parTrans" presStyleLbl="bgSibTrans2D1" presStyleIdx="1" presStyleCnt="2" custLinFactNeighborX="-4543" custLinFactNeighborY="71467"/>
      <dgm:spPr/>
      <dgm:t>
        <a:bodyPr/>
        <a:lstStyle/>
        <a:p>
          <a:endParaRPr lang="en-US"/>
        </a:p>
      </dgm:t>
    </dgm:pt>
    <dgm:pt modelId="{D033CE81-72F7-48BF-922D-C9C87219285F}" type="pres">
      <dgm:prSet presAssocID="{1B45E617-7F63-4C84-8915-C3CF7D922FCA}" presName="node" presStyleLbl="node1" presStyleIdx="1" presStyleCnt="2" custScaleX="125014" custLinFactNeighborX="-8478" custLinFactNeighborY="35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224B12-41DB-4D6D-B02D-61BE732D032C}" srcId="{16CEA85C-0BD0-48CA-B743-1A32B4D5E9FE}" destId="{3DAA2BEB-356E-4D29-A871-8EFA1455AED0}" srcOrd="0" destOrd="0" parTransId="{DC7FFECE-F74E-4863-998C-632334C98455}" sibTransId="{05C553BE-52ED-46FE-AF25-4E39948F2456}"/>
    <dgm:cxn modelId="{ACD73222-F33B-4A98-B922-9DDF39DD0D80}" type="presOf" srcId="{3DAA2BEB-356E-4D29-A871-8EFA1455AED0}" destId="{0B05C610-AF0F-455F-9E85-53BD664589ED}" srcOrd="0" destOrd="0" presId="urn:microsoft.com/office/officeart/2005/8/layout/radial4"/>
    <dgm:cxn modelId="{F6C400E9-8A7F-4D82-B0DE-AC6530BC914B}" srcId="{3DAA2BEB-356E-4D29-A871-8EFA1455AED0}" destId="{1B45E617-7F63-4C84-8915-C3CF7D922FCA}" srcOrd="1" destOrd="0" parTransId="{BA4B55FC-07C4-4612-AE4E-AA9A00DCCA6D}" sibTransId="{DDB91120-3435-4516-9A39-8B648D395944}"/>
    <dgm:cxn modelId="{C12CC97C-2D15-4DC6-966C-FBFD77339512}" type="presOf" srcId="{16CEA85C-0BD0-48CA-B743-1A32B4D5E9FE}" destId="{7AFAF318-5EDD-4CAA-87F0-6876ED81B567}" srcOrd="0" destOrd="0" presId="urn:microsoft.com/office/officeart/2005/8/layout/radial4"/>
    <dgm:cxn modelId="{631B2F43-4118-44D5-A7AF-F55A1FD12A54}" srcId="{3DAA2BEB-356E-4D29-A871-8EFA1455AED0}" destId="{3B671C09-746F-4F6A-AB3E-19D6408C4374}" srcOrd="0" destOrd="0" parTransId="{BE83B1E2-38F9-4292-BCCB-F1D8F22346A7}" sibTransId="{3E956CF7-3A97-4913-BC0F-4521F0BDA78C}"/>
    <dgm:cxn modelId="{28F134BB-F844-4F11-B14E-85268582A1DA}" type="presOf" srcId="{1B45E617-7F63-4C84-8915-C3CF7D922FCA}" destId="{D033CE81-72F7-48BF-922D-C9C87219285F}" srcOrd="0" destOrd="0" presId="urn:microsoft.com/office/officeart/2005/8/layout/radial4"/>
    <dgm:cxn modelId="{1FD0EA67-6FF2-4DA2-AA09-6AEA3BB4A25E}" type="presOf" srcId="{BA4B55FC-07C4-4612-AE4E-AA9A00DCCA6D}" destId="{1C4BE698-3C2D-49C3-906C-1777DE124D9B}" srcOrd="0" destOrd="0" presId="urn:microsoft.com/office/officeart/2005/8/layout/radial4"/>
    <dgm:cxn modelId="{8BB5590A-8367-4E38-8D5B-6FFF385646CA}" type="presOf" srcId="{BE83B1E2-38F9-4292-BCCB-F1D8F22346A7}" destId="{DC573AA8-6C2D-475D-9AA8-EE63CF6093F4}" srcOrd="0" destOrd="0" presId="urn:microsoft.com/office/officeart/2005/8/layout/radial4"/>
    <dgm:cxn modelId="{B4B2D2DB-39C8-4981-AF59-13F9BD717E0E}" type="presOf" srcId="{3B671C09-746F-4F6A-AB3E-19D6408C4374}" destId="{9A12084D-07E0-45C7-874F-126035D6868A}" srcOrd="0" destOrd="0" presId="urn:microsoft.com/office/officeart/2005/8/layout/radial4"/>
    <dgm:cxn modelId="{35C3FBB6-3D43-4888-8197-7DBF513951C6}" type="presParOf" srcId="{7AFAF318-5EDD-4CAA-87F0-6876ED81B567}" destId="{0B05C610-AF0F-455F-9E85-53BD664589ED}" srcOrd="0" destOrd="0" presId="urn:microsoft.com/office/officeart/2005/8/layout/radial4"/>
    <dgm:cxn modelId="{3CB19310-FA7C-4029-BAA5-05A7F670B4AC}" type="presParOf" srcId="{7AFAF318-5EDD-4CAA-87F0-6876ED81B567}" destId="{DC573AA8-6C2D-475D-9AA8-EE63CF6093F4}" srcOrd="1" destOrd="0" presId="urn:microsoft.com/office/officeart/2005/8/layout/radial4"/>
    <dgm:cxn modelId="{2F3085C1-3DD9-48F9-87EE-C6563F0F95C7}" type="presParOf" srcId="{7AFAF318-5EDD-4CAA-87F0-6876ED81B567}" destId="{9A12084D-07E0-45C7-874F-126035D6868A}" srcOrd="2" destOrd="0" presId="urn:microsoft.com/office/officeart/2005/8/layout/radial4"/>
    <dgm:cxn modelId="{6B55B3F4-54EA-418D-86FC-D5B527493158}" type="presParOf" srcId="{7AFAF318-5EDD-4CAA-87F0-6876ED81B567}" destId="{1C4BE698-3C2D-49C3-906C-1777DE124D9B}" srcOrd="3" destOrd="0" presId="urn:microsoft.com/office/officeart/2005/8/layout/radial4"/>
    <dgm:cxn modelId="{2B219A84-2E12-4B37-9424-680F43A71FA8}" type="presParOf" srcId="{7AFAF318-5EDD-4CAA-87F0-6876ED81B567}" destId="{D033CE81-72F7-48BF-922D-C9C87219285F}" srcOrd="4" destOrd="0" presId="urn:microsoft.com/office/officeart/2005/8/layout/radial4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CEA85C-0BD0-48CA-B743-1A32B4D5E9FE}" type="doc">
      <dgm:prSet loTypeId="urn:microsoft.com/office/officeart/2005/8/layout/radial4" loCatId="relationship" qsTypeId="urn:microsoft.com/office/officeart/2005/8/quickstyle/simple3" qsCatId="simple" csTypeId="urn:microsoft.com/office/officeart/2005/8/colors/accent0_3" csCatId="mainScheme" phldr="1"/>
      <dgm:spPr/>
    </dgm:pt>
    <dgm:pt modelId="{3DAA2BEB-356E-4D29-A871-8EFA1455AED0}">
      <dgm:prSet phldrT="[Text]"/>
      <dgm:spPr>
        <a:solidFill>
          <a:srgbClr val="002060"/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</a:rPr>
            <a:t>Countering Terrorism</a:t>
          </a:r>
        </a:p>
      </dgm:t>
    </dgm:pt>
    <dgm:pt modelId="{DC7FFECE-F74E-4863-998C-632334C98455}" type="parTrans" cxnId="{40224B12-41DB-4D6D-B02D-61BE732D032C}">
      <dgm:prSet/>
      <dgm:spPr/>
      <dgm:t>
        <a:bodyPr/>
        <a:lstStyle/>
        <a:p>
          <a:endParaRPr lang="en-US"/>
        </a:p>
      </dgm:t>
    </dgm:pt>
    <dgm:pt modelId="{05C553BE-52ED-46FE-AF25-4E39948F2456}" type="sibTrans" cxnId="{40224B12-41DB-4D6D-B02D-61BE732D032C}">
      <dgm:prSet/>
      <dgm:spPr/>
      <dgm:t>
        <a:bodyPr/>
        <a:lstStyle/>
        <a:p>
          <a:endParaRPr lang="en-US"/>
        </a:p>
      </dgm:t>
    </dgm:pt>
    <dgm:pt modelId="{3B671C09-746F-4F6A-AB3E-19D6408C4374}">
      <dgm:prSet phldrT="[Text]"/>
      <dgm:spPr>
        <a:solidFill>
          <a:srgbClr val="336699"/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</a:rPr>
            <a:t>Human Rights</a:t>
          </a:r>
        </a:p>
      </dgm:t>
    </dgm:pt>
    <dgm:pt modelId="{BE83B1E2-38F9-4292-BCCB-F1D8F22346A7}" type="parTrans" cxnId="{631B2F43-4118-44D5-A7AF-F55A1FD12A54}">
      <dgm:prSet/>
      <dgm:spPr>
        <a:solidFill>
          <a:srgbClr val="C00000"/>
        </a:solidFill>
      </dgm:spPr>
      <dgm:t>
        <a:bodyPr/>
        <a:lstStyle/>
        <a:p>
          <a:endParaRPr lang="en-US"/>
        </a:p>
      </dgm:t>
    </dgm:pt>
    <dgm:pt modelId="{3E956CF7-3A97-4913-BC0F-4521F0BDA78C}" type="sibTrans" cxnId="{631B2F43-4118-44D5-A7AF-F55A1FD12A54}">
      <dgm:prSet/>
      <dgm:spPr/>
      <dgm:t>
        <a:bodyPr/>
        <a:lstStyle/>
        <a:p>
          <a:endParaRPr lang="en-US"/>
        </a:p>
      </dgm:t>
    </dgm:pt>
    <dgm:pt modelId="{1B45E617-7F63-4C84-8915-C3CF7D922FCA}">
      <dgm:prSet phldrT="[Text]"/>
      <dgm:spPr>
        <a:solidFill>
          <a:srgbClr val="336699"/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</a:rPr>
            <a:t>Community Engagement</a:t>
          </a:r>
        </a:p>
      </dgm:t>
    </dgm:pt>
    <dgm:pt modelId="{BA4B55FC-07C4-4612-AE4E-AA9A00DCCA6D}" type="parTrans" cxnId="{F6C400E9-8A7F-4D82-B0DE-AC6530BC914B}">
      <dgm:prSet/>
      <dgm:spPr>
        <a:solidFill>
          <a:srgbClr val="C00000"/>
        </a:solidFill>
      </dgm:spPr>
      <dgm:t>
        <a:bodyPr/>
        <a:lstStyle/>
        <a:p>
          <a:endParaRPr lang="en-US"/>
        </a:p>
      </dgm:t>
    </dgm:pt>
    <dgm:pt modelId="{DDB91120-3435-4516-9A39-8B648D395944}" type="sibTrans" cxnId="{F6C400E9-8A7F-4D82-B0DE-AC6530BC914B}">
      <dgm:prSet/>
      <dgm:spPr/>
      <dgm:t>
        <a:bodyPr/>
        <a:lstStyle/>
        <a:p>
          <a:endParaRPr lang="en-US"/>
        </a:p>
      </dgm:t>
    </dgm:pt>
    <dgm:pt modelId="{7AFAF318-5EDD-4CAA-87F0-6876ED81B567}" type="pres">
      <dgm:prSet presAssocID="{16CEA85C-0BD0-48CA-B743-1A32B4D5E9F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B05C610-AF0F-455F-9E85-53BD664589ED}" type="pres">
      <dgm:prSet presAssocID="{3DAA2BEB-356E-4D29-A871-8EFA1455AED0}" presName="centerShape" presStyleLbl="node0" presStyleIdx="0" presStyleCnt="1" custScaleX="131927"/>
      <dgm:spPr/>
      <dgm:t>
        <a:bodyPr/>
        <a:lstStyle/>
        <a:p>
          <a:endParaRPr lang="en-US"/>
        </a:p>
      </dgm:t>
    </dgm:pt>
    <dgm:pt modelId="{DC573AA8-6C2D-475D-9AA8-EE63CF6093F4}" type="pres">
      <dgm:prSet presAssocID="{BE83B1E2-38F9-4292-BCCB-F1D8F22346A7}" presName="parTrans" presStyleLbl="bgSibTrans2D1" presStyleIdx="0" presStyleCnt="2" custLinFactNeighborX="7269" custLinFactNeighborY="71126"/>
      <dgm:spPr/>
      <dgm:t>
        <a:bodyPr/>
        <a:lstStyle/>
        <a:p>
          <a:endParaRPr lang="en-US"/>
        </a:p>
      </dgm:t>
    </dgm:pt>
    <dgm:pt modelId="{9A12084D-07E0-45C7-874F-126035D6868A}" type="pres">
      <dgm:prSet presAssocID="{3B671C09-746F-4F6A-AB3E-19D6408C4374}" presName="node" presStyleLbl="node1" presStyleIdx="0" presStyleCnt="2" custScaleX="1245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4BE698-3C2D-49C3-906C-1777DE124D9B}" type="pres">
      <dgm:prSet presAssocID="{BA4B55FC-07C4-4612-AE4E-AA9A00DCCA6D}" presName="parTrans" presStyleLbl="bgSibTrans2D1" presStyleIdx="1" presStyleCnt="2" custLinFactNeighborX="-4543" custLinFactNeighborY="71467"/>
      <dgm:spPr/>
      <dgm:t>
        <a:bodyPr/>
        <a:lstStyle/>
        <a:p>
          <a:endParaRPr lang="en-US"/>
        </a:p>
      </dgm:t>
    </dgm:pt>
    <dgm:pt modelId="{D033CE81-72F7-48BF-922D-C9C87219285F}" type="pres">
      <dgm:prSet presAssocID="{1B45E617-7F63-4C84-8915-C3CF7D922FCA}" presName="node" presStyleLbl="node1" presStyleIdx="1" presStyleCnt="2" custScaleX="125014" custLinFactNeighborX="-8478" custLinFactNeighborY="35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224B12-41DB-4D6D-B02D-61BE732D032C}" srcId="{16CEA85C-0BD0-48CA-B743-1A32B4D5E9FE}" destId="{3DAA2BEB-356E-4D29-A871-8EFA1455AED0}" srcOrd="0" destOrd="0" parTransId="{DC7FFECE-F74E-4863-998C-632334C98455}" sibTransId="{05C553BE-52ED-46FE-AF25-4E39948F2456}"/>
    <dgm:cxn modelId="{548164D5-20C2-4433-9300-D52152E7DF61}" type="presOf" srcId="{3DAA2BEB-356E-4D29-A871-8EFA1455AED0}" destId="{0B05C610-AF0F-455F-9E85-53BD664589ED}" srcOrd="0" destOrd="0" presId="urn:microsoft.com/office/officeart/2005/8/layout/radial4"/>
    <dgm:cxn modelId="{152F12BA-46FB-4488-AEFC-C840B6016B87}" type="presOf" srcId="{16CEA85C-0BD0-48CA-B743-1A32B4D5E9FE}" destId="{7AFAF318-5EDD-4CAA-87F0-6876ED81B567}" srcOrd="0" destOrd="0" presId="urn:microsoft.com/office/officeart/2005/8/layout/radial4"/>
    <dgm:cxn modelId="{072D832E-0D85-41DE-84C8-FEEE402EF9DE}" type="presOf" srcId="{3B671C09-746F-4F6A-AB3E-19D6408C4374}" destId="{9A12084D-07E0-45C7-874F-126035D6868A}" srcOrd="0" destOrd="0" presId="urn:microsoft.com/office/officeart/2005/8/layout/radial4"/>
    <dgm:cxn modelId="{F6C400E9-8A7F-4D82-B0DE-AC6530BC914B}" srcId="{3DAA2BEB-356E-4D29-A871-8EFA1455AED0}" destId="{1B45E617-7F63-4C84-8915-C3CF7D922FCA}" srcOrd="1" destOrd="0" parTransId="{BA4B55FC-07C4-4612-AE4E-AA9A00DCCA6D}" sibTransId="{DDB91120-3435-4516-9A39-8B648D395944}"/>
    <dgm:cxn modelId="{97348308-5DAF-4877-B733-1FBCDF90C00D}" type="presOf" srcId="{1B45E617-7F63-4C84-8915-C3CF7D922FCA}" destId="{D033CE81-72F7-48BF-922D-C9C87219285F}" srcOrd="0" destOrd="0" presId="urn:microsoft.com/office/officeart/2005/8/layout/radial4"/>
    <dgm:cxn modelId="{631B2F43-4118-44D5-A7AF-F55A1FD12A54}" srcId="{3DAA2BEB-356E-4D29-A871-8EFA1455AED0}" destId="{3B671C09-746F-4F6A-AB3E-19D6408C4374}" srcOrd="0" destOrd="0" parTransId="{BE83B1E2-38F9-4292-BCCB-F1D8F22346A7}" sibTransId="{3E956CF7-3A97-4913-BC0F-4521F0BDA78C}"/>
    <dgm:cxn modelId="{ACDF0537-FC9A-4C8E-B711-CEC91E55A518}" type="presOf" srcId="{BA4B55FC-07C4-4612-AE4E-AA9A00DCCA6D}" destId="{1C4BE698-3C2D-49C3-906C-1777DE124D9B}" srcOrd="0" destOrd="0" presId="urn:microsoft.com/office/officeart/2005/8/layout/radial4"/>
    <dgm:cxn modelId="{0DBC676A-EFC2-4C56-886A-0138230B22DA}" type="presOf" srcId="{BE83B1E2-38F9-4292-BCCB-F1D8F22346A7}" destId="{DC573AA8-6C2D-475D-9AA8-EE63CF6093F4}" srcOrd="0" destOrd="0" presId="urn:microsoft.com/office/officeart/2005/8/layout/radial4"/>
    <dgm:cxn modelId="{29898C12-AE71-46AF-9D3A-3C4719728001}" type="presParOf" srcId="{7AFAF318-5EDD-4CAA-87F0-6876ED81B567}" destId="{0B05C610-AF0F-455F-9E85-53BD664589ED}" srcOrd="0" destOrd="0" presId="urn:microsoft.com/office/officeart/2005/8/layout/radial4"/>
    <dgm:cxn modelId="{367BC7AB-F262-4EB8-8F56-036A50BC0DE6}" type="presParOf" srcId="{7AFAF318-5EDD-4CAA-87F0-6876ED81B567}" destId="{DC573AA8-6C2D-475D-9AA8-EE63CF6093F4}" srcOrd="1" destOrd="0" presId="urn:microsoft.com/office/officeart/2005/8/layout/radial4"/>
    <dgm:cxn modelId="{709B7283-440F-467B-BED1-7E9D13163C55}" type="presParOf" srcId="{7AFAF318-5EDD-4CAA-87F0-6876ED81B567}" destId="{9A12084D-07E0-45C7-874F-126035D6868A}" srcOrd="2" destOrd="0" presId="urn:microsoft.com/office/officeart/2005/8/layout/radial4"/>
    <dgm:cxn modelId="{CF7D4666-2B2C-48F0-AC11-BBFC548A9F9E}" type="presParOf" srcId="{7AFAF318-5EDD-4CAA-87F0-6876ED81B567}" destId="{1C4BE698-3C2D-49C3-906C-1777DE124D9B}" srcOrd="3" destOrd="0" presId="urn:microsoft.com/office/officeart/2005/8/layout/radial4"/>
    <dgm:cxn modelId="{9C0D9BF6-BA20-4A06-BAFD-B45581478A9F}" type="presParOf" srcId="{7AFAF318-5EDD-4CAA-87F0-6876ED81B567}" destId="{D033CE81-72F7-48BF-922D-C9C87219285F}" srcOrd="4" destOrd="0" presId="urn:microsoft.com/office/officeart/2005/8/layout/radial4"/>
  </dgm:cxnLst>
  <dgm:bg>
    <a:solidFill>
      <a:srgbClr val="E1E1E1"/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CEA85C-0BD0-48CA-B743-1A32B4D5E9FE}" type="doc">
      <dgm:prSet loTypeId="urn:microsoft.com/office/officeart/2005/8/layout/radial4" loCatId="relationship" qsTypeId="urn:microsoft.com/office/officeart/2005/8/quickstyle/simple3" qsCatId="simple" csTypeId="urn:microsoft.com/office/officeart/2005/8/colors/accent0_3" csCatId="mainScheme" phldr="1"/>
      <dgm:spPr/>
    </dgm:pt>
    <dgm:pt modelId="{3DAA2BEB-356E-4D29-A871-8EFA1455AED0}">
      <dgm:prSet phldrT="[Text]"/>
      <dgm:spPr>
        <a:solidFill>
          <a:srgbClr val="002060"/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</a:rPr>
            <a:t>Countering Terrorism</a:t>
          </a:r>
        </a:p>
      </dgm:t>
    </dgm:pt>
    <dgm:pt modelId="{DC7FFECE-F74E-4863-998C-632334C98455}" type="parTrans" cxnId="{40224B12-41DB-4D6D-B02D-61BE732D032C}">
      <dgm:prSet/>
      <dgm:spPr/>
      <dgm:t>
        <a:bodyPr/>
        <a:lstStyle/>
        <a:p>
          <a:endParaRPr lang="en-US"/>
        </a:p>
      </dgm:t>
    </dgm:pt>
    <dgm:pt modelId="{05C553BE-52ED-46FE-AF25-4E39948F2456}" type="sibTrans" cxnId="{40224B12-41DB-4D6D-B02D-61BE732D032C}">
      <dgm:prSet/>
      <dgm:spPr/>
      <dgm:t>
        <a:bodyPr/>
        <a:lstStyle/>
        <a:p>
          <a:endParaRPr lang="en-US"/>
        </a:p>
      </dgm:t>
    </dgm:pt>
    <dgm:pt modelId="{3B671C09-746F-4F6A-AB3E-19D6408C4374}">
      <dgm:prSet phldrT="[Text]"/>
      <dgm:spPr>
        <a:solidFill>
          <a:srgbClr val="336699"/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</a:rPr>
            <a:t>Human Rights</a:t>
          </a:r>
        </a:p>
      </dgm:t>
    </dgm:pt>
    <dgm:pt modelId="{BE83B1E2-38F9-4292-BCCB-F1D8F22346A7}" type="parTrans" cxnId="{631B2F43-4118-44D5-A7AF-F55A1FD12A54}">
      <dgm:prSet/>
      <dgm:spPr>
        <a:solidFill>
          <a:srgbClr val="C00000"/>
        </a:solidFill>
      </dgm:spPr>
      <dgm:t>
        <a:bodyPr/>
        <a:lstStyle/>
        <a:p>
          <a:endParaRPr lang="en-US"/>
        </a:p>
      </dgm:t>
    </dgm:pt>
    <dgm:pt modelId="{3E956CF7-3A97-4913-BC0F-4521F0BDA78C}" type="sibTrans" cxnId="{631B2F43-4118-44D5-A7AF-F55A1FD12A54}">
      <dgm:prSet/>
      <dgm:spPr/>
      <dgm:t>
        <a:bodyPr/>
        <a:lstStyle/>
        <a:p>
          <a:endParaRPr lang="en-US"/>
        </a:p>
      </dgm:t>
    </dgm:pt>
    <dgm:pt modelId="{1B45E617-7F63-4C84-8915-C3CF7D922FCA}">
      <dgm:prSet phldrT="[Text]"/>
      <dgm:spPr>
        <a:solidFill>
          <a:srgbClr val="336699"/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</a:rPr>
            <a:t>Community Engagement</a:t>
          </a:r>
        </a:p>
      </dgm:t>
    </dgm:pt>
    <dgm:pt modelId="{BA4B55FC-07C4-4612-AE4E-AA9A00DCCA6D}" type="parTrans" cxnId="{F6C400E9-8A7F-4D82-B0DE-AC6530BC914B}">
      <dgm:prSet/>
      <dgm:spPr>
        <a:solidFill>
          <a:srgbClr val="C00000"/>
        </a:solidFill>
      </dgm:spPr>
      <dgm:t>
        <a:bodyPr/>
        <a:lstStyle/>
        <a:p>
          <a:endParaRPr lang="en-US"/>
        </a:p>
      </dgm:t>
    </dgm:pt>
    <dgm:pt modelId="{DDB91120-3435-4516-9A39-8B648D395944}" type="sibTrans" cxnId="{F6C400E9-8A7F-4D82-B0DE-AC6530BC914B}">
      <dgm:prSet/>
      <dgm:spPr/>
      <dgm:t>
        <a:bodyPr/>
        <a:lstStyle/>
        <a:p>
          <a:endParaRPr lang="en-US"/>
        </a:p>
      </dgm:t>
    </dgm:pt>
    <dgm:pt modelId="{7AFAF318-5EDD-4CAA-87F0-6876ED81B567}" type="pres">
      <dgm:prSet presAssocID="{16CEA85C-0BD0-48CA-B743-1A32B4D5E9F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B05C610-AF0F-455F-9E85-53BD664589ED}" type="pres">
      <dgm:prSet presAssocID="{3DAA2BEB-356E-4D29-A871-8EFA1455AED0}" presName="centerShape" presStyleLbl="node0" presStyleIdx="0" presStyleCnt="1" custScaleX="131927"/>
      <dgm:spPr/>
      <dgm:t>
        <a:bodyPr/>
        <a:lstStyle/>
        <a:p>
          <a:endParaRPr lang="en-US"/>
        </a:p>
      </dgm:t>
    </dgm:pt>
    <dgm:pt modelId="{DC573AA8-6C2D-475D-9AA8-EE63CF6093F4}" type="pres">
      <dgm:prSet presAssocID="{BE83B1E2-38F9-4292-BCCB-F1D8F22346A7}" presName="parTrans" presStyleLbl="bgSibTrans2D1" presStyleIdx="0" presStyleCnt="2" custLinFactNeighborX="7269" custLinFactNeighborY="71126"/>
      <dgm:spPr/>
      <dgm:t>
        <a:bodyPr/>
        <a:lstStyle/>
        <a:p>
          <a:endParaRPr lang="en-US"/>
        </a:p>
      </dgm:t>
    </dgm:pt>
    <dgm:pt modelId="{9A12084D-07E0-45C7-874F-126035D6868A}" type="pres">
      <dgm:prSet presAssocID="{3B671C09-746F-4F6A-AB3E-19D6408C4374}" presName="node" presStyleLbl="node1" presStyleIdx="0" presStyleCnt="2" custScaleX="1245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4BE698-3C2D-49C3-906C-1777DE124D9B}" type="pres">
      <dgm:prSet presAssocID="{BA4B55FC-07C4-4612-AE4E-AA9A00DCCA6D}" presName="parTrans" presStyleLbl="bgSibTrans2D1" presStyleIdx="1" presStyleCnt="2" custLinFactNeighborX="-4543" custLinFactNeighborY="71467"/>
      <dgm:spPr/>
      <dgm:t>
        <a:bodyPr/>
        <a:lstStyle/>
        <a:p>
          <a:endParaRPr lang="en-US"/>
        </a:p>
      </dgm:t>
    </dgm:pt>
    <dgm:pt modelId="{D033CE81-72F7-48BF-922D-C9C87219285F}" type="pres">
      <dgm:prSet presAssocID="{1B45E617-7F63-4C84-8915-C3CF7D922FCA}" presName="node" presStyleLbl="node1" presStyleIdx="1" presStyleCnt="2" custScaleX="125014" custLinFactNeighborX="-8478" custLinFactNeighborY="35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3D21734-9ED8-4F95-955D-652ED4DE16F7}" type="presOf" srcId="{3DAA2BEB-356E-4D29-A871-8EFA1455AED0}" destId="{0B05C610-AF0F-455F-9E85-53BD664589ED}" srcOrd="0" destOrd="0" presId="urn:microsoft.com/office/officeart/2005/8/layout/radial4"/>
    <dgm:cxn modelId="{1858F3F9-105B-442E-9761-8D18F82FD360}" type="presOf" srcId="{3B671C09-746F-4F6A-AB3E-19D6408C4374}" destId="{9A12084D-07E0-45C7-874F-126035D6868A}" srcOrd="0" destOrd="0" presId="urn:microsoft.com/office/officeart/2005/8/layout/radial4"/>
    <dgm:cxn modelId="{40224B12-41DB-4D6D-B02D-61BE732D032C}" srcId="{16CEA85C-0BD0-48CA-B743-1A32B4D5E9FE}" destId="{3DAA2BEB-356E-4D29-A871-8EFA1455AED0}" srcOrd="0" destOrd="0" parTransId="{DC7FFECE-F74E-4863-998C-632334C98455}" sibTransId="{05C553BE-52ED-46FE-AF25-4E39948F2456}"/>
    <dgm:cxn modelId="{4B168158-4C30-42CF-86DD-A9525738A797}" type="presOf" srcId="{16CEA85C-0BD0-48CA-B743-1A32B4D5E9FE}" destId="{7AFAF318-5EDD-4CAA-87F0-6876ED81B567}" srcOrd="0" destOrd="0" presId="urn:microsoft.com/office/officeart/2005/8/layout/radial4"/>
    <dgm:cxn modelId="{ECF4EF30-A275-47AC-A6B3-1F7C1DBB4B2E}" type="presOf" srcId="{BE83B1E2-38F9-4292-BCCB-F1D8F22346A7}" destId="{DC573AA8-6C2D-475D-9AA8-EE63CF6093F4}" srcOrd="0" destOrd="0" presId="urn:microsoft.com/office/officeart/2005/8/layout/radial4"/>
    <dgm:cxn modelId="{210DF9F8-0EAB-405C-9647-5EBC3274BCC7}" type="presOf" srcId="{BA4B55FC-07C4-4612-AE4E-AA9A00DCCA6D}" destId="{1C4BE698-3C2D-49C3-906C-1777DE124D9B}" srcOrd="0" destOrd="0" presId="urn:microsoft.com/office/officeart/2005/8/layout/radial4"/>
    <dgm:cxn modelId="{F6C400E9-8A7F-4D82-B0DE-AC6530BC914B}" srcId="{3DAA2BEB-356E-4D29-A871-8EFA1455AED0}" destId="{1B45E617-7F63-4C84-8915-C3CF7D922FCA}" srcOrd="1" destOrd="0" parTransId="{BA4B55FC-07C4-4612-AE4E-AA9A00DCCA6D}" sibTransId="{DDB91120-3435-4516-9A39-8B648D395944}"/>
    <dgm:cxn modelId="{631B2F43-4118-44D5-A7AF-F55A1FD12A54}" srcId="{3DAA2BEB-356E-4D29-A871-8EFA1455AED0}" destId="{3B671C09-746F-4F6A-AB3E-19D6408C4374}" srcOrd="0" destOrd="0" parTransId="{BE83B1E2-38F9-4292-BCCB-F1D8F22346A7}" sibTransId="{3E956CF7-3A97-4913-BC0F-4521F0BDA78C}"/>
    <dgm:cxn modelId="{0BBA8E0D-A1E7-4CD7-AEE0-9F48B06E00AC}" type="presOf" srcId="{1B45E617-7F63-4C84-8915-C3CF7D922FCA}" destId="{D033CE81-72F7-48BF-922D-C9C87219285F}" srcOrd="0" destOrd="0" presId="urn:microsoft.com/office/officeart/2005/8/layout/radial4"/>
    <dgm:cxn modelId="{78324663-4868-4ED6-964E-F58A9A2B65EE}" type="presParOf" srcId="{7AFAF318-5EDD-4CAA-87F0-6876ED81B567}" destId="{0B05C610-AF0F-455F-9E85-53BD664589ED}" srcOrd="0" destOrd="0" presId="urn:microsoft.com/office/officeart/2005/8/layout/radial4"/>
    <dgm:cxn modelId="{82F43DD3-3427-4211-A70B-23F678608386}" type="presParOf" srcId="{7AFAF318-5EDD-4CAA-87F0-6876ED81B567}" destId="{DC573AA8-6C2D-475D-9AA8-EE63CF6093F4}" srcOrd="1" destOrd="0" presId="urn:microsoft.com/office/officeart/2005/8/layout/radial4"/>
    <dgm:cxn modelId="{8E29303C-9B04-4A01-8B75-923026945F0B}" type="presParOf" srcId="{7AFAF318-5EDD-4CAA-87F0-6876ED81B567}" destId="{9A12084D-07E0-45C7-874F-126035D6868A}" srcOrd="2" destOrd="0" presId="urn:microsoft.com/office/officeart/2005/8/layout/radial4"/>
    <dgm:cxn modelId="{94250C64-37C5-47BA-811D-9121F95A38C9}" type="presParOf" srcId="{7AFAF318-5EDD-4CAA-87F0-6876ED81B567}" destId="{1C4BE698-3C2D-49C3-906C-1777DE124D9B}" srcOrd="3" destOrd="0" presId="urn:microsoft.com/office/officeart/2005/8/layout/radial4"/>
    <dgm:cxn modelId="{7958C24E-EA06-44D3-AF7D-7059172A2413}" type="presParOf" srcId="{7AFAF318-5EDD-4CAA-87F0-6876ED81B567}" destId="{D033CE81-72F7-48BF-922D-C9C87219285F}" srcOrd="4" destOrd="0" presId="urn:microsoft.com/office/officeart/2005/8/layout/radial4"/>
  </dgm:cxnLst>
  <dgm:bg>
    <a:solidFill>
      <a:srgbClr val="E6E6E6"/>
    </a:solidFill>
  </dgm:bg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5C610-AF0F-455F-9E85-53BD664589ED}">
      <dsp:nvSpPr>
        <dsp:cNvPr id="0" name=""/>
        <dsp:cNvSpPr/>
      </dsp:nvSpPr>
      <dsp:spPr>
        <a:xfrm>
          <a:off x="2675179" y="1456013"/>
          <a:ext cx="2963073" cy="2245995"/>
        </a:xfrm>
        <a:prstGeom prst="ellipse">
          <a:avLst/>
        </a:prstGeom>
        <a:solidFill>
          <a:srgbClr val="00206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5700" b="1" kern="1200" dirty="0">
              <a:solidFill>
                <a:schemeClr val="bg1"/>
              </a:solidFill>
            </a:rPr>
            <a:t>مكافحة الإرهاب</a:t>
          </a:r>
        </a:p>
      </dsp:txBody>
      <dsp:txXfrm>
        <a:off x="3109111" y="1784931"/>
        <a:ext cx="2095209" cy="1588159"/>
      </dsp:txXfrm>
    </dsp:sp>
    <dsp:sp modelId="{DC573AA8-6C2D-475D-9AA8-EE63CF6093F4}">
      <dsp:nvSpPr>
        <dsp:cNvPr id="0" name=""/>
        <dsp:cNvSpPr/>
      </dsp:nvSpPr>
      <dsp:spPr>
        <a:xfrm rot="12900000">
          <a:off x="1666622" y="1444829"/>
          <a:ext cx="1584771" cy="64010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A12084D-07E0-45C7-874F-126035D6868A}">
      <dsp:nvSpPr>
        <dsp:cNvPr id="0" name=""/>
        <dsp:cNvSpPr/>
      </dsp:nvSpPr>
      <dsp:spPr>
        <a:xfrm>
          <a:off x="366085" y="1628"/>
          <a:ext cx="2657282" cy="1706956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2311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5200" b="1" kern="1200" dirty="0">
              <a:solidFill>
                <a:schemeClr val="bg1"/>
              </a:solidFill>
            </a:rPr>
            <a:t>حقوق الإنسان</a:t>
          </a:r>
        </a:p>
      </dsp:txBody>
      <dsp:txXfrm>
        <a:off x="416080" y="51623"/>
        <a:ext cx="2557292" cy="1606966"/>
      </dsp:txXfrm>
    </dsp:sp>
    <dsp:sp modelId="{1C4BE698-3C2D-49C3-906C-1777DE124D9B}">
      <dsp:nvSpPr>
        <dsp:cNvPr id="0" name=""/>
        <dsp:cNvSpPr/>
      </dsp:nvSpPr>
      <dsp:spPr>
        <a:xfrm rot="19500000">
          <a:off x="5105239" y="1447012"/>
          <a:ext cx="1584771" cy="64010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033CE81-72F7-48BF-922D-C9C87219285F}">
      <dsp:nvSpPr>
        <dsp:cNvPr id="0" name=""/>
        <dsp:cNvSpPr/>
      </dsp:nvSpPr>
      <dsp:spPr>
        <a:xfrm>
          <a:off x="5284996" y="1628"/>
          <a:ext cx="2667417" cy="1706956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2311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5200" b="1" kern="1200" dirty="0">
              <a:solidFill>
                <a:schemeClr val="bg1"/>
              </a:solidFill>
            </a:rPr>
            <a:t>المشاركة المجتمعية</a:t>
          </a:r>
        </a:p>
      </dsp:txBody>
      <dsp:txXfrm>
        <a:off x="5334991" y="51623"/>
        <a:ext cx="2567427" cy="16069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5C610-AF0F-455F-9E85-53BD664589ED}">
      <dsp:nvSpPr>
        <dsp:cNvPr id="0" name=""/>
        <dsp:cNvSpPr/>
      </dsp:nvSpPr>
      <dsp:spPr>
        <a:xfrm>
          <a:off x="917694" y="477665"/>
          <a:ext cx="995010" cy="754212"/>
        </a:xfrm>
        <a:prstGeom prst="ellipse">
          <a:avLst/>
        </a:prstGeom>
        <a:solidFill>
          <a:srgbClr val="00206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>
              <a:solidFill>
                <a:schemeClr val="bg1"/>
              </a:solidFill>
            </a:rPr>
            <a:t>Countering Terrorism</a:t>
          </a:r>
        </a:p>
      </dsp:txBody>
      <dsp:txXfrm>
        <a:off x="1063410" y="588117"/>
        <a:ext cx="703578" cy="533308"/>
      </dsp:txXfrm>
    </dsp:sp>
    <dsp:sp modelId="{DC573AA8-6C2D-475D-9AA8-EE63CF6093F4}">
      <dsp:nvSpPr>
        <dsp:cNvPr id="0" name=""/>
        <dsp:cNvSpPr/>
      </dsp:nvSpPr>
      <dsp:spPr>
        <a:xfrm rot="12900000">
          <a:off x="594675" y="479577"/>
          <a:ext cx="514469" cy="214950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A12084D-07E0-45C7-874F-126035D6868A}">
      <dsp:nvSpPr>
        <dsp:cNvPr id="0" name=""/>
        <dsp:cNvSpPr/>
      </dsp:nvSpPr>
      <dsp:spPr>
        <a:xfrm>
          <a:off x="157637" y="22"/>
          <a:ext cx="892324" cy="573201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>
              <a:solidFill>
                <a:schemeClr val="bg1"/>
              </a:solidFill>
            </a:rPr>
            <a:t>Human Rights</a:t>
          </a:r>
        </a:p>
      </dsp:txBody>
      <dsp:txXfrm>
        <a:off x="174425" y="16810"/>
        <a:ext cx="858748" cy="539625"/>
      </dsp:txXfrm>
    </dsp:sp>
    <dsp:sp modelId="{1C4BE698-3C2D-49C3-906C-1777DE124D9B}">
      <dsp:nvSpPr>
        <dsp:cNvPr id="0" name=""/>
        <dsp:cNvSpPr/>
      </dsp:nvSpPr>
      <dsp:spPr>
        <a:xfrm rot="19500000">
          <a:off x="1735277" y="480310"/>
          <a:ext cx="514469" cy="214950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033CE81-72F7-48BF-922D-C9C87219285F}">
      <dsp:nvSpPr>
        <dsp:cNvPr id="0" name=""/>
        <dsp:cNvSpPr/>
      </dsp:nvSpPr>
      <dsp:spPr>
        <a:xfrm>
          <a:off x="1778735" y="22"/>
          <a:ext cx="895727" cy="573201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>
              <a:solidFill>
                <a:schemeClr val="bg1"/>
              </a:solidFill>
            </a:rPr>
            <a:t>Community Engagement</a:t>
          </a:r>
        </a:p>
      </dsp:txBody>
      <dsp:txXfrm>
        <a:off x="1795523" y="16810"/>
        <a:ext cx="862151" cy="5396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5C610-AF0F-455F-9E85-53BD664589ED}">
      <dsp:nvSpPr>
        <dsp:cNvPr id="0" name=""/>
        <dsp:cNvSpPr/>
      </dsp:nvSpPr>
      <dsp:spPr>
        <a:xfrm>
          <a:off x="918835" y="482341"/>
          <a:ext cx="1005409" cy="762095"/>
        </a:xfrm>
        <a:prstGeom prst="ellipse">
          <a:avLst/>
        </a:prstGeom>
        <a:solidFill>
          <a:srgbClr val="00206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>
              <a:solidFill>
                <a:schemeClr val="bg1"/>
              </a:solidFill>
            </a:rPr>
            <a:t>Countering Terrorism</a:t>
          </a:r>
        </a:p>
      </dsp:txBody>
      <dsp:txXfrm>
        <a:off x="1066074" y="593947"/>
        <a:ext cx="710931" cy="538883"/>
      </dsp:txXfrm>
    </dsp:sp>
    <dsp:sp modelId="{DC573AA8-6C2D-475D-9AA8-EE63CF6093F4}">
      <dsp:nvSpPr>
        <dsp:cNvPr id="0" name=""/>
        <dsp:cNvSpPr/>
      </dsp:nvSpPr>
      <dsp:spPr>
        <a:xfrm rot="12900000">
          <a:off x="593106" y="484514"/>
          <a:ext cx="519094" cy="217197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A12084D-07E0-45C7-874F-126035D6868A}">
      <dsp:nvSpPr>
        <dsp:cNvPr id="0" name=""/>
        <dsp:cNvSpPr/>
      </dsp:nvSpPr>
      <dsp:spPr>
        <a:xfrm>
          <a:off x="151486" y="163"/>
          <a:ext cx="901650" cy="579192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>
              <a:solidFill>
                <a:schemeClr val="bg1"/>
              </a:solidFill>
            </a:rPr>
            <a:t>Human Rights</a:t>
          </a:r>
        </a:p>
      </dsp:txBody>
      <dsp:txXfrm>
        <a:off x="168450" y="17127"/>
        <a:ext cx="867722" cy="545264"/>
      </dsp:txXfrm>
    </dsp:sp>
    <dsp:sp modelId="{1C4BE698-3C2D-49C3-906C-1777DE124D9B}">
      <dsp:nvSpPr>
        <dsp:cNvPr id="0" name=""/>
        <dsp:cNvSpPr/>
      </dsp:nvSpPr>
      <dsp:spPr>
        <a:xfrm rot="19500000">
          <a:off x="1745030" y="485255"/>
          <a:ext cx="519094" cy="217197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033CE81-72F7-48BF-922D-C9C87219285F}">
      <dsp:nvSpPr>
        <dsp:cNvPr id="0" name=""/>
        <dsp:cNvSpPr/>
      </dsp:nvSpPr>
      <dsp:spPr>
        <a:xfrm>
          <a:off x="1788223" y="163"/>
          <a:ext cx="905089" cy="579192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>
              <a:solidFill>
                <a:schemeClr val="bg1"/>
              </a:solidFill>
            </a:rPr>
            <a:t>Community Engagement</a:t>
          </a:r>
        </a:p>
      </dsp:txBody>
      <dsp:txXfrm>
        <a:off x="1805187" y="17127"/>
        <a:ext cx="871161" cy="5452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1" y="0"/>
            <a:ext cx="3017520" cy="45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502" tIns="9100" rIns="45502" bIns="9100" numCol="1" anchor="b" anchorCtr="0" compatLnSpc="1">
            <a:prstTxWarp prst="textNoShape">
              <a:avLst/>
            </a:prstTxWarp>
          </a:bodyPr>
          <a:lstStyle>
            <a:lvl1pPr defTabSz="932241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842918"/>
            <a:ext cx="3017520" cy="136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502" tIns="9100" rIns="45502" bIns="0" numCol="1" anchor="t" anchorCtr="0" compatLnSpc="1">
            <a:prstTxWarp prst="textNoShape">
              <a:avLst/>
            </a:prstTxWarp>
          </a:bodyPr>
          <a:lstStyle>
            <a:lvl1pPr algn="r" defTabSz="932241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502" tIns="9100" rIns="45502" bIns="9100" numCol="1" anchor="b" anchorCtr="0" compatLnSpc="1">
            <a:prstTxWarp prst="textNoShape">
              <a:avLst/>
            </a:prstTxWarp>
          </a:bodyPr>
          <a:lstStyle>
            <a:lvl1pPr defTabSz="932241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/>
              <a:t>Module 3: Community Engagement and Human Rights</a:t>
            </a:r>
            <a:endParaRPr lang="ar-EG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1" y="8842918"/>
            <a:ext cx="3017520" cy="136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502" tIns="9100" rIns="45502" bIns="0" numCol="1" anchor="t" anchorCtr="0" compatLnSpc="1">
            <a:prstTxWarp prst="textNoShape">
              <a:avLst/>
            </a:prstTxWarp>
          </a:bodyPr>
          <a:lstStyle>
            <a:lvl1pPr algn="r" defTabSz="932241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1" y="453483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1" y="8842917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1" y="8978048"/>
            <a:ext cx="6035040" cy="318352"/>
          </a:xfrm>
          <a:prstGeom prst="rect">
            <a:avLst/>
          </a:prstGeom>
          <a:noFill/>
        </p:spPr>
        <p:txBody>
          <a:bodyPr wrap="square" lIns="91004" tIns="9100" rIns="91004" bIns="9100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77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16510"/>
            <a:ext cx="4800598" cy="4172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4" tIns="46582" rIns="93164" bIns="465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1" y="0"/>
            <a:ext cx="3017520" cy="45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502" tIns="9100" rIns="45502" bIns="9100" numCol="1" anchor="b" anchorCtr="0" compatLnSpc="1">
            <a:prstTxWarp prst="textNoShape">
              <a:avLst/>
            </a:prstTxWarp>
          </a:bodyPr>
          <a:lstStyle>
            <a:lvl1pPr defTabSz="932241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842918"/>
            <a:ext cx="3017520" cy="136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502" tIns="9100" rIns="45502" bIns="0" numCol="1" anchor="t" anchorCtr="0" compatLnSpc="1">
            <a:prstTxWarp prst="textNoShape">
              <a:avLst/>
            </a:prstTxWarp>
          </a:bodyPr>
          <a:lstStyle>
            <a:lvl1pPr algn="r" defTabSz="932241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502" tIns="9100" rIns="45502" bIns="9100" numCol="1" anchor="b" anchorCtr="0" compatLnSpc="1">
            <a:prstTxWarp prst="textNoShape">
              <a:avLst/>
            </a:prstTxWarp>
          </a:bodyPr>
          <a:lstStyle>
            <a:lvl1pPr defTabSz="932241">
              <a:defRPr sz="1200">
                <a:latin typeface="Arial" charset="0"/>
              </a:defRPr>
            </a:lvl1pPr>
          </a:lstStyle>
          <a:p>
            <a:pPr rtl="1">
              <a:defRPr/>
            </a:pPr>
            <a:r>
              <a:rPr lang="en-US" sz="900"/>
              <a:t>Module 3: Community Engagement and Human Rights</a:t>
            </a:r>
            <a:endParaRPr lang="ar-EG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1" y="8842918"/>
            <a:ext cx="3017520" cy="136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502" tIns="9100" rIns="45502" bIns="0" numCol="1" anchor="t" anchorCtr="0" compatLnSpc="1">
            <a:prstTxWarp prst="textNoShape">
              <a:avLst/>
            </a:prstTxWarp>
          </a:bodyPr>
          <a:lstStyle>
            <a:lvl1pPr algn="r" defTabSz="932241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1" y="453483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1" y="8842917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1" y="8978048"/>
            <a:ext cx="6035040" cy="318352"/>
          </a:xfrm>
          <a:prstGeom prst="rect">
            <a:avLst/>
          </a:prstGeom>
          <a:noFill/>
        </p:spPr>
        <p:txBody>
          <a:bodyPr wrap="square" lIns="91004" tIns="9100" rIns="91004" bIns="9100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3: Community Engagement and Human Rights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1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3200268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3: Community Engagement and Human Rights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14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502605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3: Community Engagement and Human Rights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16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2223039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Slide Presentation</a:t>
            </a:r>
            <a:endParaRPr lang="ar-EG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rtl="1">
              <a:defRPr/>
            </a:pPr>
            <a:r>
              <a:rPr dirty="0"/>
              <a:t>Critical Infrastructure Security and Resilience (CISR) v4.00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Module 3: Community Engagement and Human Rights</a:t>
            </a:r>
            <a:endParaRPr lang="ar-E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90BEA067-C006-47D8-A979-21243A035504}" type="slidenum">
              <a:rPr lang="en-US" smtClean="0"/>
              <a:pPr>
                <a:defRPr/>
              </a:pPr>
              <a:t>2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338410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3: Community Engagement and Human Rights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3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30332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3: Community Engagement and Human Rights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4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1183751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3: Community Engagement and Human Rights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8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1183751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3: Community Engagement and Human Rights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9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1552759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3: Community Engagement and Human Rights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10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765805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3: Community Engagement and Human Rights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12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142512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3: Community Engagement and Human Rights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13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142512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Module 3: Community Engagement and Human Rights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965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_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2975" y="1230630"/>
            <a:ext cx="3976688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2975" y="3178302"/>
            <a:ext cx="3976688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30630"/>
            <a:ext cx="3976687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178302"/>
            <a:ext cx="3976687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87940206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162" y="228600"/>
            <a:ext cx="8318501" cy="51054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262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rimary: 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249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15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4010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3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43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190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113296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6789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24850" y="6581775"/>
            <a:ext cx="4572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2"/>
          </p:nvPr>
        </p:nvSpPr>
        <p:spPr>
          <a:xfrm>
            <a:off x="2971800" y="6581775"/>
            <a:ext cx="3200400" cy="2762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1090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508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64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025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580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42147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980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653736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639502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66350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9054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3: Community Engagement and Human Rights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03320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518548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28663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875286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8318500" cy="3714749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9059979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_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8805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3: Community Engagement and Human Rights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1847643625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Reference: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8318500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4880467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4027487" cy="3714749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5350" y="1219201"/>
            <a:ext cx="4024313" cy="3714749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5937315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670962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 Title,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7" hasCustomPrompt="1"/>
          </p:nvPr>
        </p:nvSpPr>
        <p:spPr>
          <a:xfrm>
            <a:off x="411163" y="1219201"/>
            <a:ext cx="4027487" cy="3714749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05350" y="121920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buNone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3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200084767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ference: 1_Title, Content, and 2 Content Left, sm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2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7" hasCustomPrompt="1"/>
          </p:nvPr>
        </p:nvSpPr>
        <p:spPr>
          <a:xfrm>
            <a:off x="4705350" y="1219201"/>
            <a:ext cx="4024313" cy="3714749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4027487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3" name="Content Placeholder 13"/>
          <p:cNvSpPr>
            <a:spLocks noGrp="1"/>
          </p:cNvSpPr>
          <p:nvPr>
            <p:ph sz="quarter" idx="21" hasCustomPrompt="1"/>
          </p:nvPr>
        </p:nvSpPr>
        <p:spPr>
          <a:xfrm>
            <a:off x="411163" y="3150870"/>
            <a:ext cx="4027487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64801210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_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0870"/>
            <a:ext cx="3976687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2975" y="1219200"/>
            <a:ext cx="3976688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2975" y="3150870"/>
            <a:ext cx="3976688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7475217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imary: Title,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3: Community Engagement and Human Rights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30630"/>
            <a:ext cx="8318500" cy="278119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05350" y="4135704"/>
            <a:ext cx="403255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848441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ference: 1 Title small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97299550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30630"/>
            <a:ext cx="8318500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4427430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imary: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30630"/>
            <a:ext cx="4027487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05350" y="1220788"/>
            <a:ext cx="4027487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3783990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imary: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1666881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83185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imary: Title,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3: Community Engagement and Human Rights</a:t>
            </a:r>
            <a:endParaRPr lang="en-US" dirty="0"/>
          </a:p>
        </p:txBody>
      </p:sp>
      <p:sp>
        <p:nvSpPr>
          <p:cNvPr id="10" name="Date Placeholder 11"/>
          <p:cNvSpPr>
            <a:spLocks noGrp="1"/>
          </p:cNvSpPr>
          <p:nvPr>
            <p:ph type="dt" sz="half" idx="10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2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411164" y="1220788"/>
            <a:ext cx="4027486" cy="3713162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05351" y="1220788"/>
            <a:ext cx="4024312" cy="3713162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764900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4027487" cy="366304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2176" y="1220788"/>
            <a:ext cx="4027487" cy="366304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73934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30630"/>
            <a:ext cx="4027487" cy="3703320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05350" y="1238250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05350" y="3178302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3794001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_Title, Content,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Module 3: Community Engagement and Human Rights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05350" y="1238250"/>
            <a:ext cx="4024313" cy="3703320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30630"/>
            <a:ext cx="4027487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178302"/>
            <a:ext cx="4027487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0439640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3: Community Engagement and Human Rights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680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74" r:id="rId4"/>
    <p:sldLayoutId id="2147483775" r:id="rId5"/>
    <p:sldLayoutId id="2147483779" r:id="rId6"/>
    <p:sldLayoutId id="2147483796" r:id="rId7"/>
    <p:sldLayoutId id="2147483766" r:id="rId8"/>
    <p:sldLayoutId id="2147483768" r:id="rId9"/>
    <p:sldLayoutId id="2147483770" r:id="rId10"/>
    <p:sldLayoutId id="2147483772" r:id="rId11"/>
    <p:sldLayoutId id="2147483773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3: Community Engagement and Human Rights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3127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782" r:id="rId20"/>
    <p:sldLayoutId id="2147483784" r:id="rId21"/>
    <p:sldLayoutId id="2147483778" r:id="rId22"/>
    <p:sldLayoutId id="2147483786" r:id="rId23"/>
    <p:sldLayoutId id="2147483799" r:id="rId24"/>
    <p:sldLayoutId id="2147483788" r:id="rId25"/>
    <p:sldLayoutId id="2147483790" r:id="rId26"/>
    <p:sldLayoutId id="2147483791" r:id="rId27"/>
    <p:sldLayoutId id="2147483793" r:id="rId28"/>
    <p:sldLayoutId id="2147483794" r:id="rId29"/>
    <p:sldLayoutId id="2147483797" r:id="rId30"/>
    <p:sldLayoutId id="2147483798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 rtl="1"/>
            <a:r>
              <a:rPr lang="ar-SA" sz="4000" dirty="0"/>
              <a:t>مشاركة المجتمع المحلي وحقوق الإنسان</a:t>
            </a:r>
            <a:endParaRPr lang="ar-EG" sz="40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r>
              <a:rPr lang="ar-SA" sz="2800" dirty="0">
                <a:solidFill>
                  <a:schemeClr val="bg1"/>
                </a:solidFill>
              </a:rPr>
              <a:t>الوحدة </a:t>
            </a:r>
            <a:r>
              <a:rPr lang="en-US" sz="2800" dirty="0">
                <a:solidFill>
                  <a:schemeClr val="bg1"/>
                </a:solidFill>
              </a:rPr>
              <a:t>3</a:t>
            </a:r>
            <a:endParaRPr lang="ar-EG" sz="2800" dirty="0">
              <a:solidFill>
                <a:schemeClr val="bg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bg1"/>
                </a:solidFill>
              </a:rPr>
              <a:t>CISR v1.0</a:t>
            </a:r>
            <a:endParaRPr lang="ar-EG" dirty="0">
              <a:solidFill>
                <a:schemeClr val="bg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>
              <a:defRPr/>
            </a:pPr>
            <a:r>
              <a:rPr lang="en-US" dirty="0">
                <a:solidFill>
                  <a:schemeClr val="bg1"/>
                </a:solidFill>
              </a:rPr>
              <a:t>Module 3: Community Engagement and Human Rights</a:t>
            </a:r>
            <a:endParaRPr lang="ar-EG" dirty="0">
              <a:solidFill>
                <a:schemeClr val="bg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 </a:t>
            </a:r>
            <a:fld id="{1E05A8D5-9D50-4F79-AAB3-D0C9B9E3293E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ar-E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494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مشاركة المجتمع بشكل ناجح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3: Community Engagement and Human Rights</a:t>
            </a:r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ar-EG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إنفاذ القانون ومسؤول</a:t>
            </a:r>
            <a:r>
              <a:rPr lang="ar-EG" dirty="0"/>
              <a:t>و</a:t>
            </a:r>
            <a:r>
              <a:rPr lang="ar-SA" dirty="0"/>
              <a:t> الحكومة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تقديم أساليب سهلة للمجتمع لتقديم الآراء</a:t>
            </a:r>
          </a:p>
          <a:p>
            <a:pPr lvl="1" algn="r" rtl="1"/>
            <a:r>
              <a:rPr lang="ar-SA" dirty="0"/>
              <a:t>احترام وتقدير جميع أفراد المجتمع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الإنصاف وحماية حقوق الإنسان</a:t>
            </a:r>
          </a:p>
          <a:p>
            <a:pPr lvl="1" rtl="1"/>
            <a:endParaRPr lang="ar-EG" dirty="0"/>
          </a:p>
          <a:p>
            <a:pPr rtl="1"/>
            <a:endParaRPr lang="ar-EG" dirty="0"/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brigh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591446" y="3743325"/>
            <a:ext cx="3623612" cy="2415741"/>
          </a:xfrm>
          <a:ln>
            <a:solidFill>
              <a:schemeClr val="tx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5644224" y="5947113"/>
            <a:ext cx="257157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UN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5" name="CallTop"/>
          <p:cNvSpPr txBox="1">
            <a:spLocks/>
          </p:cNvSpPr>
          <p:nvPr/>
        </p:nvSpPr>
        <p:spPr bwMode="auto">
          <a:xfrm>
            <a:off x="50800" y="5029200"/>
            <a:ext cx="2832100" cy="3175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Successful Community Engagement </a:t>
            </a:r>
            <a:b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(2 of 2)</a:t>
            </a:r>
          </a:p>
        </p:txBody>
      </p:sp>
      <p:sp>
        <p:nvSpPr>
          <p:cNvPr id="16" name="CallBottom"/>
          <p:cNvSpPr txBox="1">
            <a:spLocks/>
          </p:cNvSpPr>
          <p:nvPr/>
        </p:nvSpPr>
        <p:spPr bwMode="auto">
          <a:xfrm>
            <a:off x="50800" y="5346700"/>
            <a:ext cx="2832100" cy="12319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Pct val="88000"/>
              <a:buFont typeface="Wingdings" pitchFamily="2" charset="2"/>
              <a:buChar char="§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Law enforcement and government officials:</a:t>
            </a:r>
          </a:p>
          <a:p>
            <a:pPr marL="228600" marR="0" lvl="1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Char char="•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Offer easy ways for the community to provide input</a:t>
            </a:r>
          </a:p>
          <a:p>
            <a:pPr marL="228600" marR="0" lvl="1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Char char="•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Respect and value all community members </a:t>
            </a:r>
          </a:p>
          <a:p>
            <a:pPr marL="228600" marR="0" lvl="1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Char char="•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Are fair and protect human rights</a:t>
            </a:r>
          </a:p>
          <a:p>
            <a:pPr marL="228600" marR="0" lvl="1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en-US" sz="10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Pct val="88000"/>
              <a:buFont typeface="Wingdings" pitchFamily="2" charset="2"/>
              <a:buChar char="§"/>
              <a:tabLst/>
              <a:defRPr/>
            </a:pPr>
            <a:endParaRPr kumimoji="0" lang="en-US" sz="10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Successful Community </a:t>
            </a:r>
            <a:br>
              <a:rPr lang="en-US" sz="1000" b="0"/>
            </a:br>
            <a:r>
              <a:rPr lang="en-US" sz="1000" b="0"/>
              <a:t>Engagement (2 of 2)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Law enforcement and government officials: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Offer easy ways for the community to provide input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Respect and value all community members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Are fair and protect human rights</a:t>
            </a:r>
          </a:p>
          <a:p>
            <a:pPr marL="228600" lvl="1" indent="-114300">
              <a:spcAft>
                <a:spcPct val="0"/>
              </a:spcAft>
            </a:pPr>
            <a:endParaRPr lang="en-US" sz="1000" b="0"/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198059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الإعلان العالمي لحقوق الإنسان</a:t>
            </a:r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3: Community Engagement and Human Rights</a:t>
            </a:r>
            <a:endParaRPr lang="ar-EG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11163" y="1220788"/>
            <a:ext cx="4560887" cy="3713162"/>
          </a:xfrm>
        </p:spPr>
        <p:txBody>
          <a:bodyPr/>
          <a:lstStyle/>
          <a:p>
            <a:pPr algn="r" rtl="1"/>
            <a:r>
              <a:rPr lang="ar-SA" dirty="0"/>
              <a:t>الإقرار بأن الكرامة المتأصلة والحقوق المتساوية والثابتة لجميع أعضاء الأسرة البشرية هي أساس الحرية والعدالة والسلام في العالم</a:t>
            </a:r>
            <a:r>
              <a:rPr dirty="0"/>
              <a:t>.</a:t>
            </a:r>
          </a:p>
        </p:txBody>
      </p:sp>
      <p:pic>
        <p:nvPicPr>
          <p:cNvPr id="9" name="Content Placeholder 8" descr="humanrights.png"/>
          <p:cNvPicPr>
            <a:picLocks noGrp="1" noChangeAspect="1"/>
          </p:cNvPicPr>
          <p:nvPr>
            <p:ph sz="quarter" idx="12"/>
          </p:nvPr>
        </p:nvPicPr>
        <p:blipFill>
          <a:blip r:embed="rId2" cstate="print"/>
          <a:stretch>
            <a:fillRect/>
          </a:stretch>
        </p:blipFill>
        <p:spPr>
          <a:xfrm>
            <a:off x="5907991" y="1540487"/>
            <a:ext cx="2647731" cy="2730863"/>
          </a:xfrm>
        </p:spPr>
      </p:pic>
      <p:sp>
        <p:nvSpPr>
          <p:cNvPr id="38" name="Rectangle 37"/>
          <p:cNvSpPr/>
          <p:nvPr/>
        </p:nvSpPr>
        <p:spPr>
          <a:xfrm>
            <a:off x="6045376" y="4524455"/>
            <a:ext cx="203421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800" b="1" dirty="0"/>
              <a:t>Source: Penn State University</a:t>
            </a:r>
            <a:endParaRPr lang="ar-EG" sz="800" b="1" dirty="0"/>
          </a:p>
        </p:txBody>
      </p:sp>
      <p:sp>
        <p:nvSpPr>
          <p:cNvPr id="15" name="CallTop"/>
          <p:cNvSpPr txBox="1">
            <a:spLocks/>
          </p:cNvSpPr>
          <p:nvPr/>
        </p:nvSpPr>
        <p:spPr bwMode="auto">
          <a:xfrm>
            <a:off x="50800" y="5029200"/>
            <a:ext cx="2832100" cy="3175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Universal Declaration of Human Rights</a:t>
            </a:r>
          </a:p>
        </p:txBody>
      </p:sp>
      <p:sp>
        <p:nvSpPr>
          <p:cNvPr id="16" name="CallBottom"/>
          <p:cNvSpPr txBox="1">
            <a:spLocks/>
          </p:cNvSpPr>
          <p:nvPr/>
        </p:nvSpPr>
        <p:spPr bwMode="auto">
          <a:xfrm>
            <a:off x="50800" y="5346700"/>
            <a:ext cx="2832100" cy="12319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Char char="§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Recognition of the inherent dignity and of the equal and inalienable rights of all members of the human family is the foundation of freedom, justice, and peace in </a:t>
            </a:r>
            <a:b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 world</a:t>
            </a: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Universal Declaration of Human Rights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426317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المعاهدات الإقليمية لحقوق الإنسان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3: Community Engagement and Human Rights</a:t>
            </a:r>
            <a:endParaRPr lang="ar-EG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الميثاق الإفريقي لحقوق الإنسان والشعوب</a:t>
            </a:r>
          </a:p>
          <a:p>
            <a:pPr algn="r" rtl="1"/>
            <a:r>
              <a:rPr lang="ar-SA" dirty="0"/>
              <a:t>الاتفاقية الأمريكية لحقوق الإنسان</a:t>
            </a:r>
          </a:p>
          <a:p>
            <a:pPr algn="r" rtl="1"/>
            <a:r>
              <a:rPr lang="ar-SA" dirty="0"/>
              <a:t>الميثاق العربي لحقوق الإنسان</a:t>
            </a:r>
          </a:p>
          <a:p>
            <a:pPr algn="r" rtl="1"/>
            <a:r>
              <a:rPr lang="ar-SA" dirty="0"/>
              <a:t>إعلان حقوق الإنسان لرابطة أمم جنوب شرق آسيا</a:t>
            </a:r>
            <a:r>
              <a:rPr dirty="0"/>
              <a:t> </a:t>
            </a:r>
          </a:p>
        </p:txBody>
      </p:sp>
      <p:pic>
        <p:nvPicPr>
          <p:cNvPr id="12" name="Content Placeholder 10" descr="flags1.png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801" y="3476626"/>
            <a:ext cx="2637808" cy="2631512"/>
          </a:xfrm>
        </p:spPr>
      </p:pic>
      <p:sp>
        <p:nvSpPr>
          <p:cNvPr id="21" name="Rectangle 20"/>
          <p:cNvSpPr/>
          <p:nvPr/>
        </p:nvSpPr>
        <p:spPr>
          <a:xfrm>
            <a:off x="6409058" y="5980827"/>
            <a:ext cx="203421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800" b="1" dirty="0"/>
              <a:t>Source: Getty Images</a:t>
            </a:r>
            <a:endParaRPr lang="ar-EG" sz="800" b="1" dirty="0"/>
          </a:p>
        </p:txBody>
      </p:sp>
      <p:sp>
        <p:nvSpPr>
          <p:cNvPr id="15" name="CallTop"/>
          <p:cNvSpPr txBox="1">
            <a:spLocks/>
          </p:cNvSpPr>
          <p:nvPr/>
        </p:nvSpPr>
        <p:spPr bwMode="auto">
          <a:xfrm>
            <a:off x="50800" y="5029200"/>
            <a:ext cx="2832100" cy="3175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Regional Human Rights Treaties (1 of 2)</a:t>
            </a:r>
          </a:p>
        </p:txBody>
      </p:sp>
      <p:sp>
        <p:nvSpPr>
          <p:cNvPr id="16" name="CallBottom"/>
          <p:cNvSpPr txBox="1">
            <a:spLocks/>
          </p:cNvSpPr>
          <p:nvPr/>
        </p:nvSpPr>
        <p:spPr bwMode="auto">
          <a:xfrm>
            <a:off x="50800" y="5346700"/>
            <a:ext cx="2832100" cy="12319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Char char="§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African Charter on Human and Peoples’ Rights</a:t>
            </a: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Char char="§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American Convention on Human Rights</a:t>
            </a: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Char char="§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Arab Charter on Human Rights</a:t>
            </a: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Char char="§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Association of Southeast Asian Nations Human Rights Declaration </a:t>
            </a: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Regional Human Rights Treaties (1 of 2)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African Charter on Human and Peoples’ Rights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American Convention on Human Rights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Arab Charter on Human Rights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Association of Southeast Asian Nations Human Rights Declaration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909695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المعاهدات الإقليمية لحقوق الإنسان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3: Community Engagement and Human Rights</a:t>
            </a:r>
            <a:endParaRPr lang="ar-EG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13</a:t>
            </a:fld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الاتفاقية الأوروبية لحقوق الإنسان والحريات الأساسية</a:t>
            </a:r>
          </a:p>
          <a:p>
            <a:pPr algn="r" rtl="1"/>
            <a:r>
              <a:rPr lang="ar-SA" dirty="0"/>
              <a:t>مبادرة خطة منطقة المحيط الهادي </a:t>
            </a:r>
            <a:r>
              <a:rPr dirty="0"/>
              <a:t>12.5</a:t>
            </a:r>
          </a:p>
        </p:txBody>
      </p:sp>
      <p:pic>
        <p:nvPicPr>
          <p:cNvPr id="13" name="Content Placeholder 10" descr="flags1.png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537" y="3465833"/>
            <a:ext cx="2649583" cy="2643259"/>
          </a:xfrm>
        </p:spPr>
      </p:pic>
      <p:sp>
        <p:nvSpPr>
          <p:cNvPr id="21" name="Rectangle 20"/>
          <p:cNvSpPr/>
          <p:nvPr/>
        </p:nvSpPr>
        <p:spPr>
          <a:xfrm>
            <a:off x="6409058" y="5980827"/>
            <a:ext cx="203421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800" b="1" dirty="0"/>
              <a:t>Source: Getty Images</a:t>
            </a:r>
            <a:endParaRPr lang="ar-EG" sz="800" b="1" dirty="0"/>
          </a:p>
        </p:txBody>
      </p:sp>
      <p:sp>
        <p:nvSpPr>
          <p:cNvPr id="15" name="CallTop"/>
          <p:cNvSpPr txBox="1">
            <a:spLocks/>
          </p:cNvSpPr>
          <p:nvPr/>
        </p:nvSpPr>
        <p:spPr bwMode="auto">
          <a:xfrm>
            <a:off x="50800" y="5029200"/>
            <a:ext cx="2832100" cy="3175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Regional Human Rights Treaties (2 of 2)</a:t>
            </a:r>
          </a:p>
        </p:txBody>
      </p:sp>
      <p:sp>
        <p:nvSpPr>
          <p:cNvPr id="16" name="CallBottom"/>
          <p:cNvSpPr txBox="1">
            <a:spLocks/>
          </p:cNvSpPr>
          <p:nvPr/>
        </p:nvSpPr>
        <p:spPr bwMode="auto">
          <a:xfrm>
            <a:off x="50800" y="5346700"/>
            <a:ext cx="2832100" cy="12319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Char char="§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European Convention on Human Rights and Fundamental Freedoms</a:t>
            </a: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Char char="§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Pacific Plan Initiative 12.5</a:t>
            </a: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Regional Human Rights Treaties (2 of 2)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European Convention on Human Rights and Fundamental Freedoms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Pacific Plan Initiative 12.5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482086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لماذا تعتبر حقوق الإنسان هامة؟</a:t>
            </a:r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3: Community Engagement and Human Rights</a:t>
            </a:r>
            <a:endParaRPr lang="ar-E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14</a:t>
            </a:fld>
            <a:endParaRPr lang="ar-EG" dirty="0"/>
          </a:p>
        </p:txBody>
      </p:sp>
      <p:pic>
        <p:nvPicPr>
          <p:cNvPr id="20" name="Picture 9"/>
          <p:cNvPicPr>
            <a:picLocks noGrp="1" noChangeAspect="1" noChangeArrowheads="1"/>
          </p:cNvPicPr>
          <p:nvPr>
            <p:ph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944879" y="1387839"/>
            <a:ext cx="2539365" cy="3372341"/>
          </a:xfrm>
          <a:ln>
            <a:solidFill>
              <a:srgbClr val="2F2F2F"/>
            </a:solidFill>
          </a:ln>
        </p:spPr>
      </p:pic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dirty="0"/>
              <a:t>"</a:t>
            </a:r>
            <a:r>
              <a:rPr lang="ar-SA" dirty="0"/>
              <a:t>إن حرمان الناس من حقوق الإنسان يعني تحدي إنسانيتهم في الصميم</a:t>
            </a:r>
            <a:r>
              <a:rPr dirty="0"/>
              <a:t>."</a:t>
            </a:r>
          </a:p>
          <a:p>
            <a:pPr marL="0" indent="0" rtl="1">
              <a:buNone/>
            </a:pPr>
            <a:r>
              <a:rPr lang="ar-SA" sz="2000" dirty="0"/>
              <a:t>نلسون مانديلا</a:t>
            </a:r>
            <a:r>
              <a:rPr lang="en-US" sz="1600" dirty="0"/>
              <a:t> </a:t>
            </a:r>
          </a:p>
          <a:p>
            <a:pPr rtl="1"/>
            <a:endParaRPr lang="ar-EG" dirty="0"/>
          </a:p>
          <a:p>
            <a:pPr rtl="1"/>
            <a:endParaRPr lang="ar-EG" dirty="0"/>
          </a:p>
        </p:txBody>
      </p:sp>
      <p:sp>
        <p:nvSpPr>
          <p:cNvPr id="22" name="Rectangle 21"/>
          <p:cNvSpPr/>
          <p:nvPr/>
        </p:nvSpPr>
        <p:spPr>
          <a:xfrm>
            <a:off x="1945090" y="4527802"/>
            <a:ext cx="15184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Costa Rican Times</a:t>
            </a:r>
            <a:endParaRPr lang="ar-EG" sz="800" b="1" dirty="0">
              <a:solidFill>
                <a:schemeClr val="bg1"/>
              </a:solidFill>
            </a:endParaRPr>
          </a:p>
          <a:p>
            <a:pPr algn="r" rtl="1"/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32100" cy="3175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Why Are Human Rights Important?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46700"/>
            <a:ext cx="2832100" cy="12319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00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 deny people their human rights is to challenge their very humanity.</a:t>
            </a:r>
          </a:p>
          <a:p>
            <a:pPr marL="114300" marR="0" lvl="0" indent="-11430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Nelson Mandela </a:t>
            </a: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endParaRPr kumimoji="0" lang="en-US" sz="10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endParaRPr kumimoji="0" lang="en-US" sz="10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Why Are Human Rights Important?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  <a:buFont typeface="Wingdings" pitchFamily="2" charset="2"/>
              <a:buNone/>
            </a:pPr>
            <a:r>
              <a:rPr lang="en-US" sz="1000" b="0" i="1" dirty="0"/>
              <a:t>To</a:t>
            </a:r>
            <a:r>
              <a:rPr lang="en-US" sz="1000" b="0" dirty="0"/>
              <a:t> </a:t>
            </a:r>
            <a:r>
              <a:rPr lang="en-US" sz="1000" b="0" i="1" dirty="0"/>
              <a:t>deny people their human rights is to challenge their very humanity.</a:t>
            </a:r>
          </a:p>
          <a:p>
            <a:pPr marL="114300" indent="-114300" algn="r">
              <a:spcAft>
                <a:spcPts val="0"/>
              </a:spcAft>
              <a:buFont typeface="Wingdings" pitchFamily="2" charset="2"/>
              <a:buNone/>
            </a:pPr>
            <a:r>
              <a:rPr lang="en-US" sz="1000" b="0" dirty="0"/>
              <a:t>Nelson</a:t>
            </a:r>
            <a:r>
              <a:rPr lang="en-US" sz="1000" b="0" i="1" dirty="0"/>
              <a:t> </a:t>
            </a:r>
            <a:r>
              <a:rPr lang="en-US" sz="1000" b="0" dirty="0"/>
              <a:t>Mandela </a:t>
            </a:r>
          </a:p>
          <a:p>
            <a:pPr marL="114300" indent="-114300">
              <a:spcAft>
                <a:spcPts val="0"/>
              </a:spcAft>
            </a:pPr>
            <a:endParaRPr lang="en-US" sz="1000" b="0" dirty="0"/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464741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 Placeholder 14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</a:t>
            </a:r>
            <a:r>
              <a:rPr lang="en-US" dirty="0" smtClean="0"/>
              <a:t>3.1 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15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3: Community Engagement and Human Rights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راجع حقوق الإنسان المبينة في </a:t>
            </a:r>
            <a:r>
              <a:rPr lang="ar-SA" dirty="0" smtClean="0"/>
              <a:t>الكتيب</a:t>
            </a:r>
            <a:r>
              <a:rPr lang="en-US" dirty="0" smtClean="0"/>
              <a:t>3.1 </a:t>
            </a:r>
            <a:endParaRPr dirty="0"/>
          </a:p>
          <a:p>
            <a:pPr algn="r" rtl="1"/>
            <a:r>
              <a:rPr lang="ar-SA" dirty="0"/>
              <a:t>اختر أحد حقوق الإنسان التي تشعر أنها الأكثر أهمية على الإطلاق</a:t>
            </a:r>
          </a:p>
          <a:p>
            <a:pPr algn="r" rtl="1"/>
            <a:r>
              <a:rPr lang="ar-SA" dirty="0"/>
              <a:t>صِف إجراءً واحداً يمكنك القيام به أثناء عملك لحماية الحق الذي اخترته</a:t>
            </a:r>
            <a:endParaRPr lang="ar-EG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حماية حقوق الإنسان</a:t>
            </a:r>
            <a:endParaRPr lang="ar-EG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/>
              <a:t>راجع: </a:t>
            </a:r>
            <a:endParaRPr lang="en-US" dirty="0"/>
          </a:p>
        </p:txBody>
      </p:sp>
      <p:sp>
        <p:nvSpPr>
          <p:cNvPr id="22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Protecting Human Rights</a:t>
            </a:r>
            <a:endParaRPr lang="en-US" sz="1000" b="0" dirty="0"/>
          </a:p>
        </p:txBody>
      </p:sp>
      <p:sp>
        <p:nvSpPr>
          <p:cNvPr id="1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Review the human rights in Workbook 3.1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Select one human right you feel is most significant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Describe one action you can take in your work to protect this right</a:t>
            </a:r>
            <a:endParaRPr lang="en-US" sz="1000" b="0" dirty="0"/>
          </a:p>
        </p:txBody>
      </p:sp>
      <p:sp>
        <p:nvSpPr>
          <p:cNvPr id="20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1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3.1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576196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ملخص الوحدة</a:t>
            </a:r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3: Community Engagement and Human Rights</a:t>
            </a:r>
            <a:endParaRPr lang="ar-EG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16</a:t>
            </a:fld>
            <a:endParaRPr lang="ar-EG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298339887"/>
              </p:ext>
            </p:extLst>
          </p:nvPr>
        </p:nvGraphicFramePr>
        <p:xfrm>
          <a:off x="411163" y="1220788"/>
          <a:ext cx="8318500" cy="3703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4" name="CallSA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5498950"/>
              </p:ext>
            </p:extLst>
          </p:nvPr>
        </p:nvGraphicFramePr>
        <p:xfrm>
          <a:off x="50800" y="5346700"/>
          <a:ext cx="2832100" cy="1231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5" name="CallTop"/>
          <p:cNvSpPr txBox="1">
            <a:spLocks/>
          </p:cNvSpPr>
          <p:nvPr/>
        </p:nvSpPr>
        <p:spPr>
          <a:xfrm>
            <a:off x="50800" y="6273800"/>
            <a:ext cx="2832100" cy="3175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Module Summary</a:t>
            </a:r>
          </a:p>
        </p:txBody>
      </p:sp>
      <p:graphicFrame>
        <p:nvGraphicFramePr>
          <p:cNvPr id="13" name="CallTabl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3980478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6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524482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الهدف التعليمي النهائي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3: Community Engagement and Human Rights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عند نهاية هذه الوحدة، سوف تتمكن من شرح أهمية مشاركة المجتمع المحلي وحقوق الإنسان في ردع الإرهاب</a:t>
            </a:r>
            <a:r>
              <a:rPr dirty="0"/>
              <a:t> </a:t>
            </a:r>
          </a:p>
        </p:txBody>
      </p:sp>
      <p:pic>
        <p:nvPicPr>
          <p:cNvPr id="10" name="Picture 2" descr="http://newsimg.bbc.co.uk/media/images/45512000/jpg/_45512073_006937964-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8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81475" y="3542813"/>
            <a:ext cx="3975813" cy="2559537"/>
          </a:xfrm>
        </p:spPr>
      </p:pic>
      <p:sp>
        <p:nvSpPr>
          <p:cNvPr id="8" name="Rectangle 7"/>
          <p:cNvSpPr/>
          <p:nvPr/>
        </p:nvSpPr>
        <p:spPr>
          <a:xfrm>
            <a:off x="7385140" y="5919001"/>
            <a:ext cx="80182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AFP</a:t>
            </a:r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32100" cy="3175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Terminal Learning Objective</a:t>
            </a:r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46700"/>
            <a:ext cx="2832100" cy="12319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Char char="§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By the end of this module, you will be able to explain the importance of community engagement and human rights in deterring terrorism </a:t>
            </a: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Terminal Learning Objective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By the end of this module, you will be able to explain the importance of community engagement and human rights in deterring terrorism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98430322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قيمة مشاركة المجتمع المحلي</a:t>
            </a:r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>
              <a:defRPr/>
            </a:pPr>
            <a:r>
              <a:rPr dirty="0"/>
              <a:t>Module 3: Community Engagement and Human Rights</a:t>
            </a:r>
            <a:endParaRPr lang="ar-EG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</a:t>
            </a:fld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ar-SA" i="1" dirty="0"/>
              <a:t>لا الشرطة ولا الاستخبارات هما من سيهزم الإرهاب، بل المجتمعات المحلية هي التي ستهزم الإرهاب</a:t>
            </a:r>
            <a:r>
              <a:rPr lang="en-US" i="1" dirty="0"/>
              <a:t>. </a:t>
            </a:r>
          </a:p>
          <a:p>
            <a:pPr marL="0" indent="0" rtl="1">
              <a:buNone/>
            </a:pPr>
            <a:r>
              <a:rPr lang="ar-SA" sz="1800" dirty="0"/>
              <a:t>مفوض شرطة العاصمة لندن</a:t>
            </a:r>
            <a:r>
              <a:rPr dirty="0"/>
              <a:t/>
            </a:r>
            <a:br>
              <a:rPr dirty="0"/>
            </a:br>
            <a:r>
              <a:rPr lang="ar-SA" sz="1800" dirty="0"/>
              <a:t>السير إيان بلير</a:t>
            </a:r>
            <a:endParaRPr lang="ar-EG" sz="1800" dirty="0"/>
          </a:p>
        </p:txBody>
      </p:sp>
      <p:pic>
        <p:nvPicPr>
          <p:cNvPr id="20" name="Picture 11" descr="http://news.bbcimg.co.uk/media/images/71309000/jpg/_71309999_012602873-1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52900" y="3626925"/>
            <a:ext cx="4069518" cy="253257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180860" y="5932183"/>
            <a:ext cx="203421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BBC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4" name="CallTop"/>
          <p:cNvSpPr txBox="1">
            <a:spLocks/>
          </p:cNvSpPr>
          <p:nvPr/>
        </p:nvSpPr>
        <p:spPr bwMode="auto">
          <a:xfrm>
            <a:off x="50800" y="5029200"/>
            <a:ext cx="2832100" cy="3175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Value of Community Engagement</a:t>
            </a:r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46700"/>
            <a:ext cx="2832100" cy="12319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00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It is not the police and the intelligence services who will defeat terrorism; it is communities who defeat terrorism. </a:t>
            </a:r>
          </a:p>
          <a:p>
            <a:pPr marL="114300" marR="0" lvl="0" indent="-11430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London Metropolitan Police Commissioner </a:t>
            </a:r>
            <a:b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Sir Ian Blair</a:t>
            </a: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Value of Community Engagement</a:t>
            </a:r>
            <a:endParaRPr lang="en-US" sz="1000" b="0" dirty="0"/>
          </a:p>
        </p:txBody>
      </p:sp>
      <p:sp>
        <p:nvSpPr>
          <p:cNvPr id="16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  <a:buFont typeface="Wingdings" pitchFamily="2" charset="2"/>
              <a:buNone/>
            </a:pPr>
            <a:r>
              <a:rPr lang="en-US" sz="1000" b="0" i="1"/>
              <a:t>It is not the police and the intelligence services who will defeat terrorism; it is communities who defeat terrorism. </a:t>
            </a:r>
          </a:p>
          <a:p>
            <a:pPr marL="114300" indent="-114300" algn="r">
              <a:spcAft>
                <a:spcPts val="0"/>
              </a:spcAft>
              <a:buFont typeface="Wingdings" pitchFamily="2" charset="2"/>
              <a:buNone/>
            </a:pPr>
            <a:r>
              <a:rPr lang="en-US" sz="1000" b="0"/>
              <a:t>London Metropolitan Police Commissioner </a:t>
            </a:r>
            <a:br>
              <a:rPr lang="en-US" sz="1000" b="0"/>
            </a:br>
            <a:r>
              <a:rPr lang="en-US" sz="1000" b="0"/>
              <a:t>Sir Ian Blair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819992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المناقشة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3: Community Engagement and Human Rights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فكّر في الاقتباس</a:t>
            </a:r>
            <a:r>
              <a:rPr dirty="0"/>
              <a:t>.</a:t>
            </a:r>
            <a:r>
              <a:rPr lang="ar-EG" dirty="0"/>
              <a:t> </a:t>
            </a:r>
            <a:r>
              <a:rPr lang="ar-SA" dirty="0"/>
              <a:t>كيف ينطبق على مسؤوليات وظيفتك؟</a:t>
            </a:r>
            <a:endParaRPr lang="ar-EG" dirty="0"/>
          </a:p>
          <a:p>
            <a:pPr algn="r" rtl="1"/>
            <a:r>
              <a:rPr lang="ar-SA" dirty="0"/>
              <a:t>ما هي بعض الأمثلة على المشاركة الناجحة مع المجتمع المحلي؟</a:t>
            </a:r>
            <a:endParaRPr lang="ar-EG" dirty="0"/>
          </a:p>
          <a:p>
            <a:pPr rtl="1"/>
            <a:endParaRPr lang="ar-EG" dirty="0"/>
          </a:p>
          <a:p>
            <a:pPr rtl="1"/>
            <a:endParaRPr lang="ar-EG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32100" cy="3175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Discussion Questions</a:t>
            </a:r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46700"/>
            <a:ext cx="2832100" cy="12319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Char char="§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Think about the quote. How does it apply to your job responsibilities?</a:t>
            </a: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Char char="§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are some examples of successful community engagement?</a:t>
            </a: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Char char="§"/>
              <a:tabLst/>
              <a:defRPr/>
            </a:pPr>
            <a:endParaRPr kumimoji="0" lang="en-US" sz="10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Char char="§"/>
              <a:tabLst/>
              <a:defRPr/>
            </a:pPr>
            <a:endParaRPr kumimoji="0" lang="en-US" sz="10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Think about the quote. How does it apply to your job responsibilities?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are some examples of successful community engagement?</a:t>
            </a:r>
          </a:p>
          <a:p>
            <a:pPr marL="114300" indent="-114300">
              <a:spcAft>
                <a:spcPts val="0"/>
              </a:spcAft>
            </a:pPr>
            <a:endParaRPr lang="en-US" sz="1000" b="0"/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811694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5</a:t>
            </a:fld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3: Community Engagement and Human Rights</a:t>
            </a:r>
            <a:endParaRPr lang="ar-EG" dirty="0"/>
          </a:p>
        </p:txBody>
      </p:sp>
      <p:pic>
        <p:nvPicPr>
          <p:cNvPr id="27" name="Content Placeholder 26" descr="group1.jpg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5367906" y="4199059"/>
            <a:ext cx="3279371" cy="1737360"/>
          </a:xfrm>
          <a:ln>
            <a:solidFill>
              <a:schemeClr val="tx1"/>
            </a:solidFill>
          </a:ln>
        </p:spPr>
      </p:pic>
      <p:sp>
        <p:nvSpPr>
          <p:cNvPr id="24" name="Content Placeholder 23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قبل الحدث</a:t>
            </a:r>
          </a:p>
          <a:p>
            <a:pPr lvl="1" algn="r" rtl="1"/>
            <a:r>
              <a:rPr lang="ar-SA" dirty="0"/>
              <a:t>خططت المدينة لحدث توقعت له أن يجذب جماهير كبيرة</a:t>
            </a:r>
          </a:p>
          <a:p>
            <a:pPr lvl="1" algn="r" rtl="1"/>
            <a:r>
              <a:rPr lang="ar-SA" dirty="0"/>
              <a:t>طوّر المسؤولون خططاً مشتركة للمرور والأمن</a:t>
            </a:r>
          </a:p>
          <a:p>
            <a:pPr rtl="1"/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سيناريو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pic>
        <p:nvPicPr>
          <p:cNvPr id="21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 Placeholder 12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</a:t>
            </a:r>
            <a:r>
              <a:rPr lang="x-none"/>
              <a:t>النشرة</a:t>
            </a:r>
            <a:r>
              <a:rPr lang="ar-SA" dirty="0" smtClean="0"/>
              <a:t> </a:t>
            </a:r>
            <a:r>
              <a:rPr dirty="0"/>
              <a:t>3.1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راجع: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694780" y="5886788"/>
            <a:ext cx="203421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800" b="1" dirty="0"/>
              <a:t>Source: Getty Images</a:t>
            </a:r>
            <a:endParaRPr lang="ar-EG" sz="800" b="1" dirty="0"/>
          </a:p>
        </p:txBody>
      </p:sp>
      <p:sp>
        <p:nvSpPr>
          <p:cNvPr id="20" name="CallBottom"/>
          <p:cNvSpPr txBox="1">
            <a:spLocks/>
          </p:cNvSpPr>
          <p:nvPr/>
        </p:nvSpPr>
        <p:spPr bwMode="auto">
          <a:xfrm>
            <a:off x="50800" y="5346700"/>
            <a:ext cx="2832100" cy="12319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Pct val="88000"/>
              <a:buFont typeface="Wingdings" pitchFamily="2" charset="2"/>
              <a:buChar char="§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Pre-Event</a:t>
            </a:r>
          </a:p>
          <a:p>
            <a:pPr marL="228600" marR="0" lvl="1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Char char="•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Arial" pitchFamily="34" charset="0"/>
              </a:rPr>
              <a:t>City planned an event expected to attract large crowds</a:t>
            </a:r>
          </a:p>
          <a:p>
            <a:pPr marL="228600" marR="0" lvl="1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Char char="•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Arial" pitchFamily="34" charset="0"/>
              </a:rPr>
              <a:t>Officials developed joint plans for traffic and security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Pct val="88000"/>
              <a:buFont typeface="Wingdings" pitchFamily="2" charset="2"/>
              <a:buChar char="§"/>
              <a:tabLst/>
              <a:defRPr/>
            </a:pPr>
            <a:endParaRPr kumimoji="0" lang="en-US" sz="10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15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Scenario (1 of 3)</a:t>
            </a:r>
            <a:endParaRPr lang="en-US" sz="1000" b="0" dirty="0"/>
          </a:p>
        </p:txBody>
      </p:sp>
      <p:sp>
        <p:nvSpPr>
          <p:cNvPr id="1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Pre-Event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City planned an event expected to attract large crowds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Officials developed joint plans for traffic and security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  <p:sp>
        <p:nvSpPr>
          <p:cNvPr id="2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3.1</a:t>
            </a:r>
            <a:endParaRPr lang="en-US" sz="800" b="0"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6</a:t>
            </a:fld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3: Community Engagement and Human Rights</a:t>
            </a:r>
            <a:endParaRPr lang="ar-EG" dirty="0"/>
          </a:p>
        </p:txBody>
      </p:sp>
      <p:pic>
        <p:nvPicPr>
          <p:cNvPr id="17" name="Content Placeholder 26" descr="group1.jpg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5315379" y="4160520"/>
            <a:ext cx="3283527" cy="1737360"/>
          </a:xfrm>
          <a:ln>
            <a:solidFill>
              <a:schemeClr val="tx1"/>
            </a:solidFill>
          </a:ln>
        </p:spPr>
      </p:pic>
      <p:sp>
        <p:nvSpPr>
          <p:cNvPr id="15" name="Content Placeholder 11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قبل الحدث بأيام قليلة</a:t>
            </a:r>
          </a:p>
          <a:p>
            <a:pPr lvl="1" algn="r" rtl="1"/>
            <a:r>
              <a:rPr lang="ar-SA" dirty="0"/>
              <a:t>أعلن أفراد المجتمع المحلي خططاً لمظاهرة احتجاج سلمية ضد سياسة حكومية مثيرة للجدل</a:t>
            </a:r>
          </a:p>
          <a:p>
            <a:pPr lvl="1" algn="r" rtl="1"/>
            <a:r>
              <a:rPr lang="ar-SA" dirty="0"/>
              <a:t>قامت مجموعة متطرفة من خارج المجتمع بنشر مواد على مواقع وسائل </a:t>
            </a:r>
            <a:r>
              <a:rPr lang="ar-EG" dirty="0"/>
              <a:t>التواصل </a:t>
            </a:r>
            <a:r>
              <a:rPr lang="ar-SA" dirty="0"/>
              <a:t>الاجتماعية تشجع على العنف وتهدّد بتعطيل الحدث</a:t>
            </a:r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سيناريو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pic>
        <p:nvPicPr>
          <p:cNvPr id="19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 Placeholder 12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</a:t>
            </a:r>
            <a:r>
              <a:rPr lang="x-none"/>
              <a:t>النشرة</a:t>
            </a:r>
            <a:r>
              <a:rPr lang="ar-SA" dirty="0" smtClean="0"/>
              <a:t> </a:t>
            </a:r>
            <a:r>
              <a:rPr dirty="0"/>
              <a:t>3.1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694780" y="5886788"/>
            <a:ext cx="203421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800" b="1" dirty="0"/>
              <a:t>Source: Getty Images</a:t>
            </a:r>
            <a:endParaRPr lang="ar-EG" sz="800" b="1" dirty="0"/>
          </a:p>
        </p:txBody>
      </p:sp>
      <p:sp>
        <p:nvSpPr>
          <p:cNvPr id="25" name="CallBottom"/>
          <p:cNvSpPr txBox="1">
            <a:spLocks/>
          </p:cNvSpPr>
          <p:nvPr/>
        </p:nvSpPr>
        <p:spPr bwMode="auto">
          <a:xfrm>
            <a:off x="50800" y="5346700"/>
            <a:ext cx="2832100" cy="12319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Pct val="88000"/>
              <a:buFont typeface="Wingdings" pitchFamily="2" charset="2"/>
              <a:buChar char="§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Few Days Before the Event</a:t>
            </a:r>
          </a:p>
          <a:p>
            <a:pPr marL="228600" marR="0" lvl="1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Char char="•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Arial" pitchFamily="34" charset="0"/>
              </a:rPr>
              <a:t>Community members announced plans for a peaceful protest against a controversial government policy</a:t>
            </a:r>
          </a:p>
          <a:p>
            <a:pPr marL="228600" marR="0" lvl="1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Char char="•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Arial" pitchFamily="34" charset="0"/>
              </a:rPr>
              <a:t>A radical group from outside the community posted materials on social media sites encouraging violence and threating to disrupt the event</a:t>
            </a:r>
          </a:p>
        </p:txBody>
      </p:sp>
      <p:sp>
        <p:nvSpPr>
          <p:cNvPr id="16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Scenario (2 of 3)</a:t>
            </a:r>
            <a:endParaRPr lang="en-US" sz="1000" b="0" dirty="0"/>
          </a:p>
        </p:txBody>
      </p:sp>
      <p:sp>
        <p:nvSpPr>
          <p:cNvPr id="2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Few Days Before the Event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Community members announced plans for a peaceful protest against a controversial government policy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 radical group from outside the community posted materials on social media sites encouraging violence and threating to disrupt the event</a:t>
            </a:r>
            <a:endParaRPr lang="en-US" sz="1000" b="0" dirty="0"/>
          </a:p>
        </p:txBody>
      </p:sp>
      <p:sp>
        <p:nvSpPr>
          <p:cNvPr id="20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1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3.1</a:t>
            </a:r>
            <a:endParaRPr lang="en-US" sz="800" b="0"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7</a:t>
            </a:fld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3: Community Engagement and Human Rights</a:t>
            </a:r>
            <a:endParaRPr lang="ar-EG" dirty="0"/>
          </a:p>
        </p:txBody>
      </p:sp>
      <p:pic>
        <p:nvPicPr>
          <p:cNvPr id="23" name="Content Placeholder 22" descr="running.jpg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5330069" y="4214073"/>
            <a:ext cx="3279371" cy="1737360"/>
          </a:xfrm>
          <a:ln>
            <a:solidFill>
              <a:schemeClr val="tx1"/>
            </a:solidFill>
          </a:ln>
        </p:spPr>
      </p:pic>
      <p:sp>
        <p:nvSpPr>
          <p:cNvPr id="20" name="Content Placeholder 19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يوم الحدث</a:t>
            </a:r>
          </a:p>
          <a:p>
            <a:pPr lvl="1" algn="r" rtl="1"/>
            <a:r>
              <a:rPr lang="ar-SA" dirty="0"/>
              <a:t>كانت الجماهير أكبر من المتوقع مما أربك أنظمة النقل</a:t>
            </a:r>
          </a:p>
          <a:p>
            <a:pPr lvl="1" algn="r" rtl="1"/>
            <a:r>
              <a:rPr lang="ar-SA" dirty="0"/>
              <a:t>في البداية كان المحتجون منظمين، إلى أن ظهرت مجموعة منفلتة وبدأت بإطلاق الهتافات ضد الحكومة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بدأت الحشود برمي الحجارة والزجاجات على موظفي </a:t>
            </a:r>
            <a:r>
              <a:rPr lang="ar-EG" dirty="0"/>
              <a:t>إنفاذ </a:t>
            </a:r>
            <a:r>
              <a:rPr lang="ar-SA" dirty="0"/>
              <a:t>القانون</a:t>
            </a:r>
          </a:p>
          <a:p>
            <a:pPr rtl="1"/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سيناريو </a:t>
            </a:r>
            <a:r>
              <a:rPr lang="ar-EG" dirty="0"/>
              <a:t>(</a:t>
            </a:r>
            <a:r>
              <a:rPr dirty="0"/>
              <a:t>3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pic>
        <p:nvPicPr>
          <p:cNvPr id="22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 Placeholder 12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</a:t>
            </a:r>
            <a:r>
              <a:rPr lang="x-none"/>
              <a:t>النشرة</a:t>
            </a:r>
            <a:r>
              <a:rPr lang="ar-SA" dirty="0" smtClean="0"/>
              <a:t> </a:t>
            </a:r>
            <a:r>
              <a:rPr dirty="0"/>
              <a:t>3.1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 smtClean="0"/>
              <a:t>راجع:</a:t>
            </a:r>
            <a:endParaRPr lang="ar-SA" dirty="0"/>
          </a:p>
        </p:txBody>
      </p:sp>
      <p:sp>
        <p:nvSpPr>
          <p:cNvPr id="12" name="Rectangle 11"/>
          <p:cNvSpPr/>
          <p:nvPr/>
        </p:nvSpPr>
        <p:spPr>
          <a:xfrm>
            <a:off x="6695410" y="5951433"/>
            <a:ext cx="203421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800" b="1" dirty="0"/>
              <a:t>Source: DS/T/ATA</a:t>
            </a:r>
            <a:endParaRPr lang="ar-EG" sz="800" b="1" dirty="0"/>
          </a:p>
        </p:txBody>
      </p:sp>
      <p:sp>
        <p:nvSpPr>
          <p:cNvPr id="24" name="CallBottom"/>
          <p:cNvSpPr txBox="1">
            <a:spLocks/>
          </p:cNvSpPr>
          <p:nvPr/>
        </p:nvSpPr>
        <p:spPr bwMode="auto">
          <a:xfrm>
            <a:off x="50800" y="5346700"/>
            <a:ext cx="2832100" cy="12319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Pct val="88000"/>
              <a:buFont typeface="Wingdings" pitchFamily="2" charset="2"/>
              <a:buChar char="§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Day of the Event</a:t>
            </a:r>
          </a:p>
          <a:p>
            <a:pPr marL="228600" marR="0" lvl="1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Char char="•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Arial" pitchFamily="34" charset="0"/>
              </a:rPr>
              <a:t>Crowds were larger than anticipated and transportation systems were overwhelmed</a:t>
            </a:r>
          </a:p>
          <a:p>
            <a:pPr marL="228600" marR="0" lvl="1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Char char="•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Arial" pitchFamily="34" charset="0"/>
              </a:rPr>
              <a:t>Protesters were initially orderly, until an unruly group appeared and started antigovernment chanting </a:t>
            </a:r>
          </a:p>
          <a:p>
            <a:pPr marL="228600" marR="0" lvl="1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Char char="•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Arial" pitchFamily="34" charset="0"/>
              </a:rPr>
              <a:t>Crowd began throwing rocks and bottles at law enforcement personnel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Pct val="88000"/>
              <a:buFont typeface="Wingdings" pitchFamily="2" charset="2"/>
              <a:buChar char="§"/>
              <a:tabLst/>
              <a:defRPr/>
            </a:pPr>
            <a:endParaRPr kumimoji="0" lang="en-US" sz="10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15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Scenario (3 of 3)</a:t>
            </a:r>
            <a:endParaRPr lang="en-US" sz="1000" b="0" dirty="0"/>
          </a:p>
        </p:txBody>
      </p:sp>
      <p:sp>
        <p:nvSpPr>
          <p:cNvPr id="1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Day of the Event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Crowds were larger than anticipated and transportation systems were overwhelmed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Protesters were initially orderly, until an unruly group appeared and started antigovernment chanting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Crowd began throwing rocks and bottles at law enforcement personnel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  <p:sp>
        <p:nvSpPr>
          <p:cNvPr id="18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5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3.1</a:t>
            </a:r>
            <a:endParaRPr lang="en-US" sz="800" b="0"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rtl="1"/>
            <a:r>
              <a:rPr dirty="0"/>
              <a:t>Module 3: Community Engagement and Human Rights</a:t>
            </a:r>
            <a:endParaRPr lang="ar-EG" dirty="0"/>
          </a:p>
        </p:txBody>
      </p:sp>
      <p:sp>
        <p:nvSpPr>
          <p:cNvPr id="13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كيف يمكن للمسؤولين التشارك مع المجتمع لتهدئة الوضع؟</a:t>
            </a:r>
          </a:p>
          <a:p>
            <a:pPr algn="r" rtl="1"/>
            <a:r>
              <a:rPr lang="ar-SA" dirty="0"/>
              <a:t>ما الذى يمكن للمسؤولين فعله لمنع حدوث نزاعات في المستقبل؟</a:t>
            </a:r>
          </a:p>
          <a:p>
            <a:pPr algn="r" rtl="1"/>
            <a:r>
              <a:rPr lang="ar-SA" dirty="0"/>
              <a:t>كيف يمكن لهذه الإستراتيجيات أن تكون ذات صلة بمكافحة الإرهاب؟</a:t>
            </a:r>
            <a:endParaRPr lang="ar-EG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المناقشة</a:t>
            </a:r>
            <a:endParaRPr lang="ar-EG" dirty="0"/>
          </a:p>
        </p:txBody>
      </p:sp>
      <p:pic>
        <p:nvPicPr>
          <p:cNvPr id="20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 Placeholder 13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</a:t>
            </a:r>
            <a:r>
              <a:rPr lang="x-none"/>
              <a:t>النشرة</a:t>
            </a:r>
            <a:r>
              <a:rPr lang="ar-SA" dirty="0" smtClean="0"/>
              <a:t> </a:t>
            </a:r>
            <a:r>
              <a:rPr dirty="0"/>
              <a:t>3.1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راجع:</a:t>
            </a:r>
          </a:p>
        </p:txBody>
      </p:sp>
      <p:sp>
        <p:nvSpPr>
          <p:cNvPr id="19" name="CallBottom"/>
          <p:cNvSpPr txBox="1">
            <a:spLocks/>
          </p:cNvSpPr>
          <p:nvPr/>
        </p:nvSpPr>
        <p:spPr bwMode="auto">
          <a:xfrm>
            <a:off x="50800" y="5346700"/>
            <a:ext cx="2832100" cy="12319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Char char="§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How could officials engage with the community to de-escalate the situation?</a:t>
            </a: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Char char="§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What could officials do to prevent future conflicts?</a:t>
            </a: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Char char="§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How do these strategies relate to countering terrorism?</a:t>
            </a:r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How could officials engage with the community to de-escalate the situation?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could officials do to prevent future conflicts?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do these strategies relate to countering terrorism?</a:t>
            </a:r>
            <a:endParaRPr lang="en-US" sz="1000" b="0" dirty="0"/>
          </a:p>
        </p:txBody>
      </p:sp>
      <p:sp>
        <p:nvSpPr>
          <p:cNvPr id="18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  <p:sp>
        <p:nvSpPr>
          <p:cNvPr id="21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2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3.1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899193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مشاركة المجتمع بشكل ناجح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3: Community Engagement and Human Rights</a:t>
            </a:r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ar-EG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إنفاذ القانون ومسؤول</a:t>
            </a:r>
            <a:r>
              <a:rPr lang="ar-EG" dirty="0"/>
              <a:t>و</a:t>
            </a:r>
            <a:r>
              <a:rPr lang="ar-SA" dirty="0"/>
              <a:t> الحكومة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توفير خدمة عامة ضرورية وحماية المجتمع</a:t>
            </a:r>
          </a:p>
          <a:p>
            <a:pPr lvl="1" algn="r" rtl="1"/>
            <a:r>
              <a:rPr lang="ar-SA" dirty="0"/>
              <a:t>البقاء في حالة ظهور مع إمكانية وصول أفراد المجتمع المحلي إليهم</a:t>
            </a:r>
          </a:p>
          <a:p>
            <a:pPr lvl="1" algn="r" rtl="1"/>
            <a:r>
              <a:rPr lang="ar-EG" dirty="0" err="1"/>
              <a:t>مسائلون</a:t>
            </a:r>
            <a:r>
              <a:rPr lang="ar-EG" dirty="0"/>
              <a:t> </a:t>
            </a:r>
            <a:r>
              <a:rPr lang="ar-SA" dirty="0"/>
              <a:t>أمام القانون والجمهور</a:t>
            </a:r>
          </a:p>
          <a:p>
            <a:pPr lvl="1" rtl="1"/>
            <a:endParaRPr lang="ar-EG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19650" y="3863259"/>
            <a:ext cx="3421299" cy="2286716"/>
          </a:xfrm>
          <a:ln>
            <a:solidFill>
              <a:schemeClr val="tx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5641450" y="5950267"/>
            <a:ext cx="257157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Seattle, Washington Government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4" name="CallTop"/>
          <p:cNvSpPr txBox="1">
            <a:spLocks/>
          </p:cNvSpPr>
          <p:nvPr/>
        </p:nvSpPr>
        <p:spPr bwMode="auto">
          <a:xfrm>
            <a:off x="50800" y="5029200"/>
            <a:ext cx="2832100" cy="3175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Successful Community Engagement </a:t>
            </a:r>
            <a:b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(1 of 2)</a:t>
            </a:r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46700"/>
            <a:ext cx="2832100" cy="1231900"/>
          </a:xfrm>
          <a:prstGeom prst="rect">
            <a:avLst/>
          </a:prstGeom>
          <a:pattFill>
            <a:fgClr>
              <a:srgbClr val="E1E1E1"/>
            </a:fgClr>
            <a:bgClr>
              <a:srgbClr val="E1E1E1"/>
            </a:bgClr>
          </a:patt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Pct val="88000"/>
              <a:buFont typeface="Wingdings" pitchFamily="2" charset="2"/>
              <a:buChar char="§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Law enforcement and government officials:</a:t>
            </a:r>
          </a:p>
          <a:p>
            <a:pPr marL="228600" marR="0" lvl="1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Char char="•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Provide a needed public service and protect the community</a:t>
            </a:r>
          </a:p>
          <a:p>
            <a:pPr marL="228600" marR="0" lvl="1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Char char="•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Remain visible and accessible to all community members</a:t>
            </a:r>
          </a:p>
          <a:p>
            <a:pPr marL="228600" marR="0" lvl="1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Char char="•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Are accountable to the law and the public</a:t>
            </a:r>
          </a:p>
          <a:p>
            <a:pPr marL="548640" marR="0" lvl="1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Char char="•"/>
              <a:tabLst/>
              <a:defRPr/>
            </a:pPr>
            <a:endParaRPr kumimoji="0" lang="en-US" sz="10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Successful Community </a:t>
            </a:r>
            <a:br>
              <a:rPr lang="en-US" sz="1000" b="0"/>
            </a:br>
            <a:r>
              <a:rPr lang="en-US" sz="1000" b="0"/>
              <a:t>Engagement (1 of 2)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Law enforcement and government officials: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Provide a needed public service and protect the community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Remain visible and accessible to all community members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Are accountable to the law and the public</a:t>
            </a:r>
          </a:p>
          <a:p>
            <a:pPr lvl="1"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082916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1_ATA Standard (No Icons)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: ATA Standard (Icons)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285736-B111-41EB-AFCB-75917D21F858}">
  <ds:schemaRefs>
    <ds:schemaRef ds:uri="http://purl.org/dc/terms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9A2C599-CDA5-4583-82F9-384F20A829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Template02b_Module_Template_vNO_FG-PG (2)</Template>
  <TotalTime>5267</TotalTime>
  <Words>1723</Words>
  <Application>Microsoft Office PowerPoint</Application>
  <PresentationFormat>On-screen Show (4:3)</PresentationFormat>
  <Paragraphs>284</Paragraphs>
  <Slides>16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1_ATA Standard (No Icons)</vt:lpstr>
      <vt:lpstr>Reference: ATA Standard (Icons)</vt:lpstr>
      <vt:lpstr>مشاركة المجتمع المحلي وحقوق الإنسان</vt:lpstr>
      <vt:lpstr>الهدف التعليمي النهائي</vt:lpstr>
      <vt:lpstr>قيمة مشاركة المجتمع المحلي</vt:lpstr>
      <vt:lpstr>أسئلة المناقشة</vt:lpstr>
      <vt:lpstr>سيناريو (1 من 3)</vt:lpstr>
      <vt:lpstr>سيناريو (2 من 3)</vt:lpstr>
      <vt:lpstr>سيناريو (3 من 3)</vt:lpstr>
      <vt:lpstr>أسئلة المناقشة</vt:lpstr>
      <vt:lpstr>مشاركة المجتمع بشكل ناجح (1 من 2)</vt:lpstr>
      <vt:lpstr>مشاركة المجتمع بشكل ناجح (2 من 2)</vt:lpstr>
      <vt:lpstr>الإعلان العالمي لحقوق الإنسان</vt:lpstr>
      <vt:lpstr>المعاهدات الإقليمية لحقوق الإنسان (1 من 2)</vt:lpstr>
      <vt:lpstr>المعاهدات الإقليمية لحقوق الإنسان (2 من 2)</vt:lpstr>
      <vt:lpstr>لماذا تعتبر حقوق الإنسان هامة؟</vt:lpstr>
      <vt:lpstr>حماية حقوق الإنسان</vt:lpstr>
      <vt:lpstr>ملخص الوحدة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3: Human Rights and Community Engagement</dc:title>
  <dc:subject>Critical Infrastructure Security and Resilience (CISR)</dc:subject>
  <dc:creator>ATA</dc:creator>
  <cp:lastModifiedBy>Bryant</cp:lastModifiedBy>
  <cp:revision>172</cp:revision>
  <cp:lastPrinted>2014-01-26T13:40:12Z</cp:lastPrinted>
  <dcterms:created xsi:type="dcterms:W3CDTF">2013-10-22T15:50:42Z</dcterms:created>
  <dcterms:modified xsi:type="dcterms:W3CDTF">2017-10-25T10:20:35Z</dcterms:modified>
  <cp:contentStatus>v2.00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