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25"/>
  </p:notesMasterIdLst>
  <p:handoutMasterIdLst>
    <p:handoutMasterId r:id="rId26"/>
  </p:handoutMasterIdLst>
  <p:sldIdLst>
    <p:sldId id="271" r:id="rId6"/>
    <p:sldId id="275" r:id="rId7"/>
    <p:sldId id="278" r:id="rId8"/>
    <p:sldId id="279" r:id="rId9"/>
    <p:sldId id="280" r:id="rId10"/>
    <p:sldId id="284" r:id="rId11"/>
    <p:sldId id="286" r:id="rId12"/>
    <p:sldId id="285" r:id="rId13"/>
    <p:sldId id="281" r:id="rId14"/>
    <p:sldId id="282" r:id="rId15"/>
    <p:sldId id="283" r:id="rId16"/>
    <p:sldId id="287" r:id="rId17"/>
    <p:sldId id="288" r:id="rId18"/>
    <p:sldId id="289" r:id="rId19"/>
    <p:sldId id="290" r:id="rId20"/>
    <p:sldId id="291" r:id="rId21"/>
    <p:sldId id="272" r:id="rId22"/>
    <p:sldId id="267" r:id="rId23"/>
    <p:sldId id="277" r:id="rId24"/>
  </p:sldIdLst>
  <p:sldSz cx="9144000" cy="6858000" type="screen4x3"/>
  <p:notesSz cx="7010400" cy="9372600"/>
  <p:custDataLst>
    <p:tags r:id="rId2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8927" autoAdjust="0"/>
    <p:restoredTop sz="95326" autoAdjust="0"/>
  </p:normalViewPr>
  <p:slideViewPr>
    <p:cSldViewPr snapToGrid="0">
      <p:cViewPr varScale="1">
        <p:scale>
          <a:sx n="109" d="100"/>
          <a:sy n="109" d="100"/>
        </p:scale>
        <p:origin x="-90" y="-1008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1734" y="18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 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Module 4: Building Community Partnerships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 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/>
              <a:t>Module 4: Building Community Partnerships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 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4: Building Community Partnerships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Office of Antiterrorism Assistance 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4: Building Community Partnerships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2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675172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Office of Antiterrorism Assistance 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4: Building Community Partnerships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18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04676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 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4: Building Community Partnerships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19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Module 4: Building Community Partnerships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13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4476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2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874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27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12975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7098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4: Building Community Partnerships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907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805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834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991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02029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255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35434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74497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47707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44048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4: Building Community Partnerships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3003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4: Building Community Partnerships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666924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Module 4: Building Community Partnerships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Module 4: Building Community Partnerships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4: Building Community Partnerships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4: Building Community Partnerships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Module 4: Building Community Partnerships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4: Building Community Partnerships</a:t>
            </a:r>
            <a:endParaRPr lang="en-US" dirty="0"/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4: Building Community Partnerships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4: Building Community Partnerships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4: Building Community Partnerships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ady.gov/community-preparedness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s.gov/see-something-say-somethin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بناء الشراكات المجتمعية</a:t>
            </a:r>
            <a:endParaRPr lang="ar-EG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ar-EG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dirty="0">
                <a:solidFill>
                  <a:schemeClr val="bg1"/>
                </a:solidFill>
              </a:rPr>
              <a:t>Module 4: Building Community Partnerships</a:t>
            </a:r>
            <a:endParaRPr lang="ar-EG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مثال </a:t>
            </a:r>
            <a:r>
              <a:rPr lang="ar-EG" dirty="0"/>
              <a:t>--</a:t>
            </a:r>
            <a:r>
              <a:rPr dirty="0"/>
              <a:t> </a:t>
            </a:r>
            <a:r>
              <a:rPr lang="ar-SA" dirty="0" err="1"/>
              <a:t>أمتراك</a:t>
            </a:r>
            <a:r>
              <a:rPr lang="ar-SA" dirty="0"/>
              <a:t> وقسم شرطة أمتراك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ar-EG" dirty="0"/>
          </a:p>
        </p:txBody>
      </p:sp>
      <p:pic>
        <p:nvPicPr>
          <p:cNvPr id="2054" name="Picture 6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6837" y="2071097"/>
            <a:ext cx="3374933" cy="2613251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حملة الرسائل النصية للإبلاغ</a:t>
            </a:r>
          </a:p>
          <a:p>
            <a:pPr algn="r" rtl="1"/>
            <a:r>
              <a:rPr lang="ar-SA" dirty="0"/>
              <a:t>برنامج شركاء أمتراك للسلامة والأمن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2006574" y="4299832"/>
            <a:ext cx="177805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National Railroad </a:t>
            </a:r>
          </a:p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Passenger Corporation (Amtrak</a:t>
            </a:r>
            <a:r>
              <a:rPr lang="en-US" sz="900" b="1" dirty="0"/>
              <a:t>)</a:t>
            </a:r>
            <a:endParaRPr lang="ar-EG" sz="9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Example — Amtrak and </a:t>
            </a:r>
            <a:br>
              <a:rPr lang="en-US" sz="1000" b="0"/>
            </a:br>
            <a:r>
              <a:rPr lang="en-US" sz="1000" b="0"/>
              <a:t>Amtrak Police Department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Txt-a-Tip Campaign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Partners for Amtrak Safety and Security Program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الشراكة مع الوكالات الأمنية الخاصة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ar-EG" dirty="0"/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80411" y="3478255"/>
            <a:ext cx="3650558" cy="2439946"/>
          </a:xfrm>
          <a:ln>
            <a:solidFill>
              <a:schemeClr val="tx1"/>
            </a:solidFill>
          </a:ln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الشراكات المجتمعية</a:t>
            </a:r>
            <a:r>
              <a:rPr lang="ar-EG" dirty="0"/>
              <a:t> --</a:t>
            </a:r>
            <a:r>
              <a:rPr lang="ar-SA" dirty="0"/>
              <a:t> العمل الجماعي بين كل من وكالات إنفاذ القانون والمجتمع والمنظمات التي </a:t>
            </a:r>
            <a:r>
              <a:rPr lang="ar-EG" dirty="0"/>
              <a:t>تقوم </a:t>
            </a:r>
            <a:r>
              <a:rPr lang="ar-SA" dirty="0"/>
              <a:t>بخدمتها لغرض تطوير الحلول للمشاكل وزيادة الثقة بسلطات انفاذ القانون</a:t>
            </a:r>
          </a:p>
          <a:p>
            <a:pPr rtl="1"/>
            <a:endParaRPr lang="ar-EG" dirty="0"/>
          </a:p>
        </p:txBody>
      </p:sp>
      <p:sp>
        <p:nvSpPr>
          <p:cNvPr id="11" name="Rectangle 10"/>
          <p:cNvSpPr/>
          <p:nvPr/>
        </p:nvSpPr>
        <p:spPr>
          <a:xfrm>
            <a:off x="5460475" y="5696723"/>
            <a:ext cx="257157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Seattle, Washington, Government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Partnering with Private </a:t>
            </a:r>
            <a:br>
              <a:rPr lang="en-US" sz="1000" b="0"/>
            </a:br>
            <a:r>
              <a:rPr lang="en-US" sz="1000" b="0"/>
              <a:t>Security Agencies (1 of 2)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Community partnerships — law enforcement agencies and the community and organizations they serve working together for the purpose of developing solutions to problems and increasing trust in law enforcement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حماية البنية الأساسية الحرجة</a:t>
            </a:r>
          </a:p>
          <a:p>
            <a:pPr lvl="0" algn="r" rtl="1"/>
            <a:r>
              <a:rPr lang="ar-SA" dirty="0"/>
              <a:t>المساهمة في الجهود لحماية الأمن القومي الداخلي</a:t>
            </a:r>
            <a:r>
              <a:rPr dirty="0"/>
              <a:t> </a:t>
            </a:r>
          </a:p>
          <a:p>
            <a:pPr algn="r" rtl="1"/>
            <a:r>
              <a:rPr lang="ar-SA" dirty="0"/>
              <a:t>سؤال للمناقشة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ماهي بعض الطرق لرفع قيمة الشراكة مع الوكالات الأمنية الخاصة؟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الشراكة مع الوكالات الأمنية الخاصة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Protection of critical infrastructure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Contribution to homeland security efforts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Discussion question: What are some ways to add value to partnering with private security?</a:t>
            </a:r>
            <a:endParaRPr lang="en-US" sz="1000" b="0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Partnering with Private </a:t>
            </a:r>
            <a:br>
              <a:rPr lang="en-US" sz="1000" b="0"/>
            </a:br>
            <a:r>
              <a:rPr lang="en-US" sz="1000" b="0"/>
              <a:t>Security Agencies (2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88167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مزايا الشراكات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ar-EG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450" y="3996029"/>
            <a:ext cx="3125244" cy="1979321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بالنسبة لوكالات إنفاذ القانون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تقديم المساعدة في حالات الطوارئ</a:t>
            </a:r>
          </a:p>
          <a:p>
            <a:pPr lvl="1" algn="r" rtl="1"/>
            <a:r>
              <a:rPr lang="ar-SA" dirty="0"/>
              <a:t>تضافر الجهود لحماية البنية الأساسية الحرجة</a:t>
            </a:r>
          </a:p>
          <a:p>
            <a:pPr lvl="1" algn="r" rtl="1"/>
            <a:r>
              <a:rPr lang="ar-SA" dirty="0"/>
              <a:t>توفير أعداد إضافية من الأفراد والمهارات</a:t>
            </a:r>
          </a:p>
          <a:p>
            <a:pPr lvl="1" algn="r" rtl="1"/>
            <a:r>
              <a:rPr lang="ar-SA" dirty="0"/>
              <a:t>المعرفة بالأدلة وظروف الحادث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تناقص المكالمات الهاتفية التي تطالب بتوفير خدمات عاجلة</a:t>
            </a:r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5438775" y="5784399"/>
            <a:ext cx="26098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US Department of State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Benefits of Partnerships (1 of 3)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For law enforcement agencies: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Assistance during emergencies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Combined effort to protect critical infrastructure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Additional personnel and skills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Evidence and incident knowledge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Decrease in calls for service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40639069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مزايا الشراكات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ar-EG" dirty="0"/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00" y="3905577"/>
            <a:ext cx="3016988" cy="2012623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بالنسبة للوكالات الأمنية الخاصة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تنسيق التخطيط لمواجهة الكوارث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الحصول على التدريب والخدمات</a:t>
            </a:r>
          </a:p>
          <a:p>
            <a:pPr lvl="1" algn="r" rtl="1"/>
            <a:r>
              <a:rPr lang="ar-SA" dirty="0"/>
              <a:t>تطوير علاقات لشرح إجراءات الإبلاغ</a:t>
            </a:r>
          </a:p>
          <a:p>
            <a:pPr lvl="1" algn="r" rtl="1"/>
            <a:r>
              <a:rPr lang="ar-SA" dirty="0"/>
              <a:t>زيادة الفهم بالنسبة للإحتياجات الجماعية العامة</a:t>
            </a:r>
          </a:p>
          <a:p>
            <a:pPr rtl="1"/>
            <a:endParaRPr lang="ar-EG" dirty="0"/>
          </a:p>
        </p:txBody>
      </p:sp>
      <p:sp>
        <p:nvSpPr>
          <p:cNvPr id="15" name="TextBox 14"/>
          <p:cNvSpPr txBox="1"/>
          <p:nvPr/>
        </p:nvSpPr>
        <p:spPr>
          <a:xfrm>
            <a:off x="5605235" y="5683820"/>
            <a:ext cx="23839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FBI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Benefits of Partnerships (2 of 3)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For private sector security agencies: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Coordinating disaster planning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Obtaining training and services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Developing relationships to explain reporting processes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Increasing understanding of corporate needs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07595395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مزايا الشراكات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ar-EG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3980" y="4648089"/>
            <a:ext cx="2090752" cy="1754070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مزايا مشتركة لجميع أنواع الوكالات</a:t>
            </a:r>
          </a:p>
          <a:p>
            <a:pPr lvl="1" algn="r" rtl="1"/>
            <a:r>
              <a:rPr lang="ar-SA" dirty="0"/>
              <a:t>حل المشاكل بطريقة مبتكرة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زيادة فرص التدريب</a:t>
            </a:r>
          </a:p>
          <a:p>
            <a:pPr lvl="1" algn="r" rtl="1"/>
            <a:r>
              <a:rPr lang="ar-SA" dirty="0"/>
              <a:t>التشارك في المعلومات والبيانات الاستخباراتية</a:t>
            </a:r>
          </a:p>
          <a:p>
            <a:pPr lvl="1" algn="r" rtl="1"/>
            <a:r>
              <a:rPr lang="ar-SA" dirty="0"/>
              <a:t>زيادة فرص </a:t>
            </a:r>
            <a:r>
              <a:rPr lang="en-US" dirty="0"/>
              <a:t>‫‫</a:t>
            </a:r>
            <a:r>
              <a:rPr lang="ar-SA" dirty="0"/>
              <a:t>تضاعف القوة</a:t>
            </a:r>
          </a:p>
          <a:p>
            <a:pPr lvl="1" algn="r" rtl="1"/>
            <a:r>
              <a:rPr lang="ar-SA" dirty="0"/>
              <a:t>تقليص زمن التعافي بعد الكوارث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القدرة على الوصول إلى طبقات المجتمع المحلي عن طريق تكنولوجيا الإتصالات بالقطاع الخاص</a:t>
            </a:r>
          </a:p>
          <a:p>
            <a:pPr lvl="1"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4101193" y="6182349"/>
            <a:ext cx="19716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Benefits of Partnerships (3 of 3)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Joint benefits for both types of agencies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Creative problem solving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Increased training opportunities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Information, data, and intelligence sharing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Force multiplier opportunities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Reduced recovery time following disasters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Access to the community through private sector communications technology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1573369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الشراكات الناجحة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lvl="0" algn="r" rtl="1"/>
            <a:r>
              <a:rPr lang="ar-SA" dirty="0"/>
              <a:t>المهمة المشتركة</a:t>
            </a:r>
          </a:p>
          <a:p>
            <a:pPr lvl="0" algn="r" rtl="1"/>
            <a:r>
              <a:rPr lang="ar-SA" dirty="0"/>
              <a:t>الاتصالات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القيادة</a:t>
            </a:r>
          </a:p>
          <a:p>
            <a:pPr lvl="0" algn="r" rtl="1"/>
            <a:r>
              <a:rPr lang="ar-SA" dirty="0"/>
              <a:t>الموارد الكافية</a:t>
            </a:r>
          </a:p>
          <a:p>
            <a:pPr algn="r" rtl="1"/>
            <a:r>
              <a:rPr lang="ar-SA" dirty="0"/>
              <a:t>الثقة والاحترام</a:t>
            </a:r>
            <a:r>
              <a:rPr lang="ar-EG" dirty="0"/>
              <a:t> </a:t>
            </a:r>
            <a:r>
              <a:rPr lang="ar-SA" dirty="0"/>
              <a:t>المتبادل </a:t>
            </a:r>
          </a:p>
          <a:p>
            <a:pPr rtl="1"/>
            <a:endParaRPr lang="ar-EG" dirty="0"/>
          </a:p>
        </p:txBody>
      </p:sp>
      <p:pic>
        <p:nvPicPr>
          <p:cNvPr id="8198" name="Picture 6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32742" y="1474788"/>
            <a:ext cx="2609241" cy="1736725"/>
          </a:xfrm>
          <a:ln>
            <a:solidFill>
              <a:srgbClr val="2F2F2F"/>
            </a:solidFill>
          </a:ln>
        </p:spPr>
      </p:pic>
      <p:pic>
        <p:nvPicPr>
          <p:cNvPr id="14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34777" y="3305175"/>
            <a:ext cx="2628566" cy="1920875"/>
          </a:xfrm>
          <a:ln>
            <a:solidFill>
              <a:schemeClr val="tx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6341758" y="2996069"/>
            <a:ext cx="1800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>
                    <a:lumMod val="95000"/>
                  </a:schemeClr>
                </a:solidFill>
              </a:rPr>
              <a:t>Source: Getty Images</a:t>
            </a:r>
            <a:endParaRPr lang="ar-EG" sz="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63118" y="5010606"/>
            <a:ext cx="1800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>
                    <a:lumMod val="95000"/>
                  </a:schemeClr>
                </a:solidFill>
              </a:rPr>
              <a:t>Source: Getty Images</a:t>
            </a:r>
            <a:endParaRPr lang="ar-EG" sz="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Elements of Successful Partnerships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Shared mission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Communication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Leadership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Adequate resources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Mutual trust and respect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08141936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4.1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مناقشة الشراكات المجتمعية، وأهميتها، واستراتيجيات تطويرها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15 </a:t>
            </a:r>
            <a:r>
              <a:rPr lang="ar-SA" dirty="0"/>
              <a:t>دقيقة </a:t>
            </a:r>
            <a:r>
              <a:rPr lang="ar-EG" dirty="0"/>
              <a:t>(5 </a:t>
            </a:r>
            <a:r>
              <a:rPr lang="ar-SA" dirty="0"/>
              <a:t>دقائق للإعداد؛ </a:t>
            </a:r>
            <a:r>
              <a:rPr lang="ar-EG" dirty="0"/>
              <a:t>10 </a:t>
            </a:r>
            <a:r>
              <a:rPr lang="ar-SA" dirty="0"/>
              <a:t>دقائق للنقاش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تشكيل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ثنائيات المشاركين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مناقشة حول بناء الشراكات المجتمعية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discuss community partnerships, their importance, and strategies for development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15 minutes (5-complete table; 10-discussion)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participant pairs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Building Community Partnerships Discussion</a:t>
            </a:r>
            <a:endParaRPr lang="en-US" sz="10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4.1</a:t>
            </a:r>
            <a:endParaRPr lang="en-US" sz="800" b="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11" name="Picture Placeholder 11"/>
          <p:cNvPicPr>
            <a:picLocks noGrp="1"/>
          </p:cNvPicPr>
          <p:nvPr>
            <p:ph type="pic" sz="quarter" idx="3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مزايا رفع الوعي المجتمعي لتحقيق حماية أفضل لأصول البنية الأساسية الحرجة؟</a:t>
            </a:r>
          </a:p>
          <a:p>
            <a:pPr algn="r" rtl="1"/>
            <a:r>
              <a:rPr lang="ar-SA" dirty="0"/>
              <a:t>ما هي مزايا الشراكة مع القطاع الخاص لتحقيق حماية أفضل لأصول البنية الأساسية الحرجة؟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the benefits of increasing community awareness to better protect critical infrastructure?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of the benefits of partnering with private security to better protect critical infrastructure?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برامج التوعية المجتمعية</a:t>
            </a:r>
            <a:endParaRPr lang="ar-EG" dirty="0"/>
          </a:p>
          <a:p>
            <a:pPr algn="r" rtl="1"/>
            <a:r>
              <a:rPr lang="ar-SA" dirty="0"/>
              <a:t>الشراكة مع الوكالات الأمنية الخاصة</a:t>
            </a:r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Community awareness programs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Partnering with private security agencies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عند نهاية هذه الوحدة، ستكونون قادرين على شرح كيفية بناء الشراكات المجتمعية لتحسين مستويات حماية البنية الأساسية الحرجة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 explain how to build partnerships with the community to better protect critical infrastructure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برنامج التوعية المجتمعية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ar-EG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15507" y="4162425"/>
            <a:ext cx="2803999" cy="175577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برنامج تفاعلي مصمم لإمداد المواطنين بالأدوات الأساسية المطلوبة لادراك الأنشطة الإرهابية والإجرامية ومنعها في المجتمعات المحلية</a:t>
            </a:r>
          </a:p>
          <a:p>
            <a:pPr algn="r" rtl="1"/>
            <a:r>
              <a:rPr lang="en-US">
                <a:hlinkClick r:id="rId3"/>
              </a:rPr>
              <a:t>https://www.ready.gov/community-preparedness</a:t>
            </a:r>
            <a:endParaRPr lang="ar-EG" dirty="0"/>
          </a:p>
          <a:p>
            <a:pPr marL="320040" lvl="1" indent="0" rtl="1">
              <a:buNone/>
            </a:pPr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5743575" y="5638800"/>
            <a:ext cx="19716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DS/T/ATA</a:t>
            </a:r>
            <a:endParaRPr lang="ar-EG" sz="800" b="1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Community Awareness Program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An interactive program designed to provide citizens with the basic tools needed to recognize and help prevent terrorism and criminal activity within our communities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>
                <a:hlinkClick r:id="rId3"/>
              </a:rPr>
              <a:t>https://www.ready.gov/community-preparedness</a:t>
            </a:r>
            <a:endParaRPr lang="en-US" sz="1000" b="0"/>
          </a:p>
          <a:p>
            <a:pPr marL="320040" lvl="1" indent="0">
              <a:spcAft>
                <a:spcPct val="0"/>
              </a:spcAft>
              <a:buFontTx/>
              <a:buNone/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فوائد وعي المجتمع المحلي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ar-EG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92414" y="3956051"/>
            <a:ext cx="3121838" cy="1962150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زيادة الإتصالات بين المجتمع ووكالات إنفاذ القانون</a:t>
            </a:r>
          </a:p>
          <a:p>
            <a:pPr lvl="0" algn="r" rtl="1"/>
            <a:r>
              <a:rPr lang="ar-SA" dirty="0"/>
              <a:t>يصبح المجتمع جزءاً من الحل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تصبح الحماية مسؤولية الجميع</a:t>
            </a:r>
            <a:r>
              <a:rPr dirty="0"/>
              <a:t> </a:t>
            </a:r>
          </a:p>
          <a:p>
            <a:pPr algn="r" rtl="1"/>
            <a:r>
              <a:rPr lang="ar-SA" dirty="0"/>
              <a:t>تزداد الثقة ويقل الخوف</a:t>
            </a:r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6624637" y="5657850"/>
            <a:ext cx="14716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BBC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Benefits of Community Awareness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Communication increases between the community and law enforcement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community becomes part of the solution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Protection becomes everyone’s responsibility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Trust increases and fear decreases</a:t>
            </a:r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أنماط برامج التوعية المجتمعية في بلدك؟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types of community awareness programs exist in your nation? 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8095" y="1498600"/>
            <a:ext cx="2368136" cy="2708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برنامج التوعية المجتمعية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4" name="TextBox 13"/>
          <p:cNvSpPr txBox="1"/>
          <p:nvPr/>
        </p:nvSpPr>
        <p:spPr>
          <a:xfrm>
            <a:off x="6907006" y="3991432"/>
            <a:ext cx="1419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11163" y="1219200"/>
            <a:ext cx="4516437" cy="3721099"/>
          </a:xfrm>
        </p:spPr>
        <p:txBody>
          <a:bodyPr/>
          <a:lstStyle/>
          <a:p>
            <a:pPr lvl="0" algn="r" rtl="1"/>
            <a:r>
              <a:rPr lang="ar-SA" dirty="0"/>
              <a:t>شراكات</a:t>
            </a:r>
            <a:r>
              <a:rPr dirty="0"/>
              <a:t>: </a:t>
            </a:r>
            <a:endParaRPr lang="ar-EG" dirty="0"/>
          </a:p>
          <a:p>
            <a:pPr lvl="1" algn="r" rtl="1"/>
            <a:r>
              <a:rPr lang="ar-SA" dirty="0"/>
              <a:t>الحكومات، الصناعة، والمجتمعات المحلية</a:t>
            </a:r>
          </a:p>
          <a:p>
            <a:pPr lvl="1" algn="r" rtl="1"/>
            <a:r>
              <a:rPr lang="ar-SA" dirty="0"/>
              <a:t>مفتوحة، متبادلة، وعملية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تتضمن كافة المستويات الحكومية</a:t>
            </a:r>
          </a:p>
          <a:p>
            <a:pPr algn="r" rtl="1"/>
            <a:r>
              <a:rPr lang="ar-SA" dirty="0"/>
              <a:t>إعلانات الخدمة العامة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Elements of a Community </a:t>
            </a:r>
            <a:br>
              <a:rPr lang="en-US" sz="1000" b="0"/>
            </a:br>
            <a:r>
              <a:rPr lang="en-US" sz="1000" b="0"/>
              <a:t>Awareness Program (1 of 3)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Partnerships: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Governments, industry, and communities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Open, mutual, and practical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Includes all levels of government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Public service announcements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89397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برنامج التوعية المجتمعية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ar-EG" dirty="0"/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1" y="4010685"/>
            <a:ext cx="2975958" cy="200911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معلومات للجمهور والشركاء عن الأنشطة أو التصرفات المشبوهة إذا تمت ملاحظتها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أشياء أو مواقف غير معتادة</a:t>
            </a:r>
          </a:p>
          <a:p>
            <a:pPr lvl="1" algn="r" rtl="1"/>
            <a:r>
              <a:rPr lang="ar-SA" dirty="0"/>
              <a:t>ملاحظة المراقبة</a:t>
            </a:r>
          </a:p>
          <a:p>
            <a:pPr lvl="1" algn="r" rtl="1"/>
            <a:r>
              <a:rPr lang="ar-SA" dirty="0"/>
              <a:t>طلب الحصول على معلومات عن الجيش أو الأمن أو القدرات التجارية أو الأفراد</a:t>
            </a:r>
            <a:endParaRPr lang="ar-EG" dirty="0"/>
          </a:p>
        </p:txBody>
      </p:sp>
      <p:sp>
        <p:nvSpPr>
          <p:cNvPr id="15" name="TextBox 14"/>
          <p:cNvSpPr txBox="1"/>
          <p:nvPr/>
        </p:nvSpPr>
        <p:spPr>
          <a:xfrm>
            <a:off x="5949950" y="5749925"/>
            <a:ext cx="19716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Elements of a Community </a:t>
            </a:r>
            <a:br>
              <a:rPr lang="en-US" sz="1000" b="0"/>
            </a:br>
            <a:r>
              <a:rPr lang="en-US" sz="1000" b="0"/>
              <a:t>Awareness Program (2 of 3)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Information for the public and partners about suspicious activity or behavior if observed: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Unusual items or situations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Observation of surveillance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Requests for information about military, security, business capabilities, or people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57689057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برنامج التوعية المجتمعية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حماية خصوصيات المواطنين والحقوق المدنية</a:t>
            </a:r>
          </a:p>
          <a:p>
            <a:pPr algn="r" rtl="1"/>
            <a:r>
              <a:rPr lang="ar-SA" dirty="0"/>
              <a:t>عملية التبليغ عن الأنشطة المشبوهة التي تمت ملاحظتها</a:t>
            </a:r>
            <a:r>
              <a:rPr dirty="0"/>
              <a:t> </a:t>
            </a:r>
          </a:p>
          <a:p>
            <a:pPr rtl="1"/>
            <a:endParaRPr lang="ar-EG" dirty="0"/>
          </a:p>
        </p:txBody>
      </p:sp>
      <p:pic>
        <p:nvPicPr>
          <p:cNvPr id="13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34100" y="1679466"/>
            <a:ext cx="2269364" cy="3027471"/>
          </a:xfrm>
          <a:ln>
            <a:solidFill>
              <a:srgbClr val="2F2F2F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391275" y="4479925"/>
            <a:ext cx="19716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Elements of a Community </a:t>
            </a:r>
            <a:br>
              <a:rPr lang="en-US" sz="1000" b="0"/>
            </a:br>
            <a:r>
              <a:rPr lang="en-US" sz="1000" b="0"/>
              <a:t>Awareness Program (3 of 3)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Protection of citizens’ privacy and civil liberties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process for reporting observations of suspicious activity 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6926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مثال</a:t>
            </a:r>
            <a:r>
              <a:rPr lang="ar-EG" dirty="0"/>
              <a:t> --</a:t>
            </a:r>
            <a:r>
              <a:rPr lang="ar-SA" dirty="0"/>
              <a:t> </a:t>
            </a:r>
            <a:r>
              <a:rPr dirty="0"/>
              <a:t>"</a:t>
            </a:r>
            <a:r>
              <a:rPr lang="ar-SA" dirty="0"/>
              <a:t>إذا رأيت شيئاً قل شيئاً</a:t>
            </a:r>
            <a:r>
              <a:rPr dirty="0"/>
              <a:t>"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4: Building Community Partnerships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ar-EG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13300" y="3777319"/>
            <a:ext cx="3227790" cy="2140881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dirty="0"/>
              <a:t>"</a:t>
            </a:r>
            <a:r>
              <a:rPr lang="ar-SA" dirty="0"/>
              <a:t>لا يحمي المجتمع إلا المجتمع</a:t>
            </a:r>
            <a:r>
              <a:rPr dirty="0"/>
              <a:t>. </a:t>
            </a:r>
            <a:r>
              <a:rPr lang="ar-EG" dirty="0"/>
              <a:t> </a:t>
            </a:r>
            <a:r>
              <a:rPr lang="ar-SA" dirty="0"/>
              <a:t>حيث أن إحاطة وتنبيه المجتمعات المحلية تلعب دوراً هاماً في حماية بلدنا</a:t>
            </a:r>
            <a:r>
              <a:rPr dirty="0"/>
              <a:t>".</a:t>
            </a:r>
          </a:p>
          <a:p>
            <a:pPr lvl="1" algn="r" rtl="1"/>
            <a:r>
              <a:rPr lang="en-US" dirty="0">
                <a:hlinkClick r:id="rId3"/>
              </a:rPr>
              <a:t>https://www.dhs.gov/see-something-say-something</a:t>
            </a:r>
            <a:endParaRPr lang="ar-EG" dirty="0"/>
          </a:p>
          <a:p>
            <a:pPr lvl="1"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5381625" y="5676900"/>
            <a:ext cx="2647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US Dept. of Homeland Security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Example — “If You See </a:t>
            </a:r>
          </a:p>
          <a:p>
            <a:r>
              <a:rPr lang="en-US" sz="1000" b="0" dirty="0"/>
              <a:t>Something, Say Something”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“It takes a community to protect a community. Informed, alert communities play a critical role in keeping our nation safe.”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>
                <a:hlinkClick r:id="rId3"/>
              </a:rPr>
              <a:t>https://www.dhs.gov/see-something-say-something</a:t>
            </a:r>
            <a:endParaRPr lang="en-US" sz="1000" b="0"/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3C29B53-EEC3-403E-B12B-2F6AB3B4C0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1263</TotalTime>
  <Words>1344</Words>
  <Application>Microsoft Office PowerPoint</Application>
  <PresentationFormat>On-screen Show (4:3)</PresentationFormat>
  <Paragraphs>246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Primary Master No Icons</vt:lpstr>
      <vt:lpstr>Reference Master Icons</vt:lpstr>
      <vt:lpstr>بناء الشراكات المجتمعية</vt:lpstr>
      <vt:lpstr>هدف الوحدة</vt:lpstr>
      <vt:lpstr>برنامج التوعية المجتمعية</vt:lpstr>
      <vt:lpstr>فوائد وعي المجتمع المحلي</vt:lpstr>
      <vt:lpstr>سؤال للمناقشة</vt:lpstr>
      <vt:lpstr>عناصر برنامج التوعية المجتمعية (1 من 3)</vt:lpstr>
      <vt:lpstr>عناصر برنامج التوعية المجتمعية (2 من 3)</vt:lpstr>
      <vt:lpstr>عناصر برنامج التوعية المجتمعية (3 من 3)</vt:lpstr>
      <vt:lpstr>مثال -- "إذا رأيت شيئاً قل شيئاً"</vt:lpstr>
      <vt:lpstr>مثال -- أمتراك وقسم شرطة أمتراك</vt:lpstr>
      <vt:lpstr>الشراكة مع الوكالات الأمنية الخاصة (1 من 2)</vt:lpstr>
      <vt:lpstr>الشراكة مع الوكالات الأمنية الخاصة (2 من 2)</vt:lpstr>
      <vt:lpstr>مزايا الشراكات (1 من 3)</vt:lpstr>
      <vt:lpstr>مزايا الشراكات (2 من 3)</vt:lpstr>
      <vt:lpstr>مزايا الشراكات (3 من 3)</vt:lpstr>
      <vt:lpstr>عناصر الشراكات الناجحة</vt:lpstr>
      <vt:lpstr>مناقشة حول بناء الشراكات المجتمعية</vt:lpstr>
      <vt:lpstr>لحظة التعليم الإسترجاعي</vt:lpstr>
      <vt:lpstr>ملخص الوحدة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Building Community Partnerships</dc:title>
  <dc:subject>Critical Infrastructure Security and Resilience (CISR)</dc:subject>
  <dc:creator>ATA</dc:creator>
  <cp:lastModifiedBy>Bryant</cp:lastModifiedBy>
  <cp:revision>80</cp:revision>
  <dcterms:created xsi:type="dcterms:W3CDTF">2013-12-04T17:15:08Z</dcterms:created>
  <dcterms:modified xsi:type="dcterms:W3CDTF">2017-10-25T10:21:59Z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