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48"/>
  </p:notesMasterIdLst>
  <p:handoutMasterIdLst>
    <p:handoutMasterId r:id="rId49"/>
  </p:handoutMasterIdLst>
  <p:sldIdLst>
    <p:sldId id="271" r:id="rId6"/>
    <p:sldId id="275" r:id="rId7"/>
    <p:sldId id="278" r:id="rId8"/>
    <p:sldId id="320" r:id="rId9"/>
    <p:sldId id="319" r:id="rId10"/>
    <p:sldId id="279" r:id="rId11"/>
    <p:sldId id="299" r:id="rId12"/>
    <p:sldId id="297" r:id="rId13"/>
    <p:sldId id="298" r:id="rId14"/>
    <p:sldId id="280" r:id="rId15"/>
    <p:sldId id="300" r:id="rId16"/>
    <p:sldId id="330" r:id="rId17"/>
    <p:sldId id="301" r:id="rId18"/>
    <p:sldId id="302" r:id="rId19"/>
    <p:sldId id="321" r:id="rId20"/>
    <p:sldId id="303" r:id="rId21"/>
    <p:sldId id="304" r:id="rId22"/>
    <p:sldId id="305" r:id="rId23"/>
    <p:sldId id="324" r:id="rId24"/>
    <p:sldId id="323" r:id="rId25"/>
    <p:sldId id="307" r:id="rId26"/>
    <p:sldId id="308" r:id="rId27"/>
    <p:sldId id="309" r:id="rId28"/>
    <p:sldId id="267" r:id="rId29"/>
    <p:sldId id="281" r:id="rId30"/>
    <p:sldId id="283" r:id="rId31"/>
    <p:sldId id="284" r:id="rId32"/>
    <p:sldId id="310" r:id="rId33"/>
    <p:sldId id="311" r:id="rId34"/>
    <p:sldId id="312" r:id="rId35"/>
    <p:sldId id="326" r:id="rId36"/>
    <p:sldId id="287" r:id="rId37"/>
    <p:sldId id="313" r:id="rId38"/>
    <p:sldId id="328" r:id="rId39"/>
    <p:sldId id="314" r:id="rId40"/>
    <p:sldId id="329" r:id="rId41"/>
    <p:sldId id="315" r:id="rId42"/>
    <p:sldId id="316" r:id="rId43"/>
    <p:sldId id="296" r:id="rId44"/>
    <p:sldId id="317" r:id="rId45"/>
    <p:sldId id="331" r:id="rId46"/>
    <p:sldId id="277" r:id="rId47"/>
  </p:sldIdLst>
  <p:sldSz cx="9144000" cy="6858000" type="screen4x3"/>
  <p:notesSz cx="7010400" cy="9372600"/>
  <p:custDataLst>
    <p:tags r:id="rId5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D3F8"/>
    <a:srgbClr val="DBEDFD"/>
    <a:srgbClr val="F5EF6F"/>
    <a:srgbClr val="2F2F2F"/>
    <a:srgbClr val="F1B713"/>
    <a:srgbClr val="DDDDDD"/>
    <a:srgbClr val="EAEAEA"/>
    <a:srgbClr val="F8DB88"/>
    <a:srgbClr val="FFFF99"/>
    <a:srgbClr val="D7CB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7941" autoAdjust="0"/>
    <p:restoredTop sz="95326" autoAdjust="0"/>
  </p:normalViewPr>
  <p:slideViewPr>
    <p:cSldViewPr snapToGrid="0">
      <p:cViewPr varScale="1">
        <p:scale>
          <a:sx n="116" d="100"/>
          <a:sy n="116" d="100"/>
        </p:scale>
        <p:origin x="-120" y="-63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8304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56" Type="http://schemas.microsoft.com/office/2015/10/relationships/revisionInfo" Target="revisionInfo.xml"/><Relationship Id="rId8" Type="http://schemas.openxmlformats.org/officeDocument/2006/relationships/slide" Target="slides/slide3.xml"/><Relationship Id="rId51" Type="http://schemas.openxmlformats.org/officeDocument/2006/relationships/commentAuthors" Target="commentAuthors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fr-FR" sz="900" dirty="0"/>
              <a:t>Module 5: Critical Infrastructure Components</a:t>
            </a:r>
            <a:endParaRPr lang="ar-EG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r>
              <a:rPr lang="fr-FR" sz="900" dirty="0"/>
              <a:t>Module 5: Critical Infrastructure Components</a:t>
            </a:r>
            <a:endParaRPr lang="ar-EG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rtl="1"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ar-EG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 rtl="1"/>
            <a:r>
              <a:rPr lang="en-US" sz="900" b="1" dirty="0"/>
              <a:t>OFFICE OF ANTITERRORISM ASSISTANCE - FOR TRAINING PURPOSES ONLY</a:t>
            </a:r>
            <a:endParaRPr lang="ar-EG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fr-FR" sz="900" dirty="0"/>
              <a:t>Module 5: Critical Infrastructure Components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Office of Antiterrorism Assistance</a:t>
            </a:r>
            <a:endParaRPr lang="ar-EG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r" rtl="1">
              <a:defRPr/>
            </a:pPr>
            <a:r>
              <a:rPr lang="en-US" sz="900" dirty="0"/>
              <a:t>Critical Infrastructure Security and Resilience (CISR) v4.00</a:t>
            </a:r>
            <a:endParaRPr lang="ar-EG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 rtl="1">
              <a:defRPr/>
            </a:pPr>
            <a:r>
              <a:rPr lang="fr-FR" sz="900" dirty="0"/>
              <a:t>Module 5: Critical Infrastructure Components</a:t>
            </a:r>
            <a:endParaRPr lang="ar-EG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1">
              <a:defRPr/>
            </a:pPr>
            <a:fld id="{591BD6A8-70E5-40D7-9606-410942FF5122}" type="slidenum">
              <a:rPr lang="en-US" sz="900" smtClean="0"/>
              <a:pPr>
                <a:defRPr/>
              </a:pPr>
              <a:t>42</a:t>
            </a:fld>
            <a:endParaRPr lang="ar-EG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/>
              <a:t>Module 5: Critical Infrastructure Components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882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8497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395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410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881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77456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3686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5: Critical Infrastructure Components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123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331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13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2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535127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3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7093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110668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15919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05124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45464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Module 5: Critical Infrastructure Components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573725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Module 5: Critical Infrastructure Components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Module 5: Critical Infrastructure Components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 dirty="0">
                <a:solidFill>
                  <a:srgbClr val="FFFFFF"/>
                </a:solidFill>
              </a:rPr>
              <a:t>Module 5: Critical Infrastructure Components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FR"/>
              <a:t>Module 5: Critical Infrastructure Components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 rtl="1"/>
            <a:r>
              <a:rPr lang="ar-SA" sz="4000" dirty="0"/>
              <a:t>مكونات البنية الأساسية الحرجة</a:t>
            </a:r>
            <a:r>
              <a:rPr sz="4000" dirty="0"/>
              <a:t> </a:t>
            </a:r>
            <a:endParaRPr lang="ar-EG" sz="4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1"/>
            <a:r>
              <a:rPr lang="ar-S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الوحدة </a:t>
            </a:r>
            <a:r>
              <a:rPr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ar-EG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ar-EG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مكونات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الظروف المادية</a:t>
            </a:r>
          </a:p>
          <a:p>
            <a:pPr lvl="1" algn="r" rtl="1"/>
            <a:r>
              <a:rPr lang="ar-SA" dirty="0"/>
              <a:t>السياسات والإجراءات والعمليات الخاصة بالمنشأة</a:t>
            </a:r>
          </a:p>
          <a:p>
            <a:pPr lvl="1" algn="r" rtl="1"/>
            <a:r>
              <a:rPr lang="ar-SA" dirty="0"/>
              <a:t>المتطلبات التنظيمية</a:t>
            </a:r>
          </a:p>
          <a:p>
            <a:pPr lvl="1" algn="r" rtl="1"/>
            <a:r>
              <a:rPr lang="ar-SA" dirty="0"/>
              <a:t>اعتبارات السلامة</a:t>
            </a:r>
          </a:p>
          <a:p>
            <a:pPr lvl="1" algn="r" rtl="1"/>
            <a:r>
              <a:rPr lang="ar-SA" dirty="0"/>
              <a:t>الإعتبارات القانونية</a:t>
            </a:r>
            <a:endParaRPr lang="ar-EG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Components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Physical conditions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Facility operations, policies, and procedures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Regulatory requirements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Safety considerations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Legal considerations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مكوِّن الظروف المادية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حدود الموقع</a:t>
            </a:r>
          </a:p>
          <a:p>
            <a:pPr algn="r" rtl="1"/>
            <a:r>
              <a:rPr lang="ar-EG" dirty="0"/>
              <a:t>رقم </a:t>
            </a:r>
            <a:r>
              <a:rPr lang="ar-SA" dirty="0"/>
              <a:t>ومكان المباني</a:t>
            </a:r>
            <a:r>
              <a:rPr dirty="0"/>
              <a:t> </a:t>
            </a:r>
          </a:p>
          <a:p>
            <a:pPr algn="r" rtl="1"/>
            <a:r>
              <a:rPr lang="ar-SA" dirty="0"/>
              <a:t>مواقع الحجرات بداخل المباني</a:t>
            </a:r>
          </a:p>
          <a:p>
            <a:pPr algn="r" rtl="1"/>
            <a:r>
              <a:rPr lang="ar-SA" dirty="0"/>
              <a:t>نقاط الدخول</a:t>
            </a:r>
            <a:endParaRPr lang="ar-EG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Conditions Component (1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Site boundaries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Number and location of buildings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Room locations within buildings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Access points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536659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مكوِّن الظروف المادية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2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نظام الحماية المادية القائم</a:t>
            </a:r>
            <a:r>
              <a:rPr dirty="0"/>
              <a:t> </a:t>
            </a:r>
          </a:p>
          <a:p>
            <a:pPr algn="r" rtl="1"/>
            <a:r>
              <a:rPr lang="ar-SA" dirty="0"/>
              <a:t>التفاصيل الإنشائية الخاصة بالمبنى</a:t>
            </a:r>
          </a:p>
          <a:p>
            <a:pPr algn="r" rtl="1"/>
            <a:r>
              <a:rPr lang="ar-SA" dirty="0"/>
              <a:t>الجوانب البيئية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Conditions Component (2 of 2)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Existing physical protection system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Building construction details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Environmental aspects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74503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الجوانب البيئية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ar-EG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3168" y="2869456"/>
            <a:ext cx="4024313" cy="1711059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الطبوغرافي</a:t>
            </a:r>
            <a:r>
              <a:rPr lang="ar-EG" dirty="0"/>
              <a:t>ا</a:t>
            </a:r>
            <a:endParaRPr lang="ar-SA" dirty="0"/>
          </a:p>
          <a:p>
            <a:pPr lvl="0" algn="r" rtl="1"/>
            <a:r>
              <a:rPr lang="ar-SA" dirty="0"/>
              <a:t>النباتات</a:t>
            </a:r>
          </a:p>
          <a:p>
            <a:pPr lvl="0" algn="r" rtl="1"/>
            <a:r>
              <a:rPr lang="ar-SA" dirty="0"/>
              <a:t>الحياة البرية</a:t>
            </a:r>
          </a:p>
          <a:p>
            <a:pPr lvl="0" algn="r" rtl="1"/>
            <a:r>
              <a:rPr lang="ar-SA" dirty="0"/>
              <a:t>الأصوات الخلفية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ظروف المناخ والطقس</a:t>
            </a:r>
          </a:p>
          <a:p>
            <a:pPr rtl="1"/>
            <a:endParaRPr lang="ar-EG" dirty="0"/>
          </a:p>
        </p:txBody>
      </p:sp>
      <p:sp>
        <p:nvSpPr>
          <p:cNvPr id="6" name="TextBox 5"/>
          <p:cNvSpPr txBox="1"/>
          <p:nvPr/>
        </p:nvSpPr>
        <p:spPr>
          <a:xfrm>
            <a:off x="3766098" y="4334847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NASA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Environmental Aspects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Topography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Vegetation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Wildlife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Background noise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Climate and weather conditions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03371343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معرفة الظروف المادية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ar-EG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3743" y="3991434"/>
            <a:ext cx="3059851" cy="2123709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تساعد على تحديد الظروف التي قد تحد الدخول للموقع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النباتات</a:t>
            </a:r>
          </a:p>
          <a:p>
            <a:pPr lvl="1" algn="r" rtl="1"/>
            <a:r>
              <a:rPr lang="ar-SA" dirty="0"/>
              <a:t>العزل</a:t>
            </a:r>
          </a:p>
          <a:p>
            <a:pPr algn="r" rtl="1"/>
            <a:r>
              <a:rPr lang="ar-SA" dirty="0"/>
              <a:t>تستخدم للتنبؤ بمسارات الإرهابيين إلى المنشأة وأفضل الطرق التي تسلكها القوة الأمنية والمستجيبون الأوائل</a:t>
            </a:r>
            <a:endParaRPr lang="ar-EG" dirty="0"/>
          </a:p>
        </p:txBody>
      </p:sp>
      <p:sp>
        <p:nvSpPr>
          <p:cNvPr id="6" name="TextBox 5"/>
          <p:cNvSpPr txBox="1"/>
          <p:nvPr/>
        </p:nvSpPr>
        <p:spPr>
          <a:xfrm>
            <a:off x="5702944" y="5899699"/>
            <a:ext cx="16706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Department of Energy</a:t>
            </a:r>
            <a:endParaRPr lang="ar-EG" sz="800" b="1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Knowledge of Physical Conditions 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Helps to identify conditions that may limit site access: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Vegetation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Isolation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Used to predict terrorist routes into the facility and best routes for security force and first responders</a:t>
            </a:r>
          </a:p>
        </p:txBody>
      </p:sp>
    </p:spTree>
    <p:extLst>
      <p:ext uri="{BB962C8B-B14F-4D97-AF65-F5344CB8AC3E}">
        <p14:creationId xmlns:p14="http://schemas.microsoft.com/office/powerpoint/2010/main" val="255060389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هل لديكم أمثلة على الظروف المادية التي أثرت على تصميم نظام الحماية المادية؟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Can you provide examples of physical conditions that have influenced the design of a physical protection system?</a:t>
            </a:r>
            <a:endParaRPr lang="en-US" sz="1000" b="0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6642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مكوِّن عمليات المنشأة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ar-EG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93" y="2718660"/>
            <a:ext cx="3036939" cy="2029390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الإجراء</a:t>
            </a:r>
            <a:r>
              <a:rPr lang="ar-EG" dirty="0" err="1"/>
              <a:t>ات</a:t>
            </a:r>
            <a:r>
              <a:rPr lang="ar-SA" dirty="0"/>
              <a:t> والمنتجات</a:t>
            </a:r>
            <a:r>
              <a:rPr lang="ar-EG" dirty="0"/>
              <a:t> --</a:t>
            </a:r>
            <a:r>
              <a:rPr lang="ar-SA" dirty="0"/>
              <a:t> أصول المنشأة</a:t>
            </a:r>
          </a:p>
          <a:p>
            <a:pPr algn="r" rtl="1"/>
            <a:r>
              <a:rPr lang="ar-SA" dirty="0"/>
              <a:t>ظروف التشغيل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ساعات العمل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عدد العاملين</a:t>
            </a:r>
          </a:p>
          <a:p>
            <a:pPr lvl="1" algn="r" rtl="1"/>
            <a:r>
              <a:rPr lang="ar-SA" dirty="0"/>
              <a:t>تحركات الموظفين والزوار</a:t>
            </a:r>
            <a:r>
              <a:rPr dirty="0"/>
              <a:t> </a:t>
            </a:r>
          </a:p>
          <a:p>
            <a:pPr lvl="1" algn="r" rtl="1"/>
            <a:r>
              <a:rPr lang="ar-SA" dirty="0"/>
              <a:t>أنماط المرور والمعدات المتخصصة</a:t>
            </a:r>
          </a:p>
          <a:p>
            <a:pPr lvl="1" rtl="1"/>
            <a:endParaRPr lang="ar-EG" dirty="0"/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2725449" y="4502954"/>
            <a:ext cx="8178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NRC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Facility Operations Component</a:t>
            </a:r>
            <a:endParaRPr lang="en-US" sz="1000" b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Process and products — facility assets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Operating conditions: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Hours of operation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Number of employees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Staff and visitors’ movement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Traffic patterns and specialized equipment</a:t>
            </a:r>
          </a:p>
          <a:p>
            <a:pPr marL="228600" lvl="1" indent="-114300">
              <a:spcAft>
                <a:spcPct val="0"/>
              </a:spcAft>
            </a:pPr>
            <a:endParaRPr lang="en-US" sz="1000" b="0"/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40250595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مكوِّن السياسات والإجراءات الخاصة بالمنشأة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ar-EG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4759" y="4163277"/>
            <a:ext cx="3225494" cy="175407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السياسات والإجراءات الموثقة</a:t>
            </a:r>
          </a:p>
          <a:p>
            <a:pPr algn="r" rtl="1"/>
            <a:r>
              <a:rPr lang="ar-SA" dirty="0"/>
              <a:t>تدريب العاملين</a:t>
            </a:r>
          </a:p>
          <a:p>
            <a:pPr algn="r" rtl="1"/>
            <a:r>
              <a:rPr lang="ar-SA" dirty="0"/>
              <a:t>الإجراءات التأديبية المتخذة عند خرق السياسات المعمول بها</a:t>
            </a:r>
          </a:p>
          <a:p>
            <a:pPr algn="r" rtl="1"/>
            <a:r>
              <a:rPr lang="ar-SA" dirty="0"/>
              <a:t>الإشراف الملائم والإدارة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7301555" y="5691117"/>
            <a:ext cx="11873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Facility Polices and Procedures Component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Documented policies and procedures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Employee training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Disciplinary action procedures for policy violations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Proper supervision and management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227453248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مكوِّن المتطلبات التنظيمية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ar-EG" dirty="0"/>
          </a:p>
        </p:txBody>
      </p:sp>
      <p:pic>
        <p:nvPicPr>
          <p:cNvPr id="3079" name="Picture 7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0967" y="4163277"/>
            <a:ext cx="3533079" cy="175407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إجمع البيانات الخاصة بالمتطلبات التنظيمية والمعايير المطبقة بالمنشأة</a:t>
            </a:r>
          </a:p>
          <a:p>
            <a:pPr algn="r" rtl="1"/>
            <a:r>
              <a:rPr lang="ar-SA" dirty="0"/>
              <a:t>تأكد من عدم تعارض نظام الحماية المادية مع اللوائح والتعليمات</a:t>
            </a:r>
            <a:r>
              <a:rPr dirty="0"/>
              <a:t> </a:t>
            </a:r>
          </a:p>
          <a:p>
            <a:pPr rtl="1"/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7124131" y="5691117"/>
            <a:ext cx="13306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Regulatory Requirements Component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Collect data on regulatory requirements and standards that apply to the facility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Ensure that the physical protection system design does not conflict with regulations 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8842350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مكوِّن إعتبارات السلامة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ar-EG" dirty="0"/>
          </a:p>
        </p:txBody>
      </p:sp>
      <p:pic>
        <p:nvPicPr>
          <p:cNvPr id="9" name="Picture 2" descr="C:\Users\candace.whitehead\Pictures\bls.gov\15388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17727" y="4162425"/>
            <a:ext cx="2399559" cy="1755775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قبل تطبيق الإجراءات الأمنية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يجب استشارة السلطة الأمنية المختصة بشأن سلامة البنية الأساسية الحرجة</a:t>
            </a:r>
          </a:p>
          <a:p>
            <a:pPr lvl="1" algn="r" rtl="1"/>
            <a:r>
              <a:rPr lang="ar-SA" dirty="0"/>
              <a:t>التأكد من الإلتزام بالتعليمات التنظيمية والسياسات الخاصة بالسلامة</a:t>
            </a:r>
            <a:r>
              <a:rPr dirty="0"/>
              <a:t> </a:t>
            </a:r>
          </a:p>
          <a:p>
            <a:pPr algn="r" rtl="1"/>
            <a:r>
              <a:rPr lang="ar-EG" dirty="0"/>
              <a:t>قد </a:t>
            </a:r>
            <a:r>
              <a:rPr lang="ar-SA" dirty="0"/>
              <a:t>لا يضم فريق تحليل نقاط الضعف خبير شؤون السلامة</a:t>
            </a:r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6039849" y="5702756"/>
            <a:ext cx="187743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Bureau of Labor Statistics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Safety Considerations Component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Before implementing security measures: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Consult the safety authority at the critical infrastructure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Ensure compliance with safety regulations and policies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The vulnerability analysis team may not include a safety expert</a:t>
            </a:r>
          </a:p>
        </p:txBody>
      </p:sp>
    </p:spTree>
    <p:extLst>
      <p:ext uri="{BB962C8B-B14F-4D97-AF65-F5344CB8AC3E}">
        <p14:creationId xmlns:p14="http://schemas.microsoft.com/office/powerpoint/2010/main" val="130380749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هدف الوحدة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في نهاية هذه الوحدة التعليمية، سيتمكن المشاركون من تحديد المكونات الوظيفية للبنية الأساية الحرجة لوضع أساس تحليل نقاط الضعف</a:t>
            </a:r>
            <a:r>
              <a:rPr dirty="0"/>
              <a:t>.</a:t>
            </a:r>
            <a:endParaRPr lang="ar-EG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 determine the functional components of critical infrastructure to establish the basis of a vulnerability analysis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بعض الأمثلة على سائر إعتبارات السلامة الخاصة بمنشآت البنية الأساسية الحرجة ببلدك؟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examples of other safety considerations for critical infrastructure in your country?</a:t>
            </a:r>
            <a:endParaRPr lang="en-US" sz="1000" b="0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88912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مكوِّن الإعتبارات القانونية </a:t>
            </a:r>
            <a:r>
              <a:rPr lang="ar-EG" dirty="0"/>
              <a:t>(</a:t>
            </a:r>
            <a:r>
              <a:rPr dirty="0"/>
              <a:t>1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ar-EG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01820" y="3270726"/>
            <a:ext cx="2481521" cy="2481521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جمع البيانات عن المعلومات القانونية لضمان أن نظام الحماية المادية لا يسبب مشاكل قانونية بالمنشأة</a:t>
            </a:r>
            <a:r>
              <a:rPr dirty="0"/>
              <a:t>.</a:t>
            </a:r>
          </a:p>
          <a:p>
            <a:pPr rtl="1"/>
            <a:endParaRPr lang="ar-EG" dirty="0"/>
          </a:p>
        </p:txBody>
      </p:sp>
      <p:sp>
        <p:nvSpPr>
          <p:cNvPr id="10" name="TextBox 9"/>
          <p:cNvSpPr txBox="1"/>
          <p:nvPr/>
        </p:nvSpPr>
        <p:spPr>
          <a:xfrm>
            <a:off x="4567866" y="5527477"/>
            <a:ext cx="227818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Creative Commons Public Domain</a:t>
            </a: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Legal Considerations Component (1 of 3)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Collect data on legal information to ensure the physical protection system does not create legal problems for the facility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70335181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مكوِّن الإعتبارات القانونية </a:t>
            </a:r>
            <a:r>
              <a:rPr lang="ar-EG" dirty="0"/>
              <a:t>(</a:t>
            </a:r>
            <a:r>
              <a:rPr dirty="0"/>
              <a:t>2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قد يشمل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سياسة إستخدام القوة</a:t>
            </a:r>
          </a:p>
          <a:p>
            <a:pPr lvl="1" algn="r" rtl="1"/>
            <a:r>
              <a:rPr lang="ar-SA" dirty="0"/>
              <a:t>دواعي القلق الخاصة بحقوق الموظفين عند إجراء تفتيش للعاملين والزوار</a:t>
            </a:r>
            <a:endParaRPr dirty="0"/>
          </a:p>
          <a:p>
            <a:pPr lvl="1" algn="r" rtl="1"/>
            <a:r>
              <a:rPr lang="ar-SA" dirty="0"/>
              <a:t>متطلبات التدريب لقوات الأمن</a:t>
            </a:r>
          </a:p>
          <a:p>
            <a:pPr lvl="1" rtl="1"/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Legal Considerations Component (2 of 3)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May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Use-of-force policy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Employee rights and privacy concerns when conducting searches of employees and visitors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Training requirements for security forces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8530911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مكوِّن الإعتبارات القانونية </a:t>
            </a:r>
            <a:r>
              <a:rPr lang="ar-EG" dirty="0"/>
              <a:t>(</a:t>
            </a:r>
            <a:r>
              <a:rPr dirty="0"/>
              <a:t>3</a:t>
            </a:r>
            <a:r>
              <a:rPr lang="ar-SA" dirty="0"/>
              <a:t> من </a:t>
            </a:r>
            <a:r>
              <a:rPr dirty="0"/>
              <a:t>3</a:t>
            </a:r>
            <a:r>
              <a:rPr lang="ar-EG" dirty="0"/>
              <a:t>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ar-EG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48888" y="4163277"/>
            <a:ext cx="3537236" cy="1754070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الفشل في الإلتزام بالمتطلبات القانونية يمكن أن يؤدي إلى</a:t>
            </a:r>
            <a:r>
              <a:rPr dirty="0"/>
              <a:t>: </a:t>
            </a:r>
          </a:p>
          <a:p>
            <a:pPr lvl="1" algn="r" rtl="1"/>
            <a:r>
              <a:rPr lang="ar-SA" dirty="0"/>
              <a:t>عقوبات مالية على المنشأة</a:t>
            </a:r>
          </a:p>
          <a:p>
            <a:pPr lvl="1" algn="r" rtl="1"/>
            <a:r>
              <a:rPr lang="ar-SA" dirty="0"/>
              <a:t>الحكم بالسجن على كبار المسؤولين التنفيذيين</a:t>
            </a:r>
          </a:p>
          <a:p>
            <a:pPr lvl="1" algn="r" rtl="1"/>
            <a:r>
              <a:rPr lang="ar-SA" dirty="0"/>
              <a:t>المقاضاة </a:t>
            </a:r>
            <a:r>
              <a:rPr lang="ar-EG" dirty="0"/>
              <a:t>(</a:t>
            </a:r>
            <a:r>
              <a:rPr lang="ar-SA" dirty="0"/>
              <a:t>رفع دعوى مدنية ضد المرفق</a:t>
            </a:r>
            <a:r>
              <a:rPr lang="ar-EG" dirty="0"/>
              <a:t>)</a:t>
            </a:r>
            <a:endParaRPr dirty="0"/>
          </a:p>
          <a:p>
            <a:pPr rtl="1"/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6569617" y="5711484"/>
            <a:ext cx="19078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Federal Bureau of Prisons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Legal Considerations Component (3 of 3)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Failure to comply with legal requirements could result in: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Financial penalties for the facility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Prison time for senior executives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Litigation (civil lawsuits)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73228066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ما هي بعض الأمثلة للمكونات المستخدمة لتقييم البنية الأساسية الحرجة؟</a:t>
            </a:r>
            <a:endParaRPr lang="ar-EG" dirty="0"/>
          </a:p>
        </p:txBody>
      </p:sp>
      <p:sp>
        <p:nvSpPr>
          <p:cNvPr id="14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examples of the components used to assess critical infrastructure?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مكونات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تقييم مكونات البنية الأساسية الحرجة</a:t>
            </a:r>
          </a:p>
          <a:p>
            <a:pPr lvl="1" algn="r" rtl="1"/>
            <a:r>
              <a:rPr lang="ar-SA" dirty="0"/>
              <a:t>منهجية جمع المعلومات الخاصة بالمنشآت</a:t>
            </a:r>
            <a:endParaRPr lang="ar-EG" dirty="0"/>
          </a:p>
        </p:txBody>
      </p:sp>
      <p:sp>
        <p:nvSpPr>
          <p:cNvPr id="9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Critical Infrastructure Components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Critical infrastructure component evaluation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Methodology for gathering information on facilities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تقييم مكونات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يسمح التقييم للقائمين على الأمن بعمل التالي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حماية الأصول ذات الأهمية الحرجة</a:t>
            </a:r>
          </a:p>
          <a:p>
            <a:pPr lvl="1" algn="r" rtl="1"/>
            <a:r>
              <a:rPr lang="ar-SA" dirty="0"/>
              <a:t>ترتيب أولويات الجهود</a:t>
            </a:r>
          </a:p>
          <a:p>
            <a:pPr lvl="1" algn="r" rtl="1"/>
            <a:r>
              <a:rPr lang="ar-SA" dirty="0"/>
              <a:t>استخدام الموارد المحدودة بكفاءة</a:t>
            </a:r>
            <a:endParaRPr lang="ar-EG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Critical Infrastructure Component Evaluation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Allows security managers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Protect critical assets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Prioritize efforts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Use limited resources more efficiently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ترتيب أولويات</a:t>
            </a:r>
            <a:r>
              <a:rPr lang="ar-EG" dirty="0"/>
              <a:t> </a:t>
            </a:r>
            <a:r>
              <a:rPr lang="ar-SA" dirty="0"/>
              <a:t>جهود تحليل نقاط الضعف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ar-EG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41750" y="3337399"/>
            <a:ext cx="3525837" cy="2350558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حدّد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الأصول الحرجة</a:t>
            </a:r>
          </a:p>
          <a:p>
            <a:pPr lvl="1" algn="r" rtl="1"/>
            <a:r>
              <a:rPr lang="ar-SA" dirty="0"/>
              <a:t>نقاط الضعف الشائعة وحلول الحماية</a:t>
            </a:r>
          </a:p>
          <a:p>
            <a:pPr lvl="1" algn="r" rtl="1"/>
            <a:r>
              <a:rPr lang="ar-SA" dirty="0"/>
              <a:t>الإعتماد المتبادل بين مرافق البنية الأساسية</a:t>
            </a:r>
          </a:p>
          <a:p>
            <a:pPr rtl="1"/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6479202" y="5472513"/>
            <a:ext cx="8883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USGS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Prioritize Vulnerability Analysis Efforts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Identify: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Critical assets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Common vulnerabilities and protection solutions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Interdependencies between infrastructures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التعرف على الأصول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ar-EG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4154" y="3963988"/>
            <a:ext cx="4024313" cy="1748117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التركيز على تحديد الأصول الحرجة فعلا</a:t>
            </a:r>
          </a:p>
          <a:p>
            <a:pPr lvl="0" algn="r" rtl="1"/>
            <a:r>
              <a:rPr lang="ar-SA" dirty="0"/>
              <a:t>تقوية الأصول الحرجة ضد الهجمات</a:t>
            </a:r>
          </a:p>
          <a:p>
            <a:pPr lvl="0" algn="r" rtl="1"/>
            <a:r>
              <a:rPr lang="ar-SA" dirty="0"/>
              <a:t>إن أمكن، تخفيف الوقع الناتج عن خسارة الأصول عن طريق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التكرار</a:t>
            </a:r>
          </a:p>
          <a:p>
            <a:pPr lvl="1" algn="r" rtl="1"/>
            <a:r>
              <a:rPr lang="ar-EG" dirty="0"/>
              <a:t>نقل المكان</a:t>
            </a:r>
            <a:endParaRPr dirty="0"/>
          </a:p>
          <a:p>
            <a:pPr lvl="1" algn="r" rtl="1"/>
            <a:r>
              <a:rPr lang="ar-SA" dirty="0"/>
              <a:t>إعادة التصميم</a:t>
            </a:r>
          </a:p>
          <a:p>
            <a:pPr rtl="1"/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7304216" y="5496661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Identify Critical Assets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Focus on identifying the truly critical assets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Harden critical assets against attack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If possible, reduce the effect of asset loss through: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Redundancy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Relocation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Redesign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460801736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التعرف على نقاط الضعف الشائعة وحلول الحماية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ar-EG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6800" y="3679825"/>
            <a:ext cx="3320613" cy="1755775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algn="r" rtl="1"/>
            <a:r>
              <a:rPr lang="ar-SA" dirty="0"/>
              <a:t>تعيين وتنفيذ افضل الممارسات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الوسائل التي حققت نتائج رائعة بطريقة متسقة</a:t>
            </a:r>
          </a:p>
          <a:p>
            <a:pPr lvl="1" algn="r" rtl="1"/>
            <a:r>
              <a:rPr lang="ar-SA" dirty="0"/>
              <a:t>النقاط المرجعية</a:t>
            </a:r>
          </a:p>
          <a:p>
            <a:pPr lvl="1" algn="r" rtl="1"/>
            <a:r>
              <a:rPr lang="ar-SA" dirty="0"/>
              <a:t>تختلف باختلاف الأصول</a:t>
            </a:r>
          </a:p>
          <a:p>
            <a:pPr rtl="1"/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6785413" y="5192483"/>
            <a:ext cx="886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NASA</a:t>
            </a:r>
            <a:endParaRPr lang="ar-EG" sz="800" b="1" dirty="0"/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Identify Common Vulnerabilities </a:t>
            </a:r>
            <a:br>
              <a:rPr lang="en-US" sz="1000" b="0"/>
            </a:br>
            <a:r>
              <a:rPr lang="en-US" sz="1000" b="0"/>
              <a:t>and Protection Solutions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Establish and implement best practices: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Methods that show consistent superior results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Benchmarks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Variable to each asset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18286363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sz="2800" dirty="0"/>
              <a:t>خريطة الدورة بمراحل </a:t>
            </a:r>
            <a:r>
              <a:rPr lang="ar-EG" sz="2800" dirty="0"/>
              <a:t>منهجية تحليل نقاط الضعف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ar-EG" dirty="0"/>
          </a:p>
        </p:txBody>
      </p:sp>
      <p:pic>
        <p:nvPicPr>
          <p:cNvPr id="28" name="Content Placeholder 27"/>
          <p:cNvPicPr>
            <a:picLocks noGrp="1" noChangeAspect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93" y="1220788"/>
            <a:ext cx="5830840" cy="3719512"/>
          </a:xfrm>
        </p:spPr>
      </p:pic>
      <p:sp>
        <p:nvSpPr>
          <p:cNvPr id="12" name="Rectangle 11"/>
          <p:cNvSpPr/>
          <p:nvPr/>
        </p:nvSpPr>
        <p:spPr>
          <a:xfrm>
            <a:off x="1844414" y="1898452"/>
            <a:ext cx="15240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تحديد البنية الأساسية الحرجة</a:t>
            </a:r>
            <a:endParaRPr lang="ar-EG" sz="1400" dirty="0">
              <a:solidFill>
                <a:schemeClr val="bg1"/>
              </a:solidFill>
            </a:endParaRPr>
          </a:p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الوحدة </a:t>
            </a:r>
            <a:r>
              <a:rPr lang="en-US" sz="1400" b="1" dirty="0">
                <a:solidFill>
                  <a:schemeClr val="bg1"/>
                </a:solidFill>
              </a:rPr>
              <a:t>2</a:t>
            </a:r>
            <a:endParaRPr lang="ar-EG" sz="1400" dirty="0">
              <a:solidFill>
                <a:schemeClr val="bg1"/>
              </a:solidFill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3575623" y="1643761"/>
            <a:ext cx="1616660" cy="123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تقييم مكونات البنية الأساسية الحرجة</a:t>
            </a:r>
            <a:endParaRPr lang="ar-EG" sz="1400" dirty="0">
              <a:solidFill>
                <a:schemeClr val="bg1"/>
              </a:solidFill>
            </a:endParaRPr>
          </a:p>
          <a:p>
            <a:pPr algn="ctr" rtl="1"/>
            <a:r>
              <a:rPr lang="ar-SA" sz="1400" b="1" dirty="0">
                <a:solidFill>
                  <a:schemeClr val="bg1"/>
                </a:solidFill>
              </a:rPr>
              <a:t>الوحدة </a:t>
            </a:r>
            <a:r>
              <a:rPr lang="en-US" sz="1400" b="1" dirty="0">
                <a:solidFill>
                  <a:schemeClr val="bg1"/>
                </a:solidFill>
              </a:rPr>
              <a:t>5</a:t>
            </a:r>
            <a:endParaRPr lang="ar-EG" sz="1400" dirty="0">
              <a:solidFill>
                <a:schemeClr val="bg1"/>
              </a:solidFill>
            </a:endParaRP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5387339" y="1595519"/>
            <a:ext cx="1604011" cy="134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 أصول البنية الأساسية الحرجة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6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2210587" y="3643963"/>
            <a:ext cx="1349433" cy="104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تحليل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ar-SA" sz="1400" b="1" dirty="0">
                <a:solidFill>
                  <a:srgbClr val="FFFFFF"/>
                </a:solidFill>
                <a:latin typeface="+mj-lt"/>
              </a:rPr>
              <a:t>التهديد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>7 - 10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3981428" y="3506719"/>
            <a:ext cx="1483084" cy="1375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تحديد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>التدابير</a:t>
            </a:r>
            <a:endParaRPr lang="en-US" sz="1400" b="1" dirty="0">
              <a:solidFill>
                <a:srgbClr val="FFFFFF"/>
              </a:solidFill>
              <a:latin typeface="+mj-lt"/>
            </a:endParaRP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الأمنية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 </a:t>
            </a:r>
            <a:r>
              <a:rPr lang="ar-SA" sz="1400" b="1" dirty="0">
                <a:solidFill>
                  <a:srgbClr val="FFFFFF"/>
                </a:solidFill>
                <a:latin typeface="+mj-lt"/>
              </a:rPr>
              <a:t>المضادة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الوحدات </a:t>
            </a:r>
            <a:r>
              <a:rPr lang="ar-EG" sz="1400" b="1" dirty="0">
                <a:solidFill>
                  <a:srgbClr val="FFFFFF"/>
                </a:solidFill>
                <a:latin typeface="+mj-lt"/>
              </a:rPr>
              <a:t>11 - 14</a:t>
            </a:r>
            <a:endParaRPr lang="ar-EG" sz="1400" b="1" dirty="0">
              <a:latin typeface="+mj-lt"/>
              <a:cs typeface="Calibri" pitchFamily="34" charset="0"/>
            </a:endParaRPr>
          </a:p>
        </p:txBody>
      </p: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5758378" y="3569486"/>
            <a:ext cx="1486972" cy="1168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تطوير المرونة العملياتية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 </a:t>
            </a:r>
          </a:p>
          <a:p>
            <a:pPr algn="ctr" rtl="1">
              <a:defRPr/>
            </a:pPr>
            <a:r>
              <a:rPr lang="ar-SA" sz="1400" b="1" dirty="0">
                <a:solidFill>
                  <a:srgbClr val="FFFFFF"/>
                </a:solidFill>
                <a:latin typeface="+mj-lt"/>
              </a:rPr>
              <a:t>الوحدة </a:t>
            </a:r>
            <a:r>
              <a:rPr lang="en-US" sz="1400" b="1" dirty="0">
                <a:solidFill>
                  <a:srgbClr val="FFFFFF"/>
                </a:solidFill>
                <a:latin typeface="+mj-lt"/>
              </a:rPr>
              <a:t>15</a:t>
            </a:r>
          </a:p>
        </p:txBody>
      </p:sp>
      <p:sp>
        <p:nvSpPr>
          <p:cNvPr id="6" name="Rectangle 5"/>
          <p:cNvSpPr/>
          <p:nvPr/>
        </p:nvSpPr>
        <p:spPr>
          <a:xfrm>
            <a:off x="2890361" y="1280779"/>
            <a:ext cx="3002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b="1" dirty="0"/>
              <a:t>منهجية تحليل نقاط الضعف المرحلة </a:t>
            </a:r>
            <a:r>
              <a:rPr lang="ar-EG" b="1" dirty="0"/>
              <a:t>1</a:t>
            </a:r>
            <a:endParaRPr lang="ar-EG" b="1" dirty="0">
              <a:cs typeface="Calibri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15448" y="3216841"/>
            <a:ext cx="19127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sz="1100" b="1" dirty="0"/>
              <a:t>منهجية تحليل نقاط الضعف المرحلة </a:t>
            </a:r>
            <a:r>
              <a:rPr lang="en-US" sz="1100" b="1" dirty="0"/>
              <a:t>2</a:t>
            </a:r>
            <a:endParaRPr lang="ar-EG" sz="1100" b="1" dirty="0">
              <a:cs typeface="Calibri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04075" y="3200154"/>
            <a:ext cx="19127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sz="1100" b="1" dirty="0"/>
              <a:t>منهجية تحليل نقاط الضعف المرحلة </a:t>
            </a:r>
            <a:r>
              <a:rPr lang="en-US" sz="1100" b="1" dirty="0"/>
              <a:t>3</a:t>
            </a:r>
            <a:endParaRPr lang="ar-EG" sz="1100" b="1" dirty="0">
              <a:cs typeface="Calibri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612533" y="3230088"/>
            <a:ext cx="191270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defRPr/>
            </a:pPr>
            <a:r>
              <a:rPr lang="ar-SA" sz="1100" b="1" dirty="0"/>
              <a:t>منهجية تحليل نقاط الضعف المرحلة </a:t>
            </a:r>
            <a:r>
              <a:rPr lang="en-US" sz="1100" b="1" dirty="0"/>
              <a:t>4</a:t>
            </a:r>
            <a:endParaRPr lang="ar-EG" sz="1100" b="1" dirty="0">
              <a:cs typeface="Calibri" pitchFamily="34" charset="0"/>
            </a:endParaRPr>
          </a:p>
        </p:txBody>
      </p:sp>
      <p:sp>
        <p:nvSpPr>
          <p:cNvPr id="41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1" name="CallBottom"/>
          <p:cNvSpPr txBox="1">
            <a:spLocks/>
          </p:cNvSpPr>
          <p:nvPr/>
        </p:nvSpPr>
        <p:spPr bwMode="auto">
          <a:xfrm>
            <a:off x="5715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52" name="CallAddL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53" name="CallAddL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54" name="CallAddL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6</a:t>
            </a:r>
          </a:p>
        </p:txBody>
      </p:sp>
      <p:sp>
        <p:nvSpPr>
          <p:cNvPr id="56" name="CallAddL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7-10</a:t>
            </a:r>
          </a:p>
        </p:txBody>
      </p:sp>
      <p:sp>
        <p:nvSpPr>
          <p:cNvPr id="57" name="CallAddL"/>
          <p:cNvSpPr txBox="1">
            <a:spLocks noChangeArrowheads="1"/>
          </p:cNvSpPr>
          <p:nvPr/>
        </p:nvSpPr>
        <p:spPr bwMode="auto">
          <a:xfrm>
            <a:off x="1057275" y="6058848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11-14</a:t>
            </a:r>
          </a:p>
        </p:txBody>
      </p:sp>
      <p:sp>
        <p:nvSpPr>
          <p:cNvPr id="58" name="CallAddL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59" name="CallAddL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0" name="CallAddL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1" name="CallAddL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2" name="CallAddL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Map with VAM Phases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تحديد مناحي الإعتماد المتبادل بين مرافق البنية الأساسية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العلاقة بين مرافق البنية الأساسية</a:t>
            </a:r>
          </a:p>
          <a:p>
            <a:pPr lvl="0" algn="r" rtl="1"/>
            <a:r>
              <a:rPr lang="ar-SA" dirty="0"/>
              <a:t>الجوار الجغرافي</a:t>
            </a:r>
            <a:r>
              <a:rPr dirty="0"/>
              <a:t> </a:t>
            </a:r>
          </a:p>
          <a:p>
            <a:pPr lvl="0" algn="r" rtl="1"/>
            <a:r>
              <a:rPr lang="ar-SA" dirty="0"/>
              <a:t>الجدوى</a:t>
            </a:r>
            <a:endParaRPr lang="ar-EG" dirty="0"/>
          </a:p>
        </p:txBody>
      </p:sp>
      <p:pic>
        <p:nvPicPr>
          <p:cNvPr id="1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8240" y="1562100"/>
            <a:ext cx="2847304" cy="213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778407" y="3485927"/>
            <a:ext cx="171713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Bureau of Reclamation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Identify Interdependencies </a:t>
            </a:r>
            <a:br>
              <a:rPr lang="en-US" sz="1000" b="0" dirty="0"/>
            </a:br>
            <a:r>
              <a:rPr lang="en-US" sz="1000" b="0" dirty="0"/>
              <a:t>between Infrastructures</a:t>
            </a:r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Relationship between infrastructures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Geographic proximity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Feasibility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5277421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لماذا يشكل تقييم البنية الأساسية الحرجة جزءا هاما من تحليل نقاط الضعف؟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Why is the evaluation of a critical infrastructure's components an important part of the vulnerability analysis?</a:t>
            </a:r>
            <a:endParaRPr lang="en-US" sz="1000" b="0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108394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منهجية جمع المعلومات الخاصة بالمنشآت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SA" dirty="0"/>
              <a:t>يغطي هذا القسم ما يلي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المرحلة </a:t>
            </a:r>
            <a:r>
              <a:rPr lang="ar-EG" dirty="0"/>
              <a:t>1: </a:t>
            </a:r>
            <a:r>
              <a:rPr lang="ar-SA" dirty="0"/>
              <a:t>التخطيط</a:t>
            </a:r>
          </a:p>
          <a:p>
            <a:pPr lvl="1" algn="r" rtl="1"/>
            <a:r>
              <a:rPr lang="ar-SA" dirty="0"/>
              <a:t>المرحلة </a:t>
            </a:r>
            <a:r>
              <a:rPr lang="ar-EG" dirty="0"/>
              <a:t>2: </a:t>
            </a:r>
            <a:r>
              <a:rPr lang="ar-SA" dirty="0"/>
              <a:t>مراجعة البيانات</a:t>
            </a:r>
          </a:p>
          <a:p>
            <a:pPr lvl="1" algn="r" rtl="1"/>
            <a:r>
              <a:rPr lang="ar-SA" dirty="0"/>
              <a:t>المرحلة </a:t>
            </a:r>
            <a:r>
              <a:rPr lang="ar-EG" dirty="0"/>
              <a:t>3: </a:t>
            </a:r>
            <a:r>
              <a:rPr lang="ar-SA" dirty="0"/>
              <a:t>زيارة الموقع</a:t>
            </a:r>
          </a:p>
          <a:p>
            <a:pPr lvl="1" algn="r" rtl="1"/>
            <a:r>
              <a:rPr lang="ar-SA" dirty="0"/>
              <a:t>المرحلة </a:t>
            </a:r>
            <a:r>
              <a:rPr lang="ar-EG" dirty="0"/>
              <a:t>4: </a:t>
            </a:r>
            <a:r>
              <a:rPr lang="ar-SA" dirty="0"/>
              <a:t>تقييم المعلومات</a:t>
            </a:r>
            <a:endParaRPr lang="ar-EG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Methodology for Gathering </a:t>
            </a:r>
            <a:br>
              <a:rPr lang="en-US" sz="1000" b="0"/>
            </a:br>
            <a:r>
              <a:rPr lang="en-US" sz="1000" b="0"/>
              <a:t>Information for Facilities</a:t>
            </a:r>
            <a:endParaRPr lang="en-US" sz="1000" b="0" dirty="0"/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Stage 1: Planning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Stage 2: Data review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Stage 3: Site visit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Stage 4: Information evaluation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5607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5.</a:t>
            </a:r>
            <a:r>
              <a:rPr lang="en-US" dirty="0" smtClean="0"/>
              <a:t>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33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قم بتشكيل فريق تحليل نقاط الضعف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مدير المشروع</a:t>
            </a:r>
          </a:p>
          <a:p>
            <a:pPr lvl="1" algn="r" rtl="1"/>
            <a:r>
              <a:rPr lang="ar-SA" dirty="0"/>
              <a:t>خبير تكنولوجيا النظم الأمنية</a:t>
            </a:r>
          </a:p>
          <a:p>
            <a:pPr lvl="1" algn="r" rtl="1"/>
            <a:r>
              <a:rPr lang="ar-SA" dirty="0"/>
              <a:t>خبراء في الموضوع قيد البحث</a:t>
            </a:r>
          </a:p>
          <a:p>
            <a:pPr lvl="0" algn="r" rtl="1"/>
            <a:r>
              <a:rPr lang="ar-SA" dirty="0"/>
              <a:t>قم بعمل استدعاء للبيانات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قبل زيارة الموقع</a:t>
            </a:r>
          </a:p>
          <a:p>
            <a:pPr lvl="1" algn="r" rtl="1"/>
            <a:r>
              <a:rPr lang="ar-SA" dirty="0"/>
              <a:t>أطلب معلومات عن الموقع</a:t>
            </a:r>
          </a:p>
          <a:p>
            <a:pPr algn="r" rtl="1"/>
            <a:r>
              <a:rPr lang="ar-SA" dirty="0"/>
              <a:t>قم بوضع جدول زمني للزيارة</a:t>
            </a:r>
            <a:r>
              <a:rPr lang="ar-EG" dirty="0"/>
              <a:t> --</a:t>
            </a:r>
            <a:r>
              <a:rPr lang="ar-SA" dirty="0"/>
              <a:t> الوقت والتصريح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مكوِّن جمع البيانات</a:t>
            </a:r>
            <a:r>
              <a:rPr lang="ar-EG" dirty="0"/>
              <a:t> --</a:t>
            </a:r>
            <a:r>
              <a:rPr lang="ar-SA" dirty="0"/>
              <a:t> المرحلة </a:t>
            </a:r>
            <a:r>
              <a:rPr lang="ar-EG" dirty="0"/>
              <a:t>1: </a:t>
            </a:r>
            <a:r>
              <a:rPr lang="ar-SA" dirty="0"/>
              <a:t>التخطيط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Form a vulnerability analysis team: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Project manager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Security system technologist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Subject matter experts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Make a data call: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Before site visit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Request information about site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Schedule site visit — time and permission</a:t>
            </a:r>
            <a:endParaRPr lang="en-US" sz="1000" b="0" dirty="0"/>
          </a:p>
        </p:txBody>
      </p:sp>
      <p:sp>
        <p:nvSpPr>
          <p:cNvPr id="21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Gathering Component </a:t>
            </a:r>
          </a:p>
          <a:p>
            <a:r>
              <a:rPr lang="en-US" sz="1000" b="0" dirty="0"/>
              <a:t>Data —Stage 1: Planning</a:t>
            </a:r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5.1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968273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34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ما هي أنواع المعلومات الأخرى التي تحتاج </a:t>
            </a:r>
            <a:r>
              <a:rPr lang="ar-EG" dirty="0"/>
              <a:t>ل</a:t>
            </a:r>
            <a:r>
              <a:rPr lang="ar-SA" dirty="0"/>
              <a:t>لحصول عليها من استدعاء البيانات؟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other kinds of information would you want to obtain from the data call?</a:t>
            </a:r>
            <a:endParaRPr lang="en-US" sz="1000" b="0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3258311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35</a:t>
            </a:fld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10" y="2375922"/>
            <a:ext cx="3499491" cy="2332994"/>
          </a:xfrm>
        </p:spPr>
      </p:pic>
      <p:sp>
        <p:nvSpPr>
          <p:cNvPr id="12" name="Content Placeholder 11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مراجعة المعلومات الخاصة باستدعاء البيانات</a:t>
            </a:r>
          </a:p>
          <a:p>
            <a:pPr algn="r" rtl="1"/>
            <a:r>
              <a:rPr lang="ar-SA" dirty="0"/>
              <a:t>إعداد الأسئلة لزيارة الموقع</a:t>
            </a:r>
          </a:p>
          <a:p>
            <a:pPr algn="r" rtl="1"/>
            <a:r>
              <a:rPr lang="ar-SA" dirty="0"/>
              <a:t>وضع خطة لزيارة الموقع</a:t>
            </a:r>
          </a:p>
          <a:p>
            <a:pPr rtl="1"/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sz="2800" dirty="0"/>
              <a:t>مكوِّن جمع البيانات</a:t>
            </a:r>
            <a:r>
              <a:rPr lang="ar-EG" sz="2800" dirty="0"/>
              <a:t> --</a:t>
            </a:r>
            <a:r>
              <a:rPr lang="ar-SA" sz="2800" dirty="0"/>
              <a:t> المرحلة </a:t>
            </a:r>
            <a:r>
              <a:rPr lang="ar-EG" sz="2800" dirty="0"/>
              <a:t>2: </a:t>
            </a:r>
            <a:r>
              <a:rPr lang="ar-SA" sz="2800" dirty="0"/>
              <a:t>مراجعة البيانات</a:t>
            </a:r>
            <a:endParaRPr lang="ar-EG" sz="2800" dirty="0"/>
          </a:p>
        </p:txBody>
      </p:sp>
      <p:pic>
        <p:nvPicPr>
          <p:cNvPr id="18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 smtClean="0"/>
              <a:t>الكتيب </a:t>
            </a:r>
            <a:r>
              <a:rPr dirty="0" smtClean="0"/>
              <a:t>5.</a:t>
            </a:r>
            <a:r>
              <a:rPr lang="en-US" dirty="0" smtClean="0"/>
              <a:t>1</a:t>
            </a:r>
            <a:endParaRPr lang="ar-E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47650" y="4493472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7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Review data call information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Prepare questions for site visit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Plan site visit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22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Gathering Component Data — Stage 2: Data Review</a:t>
            </a:r>
            <a:endParaRPr lang="en-US" sz="1000" b="0" dirty="0"/>
          </a:p>
        </p:txBody>
      </p:sp>
      <p:sp>
        <p:nvSpPr>
          <p:cNvPr id="16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9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5.1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922187911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36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هل هناك أية عينات أخرى من الأسئلة التي يجب أن تدرجها في القائمة؟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سؤال للمناقشة</a:t>
            </a:r>
            <a:endParaRPr lang="ar-EG" dirty="0"/>
          </a:p>
        </p:txBody>
      </p:sp>
      <p:sp>
        <p:nvSpPr>
          <p:cNvPr id="9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Are there any other sample questions you would include in the list?</a:t>
            </a:r>
            <a:endParaRPr lang="en-US" sz="1000" b="0" dirty="0"/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68076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مكوِّن جمع البيانات</a:t>
            </a:r>
            <a:r>
              <a:rPr lang="ar-EG" dirty="0"/>
              <a:t> --</a:t>
            </a:r>
            <a:r>
              <a:rPr lang="ar-SA" dirty="0"/>
              <a:t> المرحلة </a:t>
            </a:r>
            <a:r>
              <a:rPr lang="ar-EG" dirty="0"/>
              <a:t>3: </a:t>
            </a:r>
            <a:r>
              <a:rPr lang="ar-SA" dirty="0"/>
              <a:t>زيارة الموقع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37</a:t>
            </a:fld>
            <a:endParaRPr lang="ar-EG" dirty="0"/>
          </a:p>
        </p:txBody>
      </p:sp>
      <p:pic>
        <p:nvPicPr>
          <p:cNvPr id="2055" name="Picture 7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0782" y="2557955"/>
            <a:ext cx="3113380" cy="2080506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إيجاز نقطة الاتصال بالمنشأة</a:t>
            </a:r>
          </a:p>
          <a:p>
            <a:pPr lvl="0" algn="r" rtl="1"/>
            <a:r>
              <a:rPr lang="ar-SA" dirty="0"/>
              <a:t>جولة، تتضمن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جميع الأصول الحرجة</a:t>
            </a:r>
          </a:p>
          <a:p>
            <a:pPr lvl="1" algn="r" rtl="1"/>
            <a:r>
              <a:rPr lang="ar-SA" dirty="0"/>
              <a:t>الأصول الثانوية ذات الأهمية الحرجة</a:t>
            </a:r>
          </a:p>
          <a:p>
            <a:pPr lvl="1" algn="r" rtl="1"/>
            <a:r>
              <a:rPr lang="ar-SA" dirty="0"/>
              <a:t>مركز السيطرة الأمنية</a:t>
            </a:r>
          </a:p>
          <a:p>
            <a:pPr lvl="1" algn="r" rtl="1"/>
            <a:r>
              <a:rPr lang="ar-SA" dirty="0"/>
              <a:t>سائر المناطق المحددة</a:t>
            </a:r>
          </a:p>
          <a:p>
            <a:pPr algn="r" rtl="1"/>
            <a:r>
              <a:rPr lang="ar-SA" dirty="0"/>
              <a:t>مقابلات للإجابة </a:t>
            </a:r>
            <a:r>
              <a:rPr lang="ar-EG" dirty="0"/>
              <a:t>عن </a:t>
            </a:r>
            <a:r>
              <a:rPr lang="ar-SA" dirty="0"/>
              <a:t>الأسئلة الباقية</a:t>
            </a:r>
          </a:p>
          <a:p>
            <a:pPr rtl="1"/>
            <a:endParaRPr lang="ar-EG" dirty="0"/>
          </a:p>
        </p:txBody>
      </p:sp>
      <p:sp>
        <p:nvSpPr>
          <p:cNvPr id="12" name="TextBox 11"/>
          <p:cNvSpPr txBox="1"/>
          <p:nvPr/>
        </p:nvSpPr>
        <p:spPr>
          <a:xfrm>
            <a:off x="2266539" y="4642631"/>
            <a:ext cx="16706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Department of Energy</a:t>
            </a:r>
            <a:endParaRPr lang="ar-EG" sz="800" b="1" dirty="0"/>
          </a:p>
        </p:txBody>
      </p:sp>
      <p:sp>
        <p:nvSpPr>
          <p:cNvPr id="14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Gathering Component Data — Stage 3: Site Visit</a:t>
            </a:r>
            <a:endParaRPr lang="en-US" sz="1000" b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Briefing to facility point of contact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Tour, including: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All critical assets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Secondary critical assets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Security control center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Other specified areas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Interviews to answer remaining questions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465277521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مكوِّن جمع البيانات</a:t>
            </a:r>
            <a:r>
              <a:rPr lang="ar-EG" dirty="0"/>
              <a:t> --</a:t>
            </a:r>
            <a:r>
              <a:rPr lang="ar-SA" dirty="0"/>
              <a:t> المرحلة </a:t>
            </a:r>
            <a:r>
              <a:rPr lang="ar-EG" dirty="0"/>
              <a:t>4: </a:t>
            </a:r>
            <a:r>
              <a:rPr lang="ar-SA" dirty="0"/>
              <a:t>تقييم المعلومات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38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تحديد علاقية البيانات</a:t>
            </a:r>
          </a:p>
          <a:p>
            <a:pPr algn="r" rtl="1"/>
            <a:r>
              <a:rPr lang="ar-SA" dirty="0"/>
              <a:t>تسجيل المعلومات على هيئة تقرير</a:t>
            </a:r>
          </a:p>
          <a:p>
            <a:pPr rtl="1"/>
            <a:endParaRPr lang="ar-EG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2559" y="1593466"/>
            <a:ext cx="3288983" cy="2181054"/>
          </a:xfrm>
        </p:spPr>
      </p:pic>
      <p:sp>
        <p:nvSpPr>
          <p:cNvPr id="8" name="TextBox 7"/>
          <p:cNvSpPr txBox="1"/>
          <p:nvPr/>
        </p:nvSpPr>
        <p:spPr>
          <a:xfrm>
            <a:off x="7287291" y="3559076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/>
              <a:t>Source: Getty Images</a:t>
            </a:r>
            <a:endParaRPr lang="ar-EG" sz="800" b="1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Gathering Component Data — </a:t>
            </a:r>
          </a:p>
          <a:p>
            <a:r>
              <a:rPr lang="en-US" sz="1000" b="0" dirty="0"/>
              <a:t>Stage 4: Information Evaluation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Determine data relevance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Record in report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78066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39</a:t>
            </a:fld>
            <a:endParaRPr lang="ar-EG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لحظة التعليم الإسترجاعي</a:t>
            </a:r>
            <a:endParaRPr lang="ar-EG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كيف تستخدم مكونات البنية الأساسية الحرجة في تقييم البنية الأساسية الحرجة؟</a:t>
            </a:r>
            <a:endParaRPr lang="ar-EG" dirty="0"/>
          </a:p>
        </p:txBody>
      </p:sp>
      <p:sp>
        <p:nvSpPr>
          <p:cNvPr id="12" name="CallTop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How are critical infrastructure components used in a critical infrastructure assessment?</a:t>
            </a:r>
          </a:p>
        </p:txBody>
      </p:sp>
    </p:spTree>
    <p:extLst>
      <p:ext uri="{BB962C8B-B14F-4D97-AF65-F5344CB8AC3E}">
        <p14:creationId xmlns:p14="http://schemas.microsoft.com/office/powerpoint/2010/main" val="409367935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تعريف مكونات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ar-EG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الظروف المادية، وعمليات المنشأة، والسياسات</a:t>
            </a:r>
            <a:r>
              <a:rPr lang="ar-EG" dirty="0"/>
              <a:t>،</a:t>
            </a:r>
            <a:r>
              <a:rPr lang="ar-SA" dirty="0"/>
              <a:t> والإجراءات</a:t>
            </a:r>
            <a:r>
              <a:rPr lang="ar-EG" dirty="0"/>
              <a:t>،</a:t>
            </a:r>
            <a:r>
              <a:rPr lang="ar-SA" dirty="0"/>
              <a:t> والمتطلبات التنظيمية</a:t>
            </a:r>
            <a:r>
              <a:rPr lang="ar-EG" dirty="0"/>
              <a:t>،</a:t>
            </a:r>
            <a:r>
              <a:rPr lang="ar-SA" dirty="0"/>
              <a:t> والإعتبارات الأمنية والقانونية للمرفق موضع التعريف</a:t>
            </a: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Critical Infrastructure Components Defined</a:t>
            </a:r>
          </a:p>
        </p:txBody>
      </p:sp>
      <p:sp>
        <p:nvSpPr>
          <p:cNvPr id="13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The physical conditions, facility operations, policies, and procedures, regulatory requirements, and the safety and legal considerations of the identified asset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648287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fontScale="92500" lnSpcReduction="10000"/>
          </a:bodyPr>
          <a:lstStyle/>
          <a:p>
            <a:pPr rtl="1"/>
            <a:r>
              <a:rPr lang="ar-SA" dirty="0" smtClean="0"/>
              <a:t>مقدمة </a:t>
            </a:r>
            <a:r>
              <a:rPr lang="ar-SA" dirty="0"/>
              <a:t>دفتر الواجبات</a:t>
            </a:r>
            <a:r>
              <a:rPr dirty="0"/>
              <a:t> </a:t>
            </a:r>
          </a:p>
          <a:p>
            <a:pPr rtl="1"/>
            <a:r>
              <a:rPr lang="ar-SA" dirty="0"/>
              <a:t>الجزء </a:t>
            </a:r>
            <a:r>
              <a:rPr dirty="0"/>
              <a:t>1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40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 algn="r" rtl="1"/>
            <a:r>
              <a:rPr lang="ar-SA" dirty="0"/>
              <a:t>الغرض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تقييم مكونات البنية الأساسية الحرجة لمبنى الوزارات الوطنية</a:t>
            </a:r>
          </a:p>
          <a:p>
            <a:pPr lvl="1" algn="r" rtl="1"/>
            <a:r>
              <a:rPr lang="ar-SA" dirty="0"/>
              <a:t>المدة</a:t>
            </a:r>
            <a:r>
              <a:rPr lang="ar-EG" dirty="0"/>
              <a:t>:</a:t>
            </a:r>
            <a:r>
              <a:rPr dirty="0"/>
              <a:t> 90 </a:t>
            </a:r>
            <a:r>
              <a:rPr lang="ar-SA" dirty="0"/>
              <a:t>دقيقة </a:t>
            </a:r>
            <a:r>
              <a:rPr lang="ar-EG" dirty="0"/>
              <a:t>(</a:t>
            </a:r>
            <a:r>
              <a:rPr dirty="0"/>
              <a:t>70</a:t>
            </a:r>
            <a:r>
              <a:rPr lang="ar-SA" dirty="0"/>
              <a:t> دقيقة للتمرين؛ </a:t>
            </a:r>
            <a:r>
              <a:rPr dirty="0"/>
              <a:t>20</a:t>
            </a:r>
            <a:r>
              <a:rPr lang="ar-SA" dirty="0"/>
              <a:t> دقيقة استخلاص المعلومات</a:t>
            </a:r>
            <a:r>
              <a:rPr lang="ar-EG" dirty="0"/>
              <a:t>)</a:t>
            </a:r>
            <a:endParaRPr dirty="0"/>
          </a:p>
          <a:p>
            <a:pPr lvl="1" algn="r" rtl="1"/>
            <a:r>
              <a:rPr lang="ar-SA" dirty="0"/>
              <a:t>تركيبة المجموعة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مجموعات كل طاولة</a:t>
            </a:r>
          </a:p>
          <a:p>
            <a:pPr lvl="1" algn="r" rtl="1"/>
            <a:r>
              <a:rPr lang="ar-SA" dirty="0"/>
              <a:t>استخلاص المعلومات</a:t>
            </a:r>
            <a:r>
              <a:rPr dirty="0"/>
              <a:t>: </a:t>
            </a:r>
            <a:r>
              <a:rPr lang="ar-EG" dirty="0"/>
              <a:t> </a:t>
            </a:r>
            <a:r>
              <a:rPr lang="ar-SA" dirty="0"/>
              <a:t>العروض والمناقشة</a:t>
            </a:r>
            <a:endParaRPr lang="ar-EG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مقدمة التمرين التفصيلي المقسّم</a:t>
            </a:r>
            <a:r>
              <a:rPr lang="ar-EG" dirty="0"/>
              <a:t> --</a:t>
            </a:r>
            <a:r>
              <a:rPr lang="ar-SA" dirty="0"/>
              <a:t> الجزء </a:t>
            </a:r>
            <a:r>
              <a:rPr dirty="0"/>
              <a:t>1</a:t>
            </a:r>
            <a:endParaRPr lang="ar-EG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ar-SA" dirty="0" smtClean="0"/>
              <a:t>راجع</a:t>
            </a:r>
            <a:endParaRPr lang="ar-SA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evaluate the critical infrastructure components of the National Ministries Building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90 minutes (70-exercise; 20-debrief)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presentations and discussion</a:t>
            </a:r>
            <a:endParaRPr lang="en-US" sz="1000" b="0" dirty="0"/>
          </a:p>
        </p:txBody>
      </p:sp>
      <p:sp>
        <p:nvSpPr>
          <p:cNvPr id="21" name="CallAddLeft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Threaded Exercise </a:t>
            </a:r>
            <a:br>
              <a:rPr lang="en-US" sz="1000" b="0"/>
            </a:br>
            <a:r>
              <a:rPr lang="en-US" sz="1000" b="0"/>
              <a:t>Introduction and Part 1</a:t>
            </a:r>
            <a:endParaRPr lang="en-US" sz="1000" b="0" dirty="0"/>
          </a:p>
        </p:txBody>
      </p:sp>
      <p:sp>
        <p:nvSpPr>
          <p:cNvPr id="13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5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Introduction and Part 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6309832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 wrap="square">
            <a:normAutofit lnSpcReduction="10000"/>
          </a:bodyPr>
          <a:lstStyle/>
          <a:p>
            <a:pPr rtl="1"/>
            <a:r>
              <a:rPr lang="ar-SA" dirty="0" smtClean="0"/>
              <a:t>خريطة </a:t>
            </a:r>
            <a:r>
              <a:rPr lang="ar-SA" dirty="0"/>
              <a:t>مجمّع مبنى الوزارات الوطنية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41</a:t>
            </a:fld>
            <a:endParaRPr lang="ar-E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pic>
        <p:nvPicPr>
          <p:cNvPr id="11" name="Content Placeholder 10" descr="VIST2_Mod-6_Graphic-attachment-1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66" y="1078556"/>
            <a:ext cx="5501090" cy="4156172"/>
          </a:xfr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SA" dirty="0"/>
              <a:t>خريطة مجمّع مبنى الوزارات الوطنية</a:t>
            </a:r>
            <a:endParaRPr lang="ar-E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rtl="1"/>
            <a:r>
              <a:rPr lang="ar-SA" dirty="0"/>
              <a:t>راجع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872616" y="1269688"/>
            <a:ext cx="5252086" cy="3750330"/>
            <a:chOff x="1872615" y="1331048"/>
            <a:chExt cx="5515611" cy="3938500"/>
          </a:xfrm>
        </p:grpSpPr>
        <p:sp>
          <p:nvSpPr>
            <p:cNvPr id="13" name="Text Box 99"/>
            <p:cNvSpPr txBox="1">
              <a:spLocks noChangeArrowheads="1"/>
            </p:cNvSpPr>
            <p:nvPr/>
          </p:nvSpPr>
          <p:spPr bwMode="auto">
            <a:xfrm>
              <a:off x="4079240" y="1433196"/>
              <a:ext cx="1143000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200" b="1" dirty="0">
                  <a:effectLst/>
                  <a:latin typeface="+mn-lt"/>
                </a:rPr>
                <a:t>وزارة</a:t>
              </a:r>
              <a:r>
                <a:rPr lang="en-US" sz="1200" b="1" dirty="0">
                  <a:effectLst/>
                  <a:latin typeface="+mn-lt"/>
                </a:rPr>
                <a:t> </a:t>
              </a:r>
            </a:p>
            <a:p>
              <a:pPr marL="0" marR="0" algn="ct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200" b="1" dirty="0">
                  <a:effectLst/>
                  <a:latin typeface="+mn-lt"/>
                </a:rPr>
                <a:t>الدفاع</a:t>
              </a:r>
            </a:p>
          </p:txBody>
        </p:sp>
        <p:sp>
          <p:nvSpPr>
            <p:cNvPr id="14" name="Text Box 98"/>
            <p:cNvSpPr txBox="1">
              <a:spLocks noChangeArrowheads="1"/>
            </p:cNvSpPr>
            <p:nvPr/>
          </p:nvSpPr>
          <p:spPr bwMode="auto">
            <a:xfrm>
              <a:off x="4869815" y="1652903"/>
              <a:ext cx="904875" cy="445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200" b="1" dirty="0">
                  <a:effectLst/>
                  <a:latin typeface="+mn-lt"/>
                </a:rPr>
                <a:t>مكتب الأمن</a:t>
              </a:r>
              <a:endParaRPr lang="ar-EG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15" name="Text Box 100"/>
            <p:cNvSpPr txBox="1">
              <a:spLocks noChangeArrowheads="1"/>
            </p:cNvSpPr>
            <p:nvPr/>
          </p:nvSpPr>
          <p:spPr bwMode="auto">
            <a:xfrm>
              <a:off x="6362171" y="2399770"/>
              <a:ext cx="883602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200" b="1" dirty="0">
                  <a:effectLst/>
                  <a:latin typeface="+mn-lt"/>
                </a:rPr>
                <a:t>سفارة أجنبية</a:t>
              </a:r>
              <a:endParaRPr lang="ar-EG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16" name="Text Box 101"/>
            <p:cNvSpPr txBox="1">
              <a:spLocks noChangeArrowheads="1"/>
            </p:cNvSpPr>
            <p:nvPr/>
          </p:nvSpPr>
          <p:spPr bwMode="auto">
            <a:xfrm>
              <a:off x="6204348" y="2983820"/>
              <a:ext cx="1014174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100" b="1" dirty="0">
                  <a:effectLst/>
                  <a:latin typeface="+mn-lt"/>
                </a:rPr>
                <a:t>مولد المبنى</a:t>
              </a:r>
              <a:endParaRPr lang="ar-EG" sz="11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17" name="Text Box 130"/>
            <p:cNvSpPr txBox="1">
              <a:spLocks noChangeArrowheads="1"/>
            </p:cNvSpPr>
            <p:nvPr/>
          </p:nvSpPr>
          <p:spPr bwMode="auto">
            <a:xfrm>
              <a:off x="5084445" y="5012373"/>
              <a:ext cx="154495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400" b="1" dirty="0">
                  <a:effectLst/>
                  <a:latin typeface="+mn-lt"/>
                </a:rPr>
                <a:t>شارع سكند</a:t>
              </a:r>
            </a:p>
          </p:txBody>
        </p:sp>
        <p:sp>
          <p:nvSpPr>
            <p:cNvPr id="18" name="Text Box 129"/>
            <p:cNvSpPr txBox="1">
              <a:spLocks noChangeArrowheads="1"/>
            </p:cNvSpPr>
            <p:nvPr/>
          </p:nvSpPr>
          <p:spPr bwMode="auto">
            <a:xfrm>
              <a:off x="3414394" y="4980306"/>
              <a:ext cx="136080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400" b="1" dirty="0">
                  <a:effectLst/>
                  <a:latin typeface="+mn-lt"/>
                </a:rPr>
                <a:t>شارع فيرست</a:t>
              </a:r>
            </a:p>
          </p:txBody>
        </p:sp>
        <p:sp>
          <p:nvSpPr>
            <p:cNvPr id="19" name="Text Box 96"/>
            <p:cNvSpPr txBox="1">
              <a:spLocks noChangeArrowheads="1"/>
            </p:cNvSpPr>
            <p:nvPr/>
          </p:nvSpPr>
          <p:spPr bwMode="auto">
            <a:xfrm>
              <a:off x="1972945" y="4670743"/>
              <a:ext cx="1845309" cy="34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400" b="1" dirty="0">
                  <a:effectLst/>
                  <a:latin typeface="+mn-lt"/>
                </a:rPr>
                <a:t>حارة جيدوشياري لين</a:t>
              </a:r>
            </a:p>
          </p:txBody>
        </p:sp>
        <p:sp>
          <p:nvSpPr>
            <p:cNvPr id="20" name="Text Box 95"/>
            <p:cNvSpPr txBox="1">
              <a:spLocks noChangeArrowheads="1"/>
            </p:cNvSpPr>
            <p:nvPr/>
          </p:nvSpPr>
          <p:spPr bwMode="auto">
            <a:xfrm>
              <a:off x="1872615" y="3350260"/>
              <a:ext cx="156210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400" b="1" dirty="0">
                  <a:effectLst/>
                  <a:latin typeface="+mn-lt"/>
                </a:rPr>
                <a:t>شارع ناشيونال أفينيو</a:t>
              </a:r>
            </a:p>
          </p:txBody>
        </p:sp>
        <p:sp>
          <p:nvSpPr>
            <p:cNvPr id="21" name="Text Box 97"/>
            <p:cNvSpPr txBox="1">
              <a:spLocks noChangeArrowheads="1"/>
            </p:cNvSpPr>
            <p:nvPr/>
          </p:nvSpPr>
          <p:spPr bwMode="auto">
            <a:xfrm>
              <a:off x="2779393" y="2420618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400" b="1" dirty="0">
                  <a:latin typeface="+mn-lt"/>
                </a:rPr>
                <a:t>مبنى</a:t>
              </a:r>
              <a:r>
                <a:rPr lang="ar-EG" sz="1400" b="1" dirty="0">
                  <a:latin typeface="+mn-lt"/>
                </a:rPr>
                <a:t> </a:t>
              </a:r>
              <a:br>
                <a:rPr lang="ar-EG" sz="1400" b="1" dirty="0">
                  <a:latin typeface="+mn-lt"/>
                </a:rPr>
              </a:br>
              <a:r>
                <a:rPr lang="ar-SA" sz="1400" b="1" dirty="0">
                  <a:latin typeface="+mn-lt"/>
                </a:rPr>
                <a:t>الوزارات </a:t>
              </a:r>
              <a:r>
                <a:rPr lang="ar-SA" sz="1400" b="1" dirty="0">
                  <a:effectLst/>
                  <a:latin typeface="+mn-lt"/>
                </a:rPr>
                <a:t>الوطنية</a:t>
              </a:r>
            </a:p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endParaRPr lang="ar-SA" sz="1400" b="1" dirty="0">
                <a:effectLst/>
                <a:latin typeface="+mn-lt"/>
              </a:endParaRPr>
            </a:p>
          </p:txBody>
        </p:sp>
        <p:sp>
          <p:nvSpPr>
            <p:cNvPr id="22" name="Text Box 128"/>
            <p:cNvSpPr txBox="1">
              <a:spLocks noChangeArrowheads="1"/>
            </p:cNvSpPr>
            <p:nvPr/>
          </p:nvSpPr>
          <p:spPr bwMode="auto">
            <a:xfrm>
              <a:off x="3157219" y="3642517"/>
              <a:ext cx="869315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400" b="1" dirty="0">
                  <a:effectLst/>
                  <a:latin typeface="+mn-lt"/>
                </a:rPr>
                <a:t>موقف السيارات</a:t>
              </a:r>
              <a:endParaRPr lang="ar-EG" sz="14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23" name="Text Box 107"/>
            <p:cNvSpPr txBox="1">
              <a:spLocks noChangeArrowheads="1"/>
            </p:cNvSpPr>
            <p:nvPr/>
          </p:nvSpPr>
          <p:spPr bwMode="auto">
            <a:xfrm>
              <a:off x="5877084" y="3963989"/>
              <a:ext cx="1273016" cy="280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rtl="1">
                <a:spcBef>
                  <a:spcPts val="0"/>
                </a:spcBef>
                <a:spcAft>
                  <a:spcPts val="0"/>
                </a:spcAft>
              </a:pPr>
              <a:r>
                <a:rPr lang="ar-SA" sz="1200" b="1" dirty="0">
                  <a:effectLst/>
                  <a:latin typeface="+mn-lt"/>
                </a:rPr>
                <a:t>كراجات </a:t>
              </a:r>
              <a:r>
                <a:rPr lang="ar-EG" sz="1200" b="1" dirty="0">
                  <a:effectLst/>
                  <a:latin typeface="+mn-lt"/>
                </a:rPr>
                <a:t/>
              </a:r>
              <a:br>
                <a:rPr lang="ar-EG" sz="1200" b="1" dirty="0">
                  <a:effectLst/>
                  <a:latin typeface="+mn-lt"/>
                </a:rPr>
              </a:br>
              <a:r>
                <a:rPr lang="ar-SA" sz="1200" b="1" dirty="0">
                  <a:effectLst/>
                  <a:latin typeface="+mn-lt"/>
                </a:rPr>
                <a:t>السيارات</a:t>
              </a:r>
              <a:endParaRPr lang="ar-EG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27" name="CallAddL"/>
            <p:cNvSpPr txBox="1">
              <a:spLocks noChangeArrowheads="1"/>
            </p:cNvSpPr>
            <p:nvPr/>
          </p:nvSpPr>
          <p:spPr bwMode="auto">
            <a:xfrm>
              <a:off x="3081020" y="1477008"/>
              <a:ext cx="1206500" cy="21082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</a:p>
          </p:txBody>
        </p:sp>
        <p:sp>
          <p:nvSpPr>
            <p:cNvPr id="32" name="Text Box 98"/>
            <p:cNvSpPr txBox="1">
              <a:spLocks noChangeArrowheads="1"/>
            </p:cNvSpPr>
            <p:nvPr/>
          </p:nvSpPr>
          <p:spPr bwMode="auto">
            <a:xfrm>
              <a:off x="5475287" y="1331048"/>
              <a:ext cx="1154112" cy="2336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(Security office)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3" name="Text Box 100"/>
            <p:cNvSpPr txBox="1">
              <a:spLocks noChangeArrowheads="1"/>
            </p:cNvSpPr>
            <p:nvPr/>
          </p:nvSpPr>
          <p:spPr bwMode="auto">
            <a:xfrm>
              <a:off x="6513592" y="1938283"/>
              <a:ext cx="636508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(Foreign embassy)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4" name="Text Box 101"/>
            <p:cNvSpPr txBox="1">
              <a:spLocks noChangeArrowheads="1"/>
            </p:cNvSpPr>
            <p:nvPr/>
          </p:nvSpPr>
          <p:spPr bwMode="auto">
            <a:xfrm>
              <a:off x="6005513" y="3231517"/>
              <a:ext cx="1162050" cy="2127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(Building generator)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5" name="Text Box 130"/>
            <p:cNvSpPr txBox="1">
              <a:spLocks noChangeArrowheads="1"/>
            </p:cNvSpPr>
            <p:nvPr/>
          </p:nvSpPr>
          <p:spPr bwMode="auto">
            <a:xfrm>
              <a:off x="6226176" y="4861084"/>
              <a:ext cx="1162050" cy="25177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(Second Street)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6" name="Text Box 129"/>
            <p:cNvSpPr txBox="1">
              <a:spLocks noChangeArrowheads="1"/>
            </p:cNvSpPr>
            <p:nvPr/>
          </p:nvSpPr>
          <p:spPr bwMode="auto">
            <a:xfrm>
              <a:off x="4212908" y="4780915"/>
              <a:ext cx="825500" cy="23145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(First Street)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7" name="Text Box 96"/>
            <p:cNvSpPr txBox="1">
              <a:spLocks noChangeArrowheads="1"/>
            </p:cNvSpPr>
            <p:nvPr/>
          </p:nvSpPr>
          <p:spPr bwMode="auto">
            <a:xfrm>
              <a:off x="2029778" y="4904423"/>
              <a:ext cx="116205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(Judiciary Lane)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8" name="Text Box 95"/>
            <p:cNvSpPr txBox="1">
              <a:spLocks noChangeArrowheads="1"/>
            </p:cNvSpPr>
            <p:nvPr/>
          </p:nvSpPr>
          <p:spPr bwMode="auto">
            <a:xfrm>
              <a:off x="1972945" y="3625215"/>
              <a:ext cx="1016000" cy="21240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(National Avenue)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9" name="Text Box 97"/>
            <p:cNvSpPr txBox="1">
              <a:spLocks noChangeArrowheads="1"/>
            </p:cNvSpPr>
            <p:nvPr/>
          </p:nvSpPr>
          <p:spPr bwMode="auto">
            <a:xfrm>
              <a:off x="2535871" y="3054084"/>
              <a:ext cx="116205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(National Ministries</a:t>
              </a:r>
            </a:p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Building)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0" name="Text Box 128"/>
            <p:cNvSpPr txBox="1">
              <a:spLocks noChangeArrowheads="1"/>
            </p:cNvSpPr>
            <p:nvPr/>
          </p:nvSpPr>
          <p:spPr bwMode="auto">
            <a:xfrm>
              <a:off x="3301046" y="4157244"/>
              <a:ext cx="793750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(Parking lot)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1" name="Text Box 107"/>
            <p:cNvSpPr txBox="1">
              <a:spLocks noChangeArrowheads="1"/>
            </p:cNvSpPr>
            <p:nvPr/>
          </p:nvSpPr>
          <p:spPr bwMode="auto">
            <a:xfrm>
              <a:off x="6489701" y="3906836"/>
              <a:ext cx="635000" cy="2838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r" rtl="1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>
                  <a:effectLst/>
                  <a:latin typeface="+mn-lt"/>
                </a:rPr>
                <a:t>(Parking garage)</a:t>
              </a:r>
              <a:endParaRPr lang="ar-EG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  <p:sp>
        <p:nvSpPr>
          <p:cNvPr id="42" name="CallAddR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43" name="CallAddR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 fontScale="62500" lnSpcReduction="20000"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National Ministries Building Complex Map</a:t>
            </a:r>
            <a:endParaRPr lang="en-US" sz="800" b="0" dirty="0"/>
          </a:p>
        </p:txBody>
      </p:sp>
      <p:sp>
        <p:nvSpPr>
          <p:cNvPr id="44" name="CallAddL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National Ministries </a:t>
            </a:r>
            <a:br>
              <a:rPr lang="en-US" sz="950" b="0" smtClean="0"/>
            </a:br>
            <a:r>
              <a:rPr lang="en-US" sz="950" b="0" smtClean="0"/>
              <a:t>Building Complex Map</a:t>
            </a:r>
            <a:endParaRPr lang="en-US" sz="950" b="0" dirty="0"/>
          </a:p>
        </p:txBody>
      </p:sp>
      <p:sp>
        <p:nvSpPr>
          <p:cNvPr id="4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46" name="CallTop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47" name="Text Box 99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48" name="Text Box 98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9" name="Text Box 100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0" name="Text Box 10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1" name="Text Box 130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52" name="Text Box 129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53" name="Text Box 96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54" name="Text Box 95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55" name="Text Box 97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56" name="Text Box 128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7" name="Text Box 107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8" name="CallAddL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9" name="Text Box 98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0" name="Text Box 100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1" name="Text Box 10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2" name="Text Box 130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3" name="Text Box 129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4" name="Text Box 96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5" name="Text Box 95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6" name="Text Box 97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7" name="Text Box 128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8" name="Text Box 107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45088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ملخص الوحدة</a:t>
            </a:r>
            <a:endParaRPr lang="ar-E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42</a:t>
            </a:fld>
            <a:endParaRPr lang="ar-EG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 algn="r" rtl="1"/>
            <a:r>
              <a:rPr lang="ar-EG" dirty="0"/>
              <a:t>تقييمات </a:t>
            </a:r>
            <a:r>
              <a:rPr lang="ar-SA" dirty="0"/>
              <a:t>البنية الأساسية الحرجة</a:t>
            </a:r>
          </a:p>
          <a:p>
            <a:pPr algn="r" rtl="1"/>
            <a:r>
              <a:rPr lang="ar-SA" dirty="0"/>
              <a:t>مكونات البنية الأساسية الحرجة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Critical infrastructure assessments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Critical infrastructure components</a:t>
            </a:r>
            <a:endParaRPr lang="en-US" sz="1000" b="0" dirty="0"/>
          </a:p>
        </p:txBody>
      </p:sp>
      <p:sp>
        <p:nvSpPr>
          <p:cNvPr id="10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تعريف تقييمات البنية الأساسية الحرجة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rtl="1"/>
            <a:r>
              <a:rPr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r" rtl="1"/>
            <a:r>
              <a:rPr lang="ar-SA" dirty="0"/>
              <a:t>عملية تقييم شاملة لمكونات البنية الأساسية الحرجة الخاصة بنطاق معين</a:t>
            </a:r>
          </a:p>
          <a:p>
            <a:pPr rtl="1"/>
            <a:endParaRPr lang="ar-EG" dirty="0"/>
          </a:p>
        </p:txBody>
      </p:sp>
      <p:pic>
        <p:nvPicPr>
          <p:cNvPr id="9" name="Picture 2" descr="http://www.stocktongov.com/files/MUDProvider_534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38799" y="1435314"/>
            <a:ext cx="2278063" cy="3398624"/>
          </a:xfr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700281" y="4594357"/>
            <a:ext cx="12442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Critical Infrastructure Assessments Defined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 comprehensive evaluation of the components of a given critical infrastructure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22694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الغرض من عمليات تقييم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ar-EG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15484" y="3730710"/>
            <a:ext cx="2127138" cy="2412298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توفير تقييم شامل لمكونات البنية الأساسية الحرجة</a:t>
            </a:r>
          </a:p>
          <a:p>
            <a:pPr lvl="0" algn="r" rtl="1"/>
            <a:r>
              <a:rPr lang="ar-SA" dirty="0"/>
              <a:t>تقييم نقاط الضعف والتغلب عليها</a:t>
            </a:r>
          </a:p>
          <a:p>
            <a:pPr lvl="0" algn="r" rtl="1"/>
            <a:r>
              <a:rPr lang="ar-SA" dirty="0"/>
              <a:t>تحديد التدابير الأمنية المضادة وتنفيذها</a:t>
            </a:r>
          </a:p>
          <a:p>
            <a:pPr rtl="1"/>
            <a:endParaRPr lang="ar-EG" dirty="0"/>
          </a:p>
        </p:txBody>
      </p:sp>
      <p:sp>
        <p:nvSpPr>
          <p:cNvPr id="6" name="TextBox 5"/>
          <p:cNvSpPr txBox="1"/>
          <p:nvPr/>
        </p:nvSpPr>
        <p:spPr>
          <a:xfrm>
            <a:off x="4702667" y="5927564"/>
            <a:ext cx="19399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Dept. of Homeland Security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Purpose of Critical Infrastructure Assessments</a:t>
            </a:r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Provide a comprehensive evaluation of a critical infrastructure’s components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Assess and mitigate vulnerabilities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Identify and establish security countermeasures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تقييم مكونات البنية الأساسية الحرجة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ar-E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algn="r" rtl="1"/>
            <a:r>
              <a:rPr lang="ar-SA" dirty="0"/>
              <a:t>جزء من العملية الخاصة بتأمين المنشآت ضد جميع التهديدات بما في ذلك الهجوم الإرهابي والكوارث الطبيعية</a:t>
            </a:r>
            <a:r>
              <a:rPr dirty="0"/>
              <a:t> </a:t>
            </a:r>
          </a:p>
          <a:p>
            <a:pPr algn="r" rtl="1"/>
            <a:r>
              <a:rPr lang="ar-SA" dirty="0"/>
              <a:t>يتطلب مدخل منهجي</a:t>
            </a:r>
          </a:p>
          <a:p>
            <a:pPr lvl="0" algn="r" rtl="1"/>
            <a:r>
              <a:rPr lang="ar-SA" dirty="0"/>
              <a:t>يتضمن جمع البيانات مثل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الوصف المادي للمنشأة</a:t>
            </a:r>
          </a:p>
          <a:p>
            <a:pPr lvl="1" algn="r" rtl="1"/>
            <a:r>
              <a:rPr lang="ar-SA" dirty="0"/>
              <a:t>جوانب الضعف والثغرات المعروفة</a:t>
            </a:r>
            <a:r>
              <a:rPr dirty="0"/>
              <a:t> </a:t>
            </a:r>
            <a:endParaRPr lang="ar-EG" dirty="0"/>
          </a:p>
        </p:txBody>
      </p:sp>
      <p:sp>
        <p:nvSpPr>
          <p:cNvPr id="11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Evaluation of Critical Infrastructure Components</a:t>
            </a:r>
          </a:p>
        </p:txBody>
      </p:sp>
      <p:sp>
        <p:nvSpPr>
          <p:cNvPr id="12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Is part of the process of securing facilities against all threats including terrorist attack and natural disasters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Requires a methodical approach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Involves gathering data such as: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Physical description of the facility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Known vulnerabilities and weaknesses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55727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بيانات دقيقة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ar-EG" dirty="0"/>
          </a:p>
        </p:txBody>
      </p:sp>
      <p:pic>
        <p:nvPicPr>
          <p:cNvPr id="10" name="Picture 2" descr="http://www.bls.gov/ooh/images/15565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0120" y="3742055"/>
            <a:ext cx="3392804" cy="2261869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جمع المعلومات الدقيقة</a:t>
            </a:r>
            <a:r>
              <a:rPr lang="ar-EG" dirty="0"/>
              <a:t> </a:t>
            </a:r>
            <a:r>
              <a:rPr lang="ar-SA" dirty="0"/>
              <a:t>أمر يُشكل أهمية حرجة</a:t>
            </a:r>
          </a:p>
          <a:p>
            <a:pPr lvl="0" algn="r" rtl="1"/>
            <a:r>
              <a:rPr lang="ar-SA" dirty="0"/>
              <a:t>تسمح البيانات الدقيقة بتطوير التوصيات الخاصة بالتدابير الأمنية الملائمة</a:t>
            </a:r>
            <a:r>
              <a:rPr dirty="0"/>
              <a:t>.</a:t>
            </a:r>
          </a:p>
          <a:p>
            <a:pPr rtl="1"/>
            <a:endParaRPr lang="ar-EG" dirty="0"/>
          </a:p>
        </p:txBody>
      </p:sp>
      <p:sp>
        <p:nvSpPr>
          <p:cNvPr id="11" name="TextBox 10"/>
          <p:cNvSpPr txBox="1"/>
          <p:nvPr/>
        </p:nvSpPr>
        <p:spPr>
          <a:xfrm>
            <a:off x="6285487" y="5788480"/>
            <a:ext cx="187743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Bureau of Labor Statistics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2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Accurate Data</a:t>
            </a:r>
            <a:endParaRPr lang="en-US" sz="1000" b="0" dirty="0"/>
          </a:p>
        </p:txBody>
      </p:sp>
      <p:sp>
        <p:nvSpPr>
          <p:cNvPr id="15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Gathering accurate information is critical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Accurate data allows for the development of appropriate security countermeasure recommendations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49456200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SA" dirty="0"/>
              <a:t>بيانات غير دقيقة</a:t>
            </a:r>
            <a:endParaRPr lang="ar-E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rtl="1"/>
            <a:r>
              <a:rPr dirty="0"/>
              <a:t>Module 5: Critical Infrastructure Components</a:t>
            </a:r>
            <a:endParaRPr lang="ar-E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l"/>
            <a:r>
              <a:rPr lang="en-US" smtClean="0"/>
              <a:t>CISR v1.0</a:t>
            </a:r>
            <a:endParaRPr lang="ar-E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1"/>
            <a:r>
              <a:rPr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ar-EG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6098" y="2370026"/>
            <a:ext cx="3343901" cy="2229267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 algn="r" rtl="1"/>
            <a:r>
              <a:rPr lang="ar-SA" dirty="0"/>
              <a:t>النتائج</a:t>
            </a:r>
            <a:r>
              <a:rPr dirty="0"/>
              <a:t>:</a:t>
            </a:r>
          </a:p>
          <a:p>
            <a:pPr lvl="1" algn="r" rtl="1"/>
            <a:r>
              <a:rPr lang="ar-SA" dirty="0"/>
              <a:t>إهدار الموارد</a:t>
            </a:r>
          </a:p>
          <a:p>
            <a:pPr lvl="1" algn="r" rtl="1"/>
            <a:r>
              <a:rPr lang="ar-SA" dirty="0"/>
              <a:t>تلف أو تدمير الأصول الحرجة</a:t>
            </a:r>
          </a:p>
          <a:p>
            <a:pPr lvl="1" algn="r" rtl="1"/>
            <a:r>
              <a:rPr lang="ar-SA" dirty="0"/>
              <a:t>وقوع إصابات أو خسائر في الأرواح</a:t>
            </a:r>
          </a:p>
          <a:p>
            <a:pPr lvl="0" rtl="1"/>
            <a:endParaRPr lang="ar-EG" dirty="0"/>
          </a:p>
        </p:txBody>
      </p:sp>
      <p:sp>
        <p:nvSpPr>
          <p:cNvPr id="8" name="TextBox 7"/>
          <p:cNvSpPr txBox="1"/>
          <p:nvPr/>
        </p:nvSpPr>
        <p:spPr>
          <a:xfrm>
            <a:off x="2818911" y="4371785"/>
            <a:ext cx="10583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en-US" sz="800" b="1" dirty="0">
                <a:solidFill>
                  <a:schemeClr val="bg1"/>
                </a:solidFill>
              </a:rPr>
              <a:t>Source: Microsoft</a:t>
            </a:r>
            <a:endParaRPr lang="ar-EG" sz="800" b="1" dirty="0">
              <a:solidFill>
                <a:schemeClr val="bg1"/>
              </a:solidFill>
            </a:endParaRPr>
          </a:p>
        </p:txBody>
      </p:sp>
      <p:sp>
        <p:nvSpPr>
          <p:cNvPr id="13" name="CallTop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Inaccurate Data</a:t>
            </a:r>
            <a:endParaRPr lang="en-US" sz="1000" b="0" dirty="0"/>
          </a:p>
        </p:txBody>
      </p:sp>
      <p:sp>
        <p:nvSpPr>
          <p:cNvPr id="14" name="CallBottom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Results in: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Wasted resources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Damage or destruction of critical assets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Injury or death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030361089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C05A5B-1C55-455D-A756-A144C12FEC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4285736-B111-41EB-AFCB-75917D21F858}">
  <ds:schemaRefs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6173</TotalTime>
  <Words>2634</Words>
  <Application>Microsoft Office PowerPoint</Application>
  <PresentationFormat>On-screen Show (4:3)</PresentationFormat>
  <Paragraphs>594</Paragraphs>
  <Slides>42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Primary Master No Icons</vt:lpstr>
      <vt:lpstr>Reference Master Icons</vt:lpstr>
      <vt:lpstr>مكونات البنية الأساسية الحرجة </vt:lpstr>
      <vt:lpstr>هدف الوحدة</vt:lpstr>
      <vt:lpstr>خريطة الدورة بمراحل منهجية تحليل نقاط الضعف</vt:lpstr>
      <vt:lpstr>تعريف مكونات البنية الأساسية الحرجة</vt:lpstr>
      <vt:lpstr>تعريف تقييمات البنية الأساسية الحرجة</vt:lpstr>
      <vt:lpstr>الغرض من عمليات تقييم البنية الأساسية الحرجة</vt:lpstr>
      <vt:lpstr>تقييم مكونات البنية الأساسية الحرجة</vt:lpstr>
      <vt:lpstr>بيانات دقيقة</vt:lpstr>
      <vt:lpstr>بيانات غير دقيقة</vt:lpstr>
      <vt:lpstr>مكونات البنية الأساسية الحرجة</vt:lpstr>
      <vt:lpstr>مكوِّن الظروف المادية (1 من 2)</vt:lpstr>
      <vt:lpstr>مكوِّن الظروف المادية (2 من 2)</vt:lpstr>
      <vt:lpstr>الجوانب البيئية</vt:lpstr>
      <vt:lpstr>معرفة الظروف المادية </vt:lpstr>
      <vt:lpstr>سؤال للمناقشة</vt:lpstr>
      <vt:lpstr>مكوِّن عمليات المنشأة</vt:lpstr>
      <vt:lpstr>مكوِّن السياسات والإجراءات الخاصة بالمنشأة</vt:lpstr>
      <vt:lpstr>مكوِّن المتطلبات التنظيمية</vt:lpstr>
      <vt:lpstr>مكوِّن إعتبارات السلامة</vt:lpstr>
      <vt:lpstr>سؤال للمناقشة</vt:lpstr>
      <vt:lpstr>مكوِّن الإعتبارات القانونية (1 من 3)</vt:lpstr>
      <vt:lpstr>مكوِّن الإعتبارات القانونية (2 من 3)</vt:lpstr>
      <vt:lpstr>مكوِّن الإعتبارات القانونية (3 من 3)</vt:lpstr>
      <vt:lpstr>لحظة التعليم الإسترجاعي</vt:lpstr>
      <vt:lpstr>مكونات البنية الأساسية الحرجة</vt:lpstr>
      <vt:lpstr>تقييم مكونات البنية الأساسية الحرجة</vt:lpstr>
      <vt:lpstr>ترتيب أولويات جهود تحليل نقاط الضعف</vt:lpstr>
      <vt:lpstr>التعرف على الأصول الحرجة</vt:lpstr>
      <vt:lpstr>التعرف على نقاط الضعف الشائعة وحلول الحماية</vt:lpstr>
      <vt:lpstr>تحديد مناحي الإعتماد المتبادل بين مرافق البنية الأساسية</vt:lpstr>
      <vt:lpstr>سؤال للمناقشة</vt:lpstr>
      <vt:lpstr>منهجية جمع المعلومات الخاصة بالمنشآت</vt:lpstr>
      <vt:lpstr>مكوِّن جمع البيانات -- المرحلة 1: التخطيط</vt:lpstr>
      <vt:lpstr>سؤال للمناقشة</vt:lpstr>
      <vt:lpstr>مكوِّن جمع البيانات -- المرحلة 2: مراجعة البيانات</vt:lpstr>
      <vt:lpstr>سؤال للمناقشة</vt:lpstr>
      <vt:lpstr>مكوِّن جمع البيانات -- المرحلة 3: زيارة الموقع</vt:lpstr>
      <vt:lpstr>مكوِّن جمع البيانات -- المرحلة 4: تقييم المعلومات</vt:lpstr>
      <vt:lpstr>لحظة التعليم الإسترجاعي</vt:lpstr>
      <vt:lpstr>مقدمة التمرين التفصيلي المقسّم -- الجزء 1</vt:lpstr>
      <vt:lpstr>خريطة مجمّع مبنى الوزارات الوطنية</vt:lpstr>
      <vt:lpstr>ملخص الوحدة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5: Components of Critical Infrastructure</dc:title>
  <dc:subject>Critical Infrastructure Security and Resilience (CISR)</dc:subject>
  <dc:creator>ATA</dc:creator>
  <cp:lastModifiedBy>Bryant</cp:lastModifiedBy>
  <cp:revision>177</cp:revision>
  <dcterms:created xsi:type="dcterms:W3CDTF">2013-12-04T17:15:08Z</dcterms:created>
  <dcterms:modified xsi:type="dcterms:W3CDTF">2017-10-25T10:25:06Z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