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0"/>
  </p:notesMasterIdLst>
  <p:handoutMasterIdLst>
    <p:handoutMasterId r:id="rId41"/>
  </p:handoutMasterIdLst>
  <p:sldIdLst>
    <p:sldId id="271" r:id="rId6"/>
    <p:sldId id="275" r:id="rId7"/>
    <p:sldId id="353" r:id="rId8"/>
    <p:sldId id="278" r:id="rId9"/>
    <p:sldId id="279" r:id="rId10"/>
    <p:sldId id="280" r:id="rId11"/>
    <p:sldId id="281" r:id="rId12"/>
    <p:sldId id="307" r:id="rId13"/>
    <p:sldId id="282" r:id="rId14"/>
    <p:sldId id="308" r:id="rId15"/>
    <p:sldId id="309" r:id="rId16"/>
    <p:sldId id="354" r:id="rId17"/>
    <p:sldId id="330" r:id="rId18"/>
    <p:sldId id="350" r:id="rId19"/>
    <p:sldId id="316" r:id="rId20"/>
    <p:sldId id="317" r:id="rId21"/>
    <p:sldId id="318" r:id="rId22"/>
    <p:sldId id="319" r:id="rId23"/>
    <p:sldId id="344" r:id="rId24"/>
    <p:sldId id="320" r:id="rId25"/>
    <p:sldId id="345" r:id="rId26"/>
    <p:sldId id="321" r:id="rId27"/>
    <p:sldId id="322" r:id="rId28"/>
    <p:sldId id="346" r:id="rId29"/>
    <p:sldId id="347" r:id="rId30"/>
    <p:sldId id="323" r:id="rId31"/>
    <p:sldId id="348" r:id="rId32"/>
    <p:sldId id="332" r:id="rId33"/>
    <p:sldId id="351" r:id="rId34"/>
    <p:sldId id="337" r:id="rId35"/>
    <p:sldId id="336" r:id="rId36"/>
    <p:sldId id="335" r:id="rId37"/>
    <p:sldId id="304" r:id="rId38"/>
    <p:sldId id="277" r:id="rId39"/>
  </p:sldIdLst>
  <p:sldSz cx="9144000" cy="6858000" type="screen4x3"/>
  <p:notesSz cx="7010400" cy="9372600"/>
  <p:custDataLst>
    <p:tags r:id="rId4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5" autoAdjust="0"/>
    <p:restoredTop sz="95326" autoAdjust="0"/>
  </p:normalViewPr>
  <p:slideViewPr>
    <p:cSldViewPr snapToGrid="0">
      <p:cViewPr varScale="1">
        <p:scale>
          <a:sx n="135" d="100"/>
          <a:sy n="135" d="100"/>
        </p:scale>
        <p:origin x="-96" y="-78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commentAuthors" Target="commentAuthors.xml"/><Relationship Id="rId48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8: Surveillance Awareness: What You Can Do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8: Surveillance Awareness: What You Can Do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8: Surveillance Awareness: What You Can Do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8: Surveillance Awareness: What You Can Do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30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229552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8: Surveillance Awareness: What You Can Do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34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207040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146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1171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23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217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35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647602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8: Surveillance Awareness: What You Can 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2966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83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296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875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149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4840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391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92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784430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6980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1438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9129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8: Surveillance Awareness: What You Can Do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37546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8: Surveillance Awareness: What You Can Do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8: Surveillance Awareness: What You Can Do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spspi.gdit.com/opsnafs/NAFSWTS/ATA/ATA%20Image%20Library/ATA%20SD%20IMAGES/497151794.jpg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spspi.gdit.com/opsnafs/NAFSWTS/ATA/ATA%20Image%20Library/ATA%20SD%20IMAGES/470474164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الوعي بالرصد</a:t>
            </a:r>
            <a:r>
              <a:rPr lang="ar-EG" sz="4000" dirty="0"/>
              <a:t>: </a:t>
            </a:r>
            <a:r>
              <a:rPr lang="ar-SA" sz="4000" dirty="0"/>
              <a:t>ما يمكنك فعله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ar-E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التحضير لما قبل الهجوم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971800" y="6632198"/>
            <a:ext cx="3200400" cy="228600"/>
          </a:xfrm>
        </p:spPr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النطاق يحدد طول الإعداد</a:t>
            </a:r>
          </a:p>
          <a:p>
            <a:pPr lvl="0" algn="r" rtl="1"/>
            <a:r>
              <a:rPr lang="ar-EG" dirty="0" err="1"/>
              <a:t>ال</a:t>
            </a:r>
            <a:r>
              <a:rPr lang="ar-SA" dirty="0"/>
              <a:t>مراقبة </a:t>
            </a:r>
            <a:r>
              <a:rPr lang="ar-EG" dirty="0" err="1"/>
              <a:t>ال</a:t>
            </a:r>
            <a:r>
              <a:rPr lang="ar-SA" dirty="0"/>
              <a:t>معادية</a:t>
            </a:r>
          </a:p>
          <a:p>
            <a:pPr lvl="0" algn="r" rtl="1"/>
            <a:r>
              <a:rPr lang="ar-SA" dirty="0"/>
              <a:t>اختبارات النظم الأمنية</a:t>
            </a:r>
          </a:p>
          <a:p>
            <a:pPr lvl="0" algn="r" rtl="1"/>
            <a:r>
              <a:rPr lang="ar-SA" dirty="0"/>
              <a:t>الزيارات المتكررة</a:t>
            </a:r>
            <a:r>
              <a:rPr lang="ar-EG" dirty="0"/>
              <a:t> --</a:t>
            </a:r>
            <a:r>
              <a:rPr lang="ar-SA" dirty="0"/>
              <a:t> أكثر نقاط الضعف بالنسبة للتشغيل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الحصول على الإمدادات والمواد</a:t>
            </a:r>
          </a:p>
          <a:p>
            <a:pPr algn="r" rtl="1"/>
            <a:r>
              <a:rPr lang="ar-SA" dirty="0"/>
              <a:t>الممارسة التدريبية أو التمارين النهائية</a:t>
            </a:r>
          </a:p>
          <a:p>
            <a:pPr algn="r" rtl="1"/>
            <a:r>
              <a:rPr lang="ar-SA" dirty="0"/>
              <a:t>الكشف واحتمال إعاقة الهجوم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Pre-Attack Preparation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Scope determines length of preparation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Security system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Repeated visits — most vulnerability for operative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Acquisition of supplies and materials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Practice or rehearsals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Detection and halting attack most likely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62293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8.2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القيام بالملاحظة باستخدام أجهزة تحسين الرؤية</a:t>
            </a:r>
          </a:p>
          <a:p>
            <a:pPr lvl="0" algn="r" rtl="1"/>
            <a:r>
              <a:rPr lang="ar-SA" dirty="0"/>
              <a:t>رسم الخرائط أو المخططات التوضيحية</a:t>
            </a:r>
          </a:p>
          <a:p>
            <a:pPr lvl="0" algn="r" rtl="1"/>
            <a:r>
              <a:rPr lang="ar-SA" dirty="0"/>
              <a:t>طلب الحصول على معلومات غير روتينية</a:t>
            </a:r>
          </a:p>
          <a:p>
            <a:pPr lvl="0" algn="r" rtl="1"/>
            <a:r>
              <a:rPr lang="ar-SA" dirty="0"/>
              <a:t>تدوين ملاحظات حول الأمن المراقب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المؤشرات الدالة على أنشطة المراقبة المعادية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Making observations with vision-enhancing devices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Drawing maps or diagrams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Asking for more than routine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Taking notes about observable security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Indicators of Hostile Surveillance Activities (1 of 2)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</a:t>
            </a:r>
            <a:r>
              <a:rPr lang="en-US" sz="800" b="0" dirty="0" smtClean="0"/>
              <a:t>8.2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37283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pic>
        <p:nvPicPr>
          <p:cNvPr id="1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658" y="4163277"/>
            <a:ext cx="2593696" cy="175407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رسم مخططات عن </a:t>
            </a:r>
            <a:r>
              <a:rPr lang="ar-EG" dirty="0"/>
              <a:t>أ</a:t>
            </a:r>
            <a:r>
              <a:rPr lang="ar-SA" dirty="0"/>
              <a:t>نماط الحشد</a:t>
            </a:r>
          </a:p>
          <a:p>
            <a:pPr lvl="0" algn="r" rtl="1"/>
            <a:r>
              <a:rPr lang="ar-SA" dirty="0"/>
              <a:t>وضع الوثائق في الجيوب</a:t>
            </a:r>
          </a:p>
          <a:p>
            <a:pPr lvl="0" algn="r" rtl="1"/>
            <a:r>
              <a:rPr lang="ar-SA" dirty="0"/>
              <a:t>تصوير كافة المتعلقات الأمنية</a:t>
            </a:r>
          </a:p>
          <a:p>
            <a:pPr algn="r" rtl="1"/>
            <a:r>
              <a:rPr lang="ar-SA" dirty="0"/>
              <a:t>ملاحظة أو تدوين الملاحظات عن الإستجابة للإختراق الأمني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المؤشرات الدالة على أنشطة المراقبة المعادية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8.2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33464" y="5948559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Charting crowd patterns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Putting documents in a pocket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Photographing anything related to security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Observing or taking notes about responses to a security breach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8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Indicators of Hostile Surveillance Activities (2 of 2)</a:t>
            </a:r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</a:t>
            </a:r>
            <a:r>
              <a:rPr lang="en-US" sz="800" b="0" dirty="0" smtClean="0"/>
              <a:t>8.2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77070354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سلوك غير طبيعي ومراقبة معادية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محاولة التخفي عند الإكتشاف</a:t>
            </a:r>
          </a:p>
          <a:p>
            <a:pPr lvl="0" algn="r" rtl="1"/>
            <a:r>
              <a:rPr lang="ar-SA" dirty="0"/>
              <a:t>التفاعل المرئي تجاه أحداث أمنية هامة</a:t>
            </a:r>
          </a:p>
          <a:p>
            <a:pPr lvl="0" algn="r" rtl="1"/>
            <a:r>
              <a:rPr lang="ar-SA" dirty="0"/>
              <a:t>القيام بالدوران المفاجئ أو التوقف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استخدام إشارات يدوية أو إشارات أخرى</a:t>
            </a:r>
          </a:p>
          <a:p>
            <a:pPr lvl="0" algn="r" rtl="1"/>
            <a:r>
              <a:rPr lang="ar-SA" dirty="0"/>
              <a:t>الفرار الفوري عند الإكتشاف</a:t>
            </a:r>
          </a:p>
          <a:p>
            <a:pPr lvl="0" algn="r" rtl="1"/>
            <a:r>
              <a:rPr lang="ar-SA" dirty="0"/>
              <a:t>الإختباء، ومواراة الوجه، أو الإنحناء إلى الأرض لتجنب الإنكشاف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Unusual Hostile </a:t>
            </a:r>
            <a:br>
              <a:rPr lang="en-US" sz="1000" b="0"/>
            </a:br>
            <a:r>
              <a:rPr lang="en-US" sz="1000" b="0"/>
              <a:t>Surveillant Behavior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Attempting to hide when observed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Reacting visibly to security events of interest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Making sudden turns or stops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Making visible hand or other signals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Running immediately when detected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Hiding, averting the face, or bending down to avoid detection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06773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سلوك غير طبيعي ومراقبة معادية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4611" y="3437235"/>
            <a:ext cx="2395161" cy="239516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الفشل في إبداء أسباب وجيهة للتواجد بالموقع</a:t>
            </a:r>
          </a:p>
          <a:p>
            <a:pPr lvl="0" algn="r" rtl="1"/>
            <a:r>
              <a:rPr lang="ar-SA" dirty="0"/>
              <a:t>الإنخراط في تصرفات غريبة في أحد المواقع</a:t>
            </a:r>
          </a:p>
          <a:p>
            <a:pPr algn="r" rtl="1"/>
            <a:r>
              <a:rPr lang="ar-SA" dirty="0"/>
              <a:t>ارتداء ملابس شاذة لا تتناسب مع البيئة المحيطة</a:t>
            </a:r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261024" y="5616952"/>
            <a:ext cx="19587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Unusual Hostile </a:t>
            </a:r>
            <a:br>
              <a:rPr lang="en-US" sz="1000" b="0"/>
            </a:br>
            <a:r>
              <a:rPr lang="en-US" sz="1000" b="0"/>
              <a:t>Surveillant Behavior (2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Failing to have a valid reason to be in a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Engaging in activities not normally conducted in a location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Dressing inappropriately for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395328539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يمكن الكشف عن المراقبة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47160" y="3580944"/>
            <a:ext cx="3098062" cy="233045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الحلقة الضعيفة في مراحل الإعداد للهجوم</a:t>
            </a:r>
          </a:p>
          <a:p>
            <a:pPr lvl="0" algn="r" rtl="1"/>
            <a:r>
              <a:rPr lang="ar-SA" dirty="0"/>
              <a:t>تتعرض عناصر المراقبة للكشف بسبب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طول الوقت المطلوب للقيام بالمراقبة</a:t>
            </a:r>
          </a:p>
          <a:p>
            <a:pPr lvl="1" algn="r" rtl="1"/>
            <a:r>
              <a:rPr lang="ar-SA" dirty="0"/>
              <a:t>احتمال القيام بزيارات متكررة لنفس الموقع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4752975" y="5689997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Surveillance Can Be Detected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Weak link in the preparations for an attack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Surveillants are vulnerable due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time needed for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likelihood of repeated visits to the same site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937004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المراقبة المدربة وغير المدربة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قد يستخدم الأفراد أو الفرق عالية التدريب مايلي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معدات المراقبة المتطورة</a:t>
            </a:r>
          </a:p>
          <a:p>
            <a:pPr lvl="1" algn="r" rtl="1"/>
            <a:r>
              <a:rPr lang="ar-SA" dirty="0"/>
              <a:t>عدة وسائل مختلفة للنقل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التخفي في شكل زيارات عائلية أو سياحية</a:t>
            </a:r>
          </a:p>
          <a:p>
            <a:pPr lvl="0" algn="r" rtl="1"/>
            <a:r>
              <a:rPr lang="ar-SA" dirty="0"/>
              <a:t>عناصر المراقبة غير المدربة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ليس لديهم معدات متطورة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عرضة للإنكشاف نظراً لإنعدام الخبرة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Trained and Untrained Surveillants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Highly trained individuals or teams may use: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Sophisticated observation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Multiple forms of transportation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cover of posing as families or tourists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Untrained surveillants are: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Not well equipped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Vulnerable to detection due to their inexperience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13710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كيف تكتشف المراقبة المعادية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7140" y="3983064"/>
            <a:ext cx="3183272" cy="2231463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معرفة الأمور الطبيعية حتى تكتشف أمور غير طبيعية</a:t>
            </a:r>
          </a:p>
          <a:p>
            <a:pPr lvl="1" algn="r" rtl="1"/>
            <a:r>
              <a:rPr lang="ar-SA" dirty="0"/>
              <a:t>ملاحظة مؤشرات لوجود مراقبة</a:t>
            </a:r>
          </a:p>
          <a:p>
            <a:pPr lvl="1" algn="r" rtl="1"/>
            <a:r>
              <a:rPr lang="ar-SA" dirty="0"/>
              <a:t>تقييم الأنشطة المتعلقة بالمراقبة</a:t>
            </a:r>
            <a:r>
              <a:rPr dirty="0"/>
              <a:t> </a:t>
            </a:r>
          </a:p>
          <a:p>
            <a:pPr algn="r" rtl="1"/>
            <a:r>
              <a:rPr lang="ar-SA" dirty="0"/>
              <a:t>تحديد ما إذا كانت التصرفات شاذة أو غير عادية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4693937" y="5999083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How to Detect Hostile Surveillance 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Know what is normal in order to detect what is abnormal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Notice the indicators of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Evaluate surveillance-related activities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Determine whether they seem unusual or out of place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27010553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البحث عن التصرفات غير العادية</a:t>
            </a:r>
            <a:r>
              <a:rPr lang="ar-EG" dirty="0"/>
              <a:t> --</a:t>
            </a:r>
            <a:r>
              <a:rPr lang="ar-SA" dirty="0"/>
              <a:t> أمثلة </a:t>
            </a:r>
            <a:r>
              <a:rPr dirty="0"/>
              <a:t>1</a:t>
            </a:r>
            <a:r>
              <a:rPr lang="ar-SA" dirty="0"/>
              <a:t> و </a:t>
            </a:r>
            <a:r>
              <a:rPr dirty="0"/>
              <a:t>2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lvl="0" indent="-514350" algn="r" rtl="1">
              <a:buFont typeface="+mj-lt"/>
              <a:buAutoNum type="arabicPeriod"/>
            </a:pPr>
            <a:r>
              <a:rPr lang="ar-SA" dirty="0"/>
              <a:t>لوحظ أحد الأشخاص ومعه كاميرا مثبتة على حامل ثلاثي القوائم يقوم بالتقاط صور بطريقة علنية لمنشأة حيوية في البنية الأساسية الحرجة</a:t>
            </a:r>
          </a:p>
          <a:p>
            <a:pPr marL="514350" lvl="0" indent="-514350" algn="r" rtl="1">
              <a:buFont typeface="+mj-lt"/>
              <a:buAutoNum type="arabicPeriod"/>
            </a:pPr>
            <a:r>
              <a:rPr lang="ar-SA" dirty="0"/>
              <a:t>شوهد شخص في مناسبات متكررة يلتقط عدة صور بسرعة وسرية لمرفق حيوي ضمن إطار البنية الأساسية الحرجة مستخدماً الهاتف المحمول من عدة مواقع مختلفة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Look for Unusual Activities </a:t>
            </a:r>
            <a:br>
              <a:rPr lang="en-US" sz="1000" b="0"/>
            </a:br>
            <a:r>
              <a:rPr lang="en-US" sz="1000" b="0"/>
              <a:t>— Examples 1 and 2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An individual is observed one time with a tripod-mounted camera and is openly taking  photographs of a critical infrastructure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A person is observed on repeated occasions taking several quick secretive photos of a critical infrastructure with a cell phone from several locations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62463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البحث عن التصرفات غير العادية</a:t>
            </a:r>
            <a:r>
              <a:rPr lang="ar-EG" dirty="0"/>
              <a:t> --</a:t>
            </a:r>
            <a:r>
              <a:rPr lang="ar-SA" dirty="0"/>
              <a:t> أمثلة </a:t>
            </a:r>
            <a:r>
              <a:rPr dirty="0"/>
              <a:t>3</a:t>
            </a:r>
            <a:r>
              <a:rPr lang="ar-SA" dirty="0"/>
              <a:t> و </a:t>
            </a:r>
            <a:r>
              <a:rPr dirty="0"/>
              <a:t>4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514350" lvl="0" indent="-514350" algn="r" rtl="1">
              <a:buFont typeface="+mj-lt"/>
              <a:buAutoNum type="arabicPeriod" startAt="3"/>
            </a:pPr>
            <a:r>
              <a:rPr lang="ar-SA" dirty="0"/>
              <a:t>شخص يلتقط صورا فوتوغرافية لكل شئ ملحوظ في منطقة سياحية بما في ذلك الرفقاء في الرحلة</a:t>
            </a:r>
          </a:p>
          <a:p>
            <a:pPr marL="514350" lvl="0" indent="-514350" algn="r" rtl="1">
              <a:buFont typeface="+mj-lt"/>
              <a:buAutoNum type="arabicPeriod" startAt="3"/>
            </a:pPr>
            <a:r>
              <a:rPr lang="ar-SA" dirty="0"/>
              <a:t>شخص يقوم بتصوير مداخل المبنى والنوافذ وأفراد الأمن أو السمات والمعالم ولا يقوم بتصوير الرفقاء لإدراجهم في الصور أو الفيديو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Look for Unusual Activities </a:t>
            </a:r>
            <a:br>
              <a:rPr lang="en-US" sz="1000" b="0"/>
            </a:br>
            <a:r>
              <a:rPr lang="en-US" sz="1000" b="0"/>
              <a:t>— Examples 3 and 4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/>
              <a:t>An individual is taking photographs of everything notable in a popular tourist area and includes companions in the photographs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 startAt="3"/>
            </a:pPr>
            <a:r>
              <a:rPr lang="en-US" sz="1000" b="0"/>
              <a:t>An individual is photographing building entrances, windows, or security personnel or features and does not include companions in the photos or video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4788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8: Surveillance Awareness: What You Can Do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عند نهاية هذه الوحدة التعليمية ستتمكن من شرح الإجراءات الضرورية لرصد الأنشطة المشبوهة والإبلاغ عنها خصوصاً تلك المرتبطة بالمراقبة المعادية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 explain the actions necessary to detect and report suspicious activities associated with hostile surveillance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الأنشطة غير العادية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ar-EG" dirty="0"/>
          </a:p>
        </p:txBody>
      </p:sp>
      <p:pic>
        <p:nvPicPr>
          <p:cNvPr id="12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5260" y="3538855"/>
            <a:ext cx="3408997" cy="227266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قد لا تكون الأنشطة المنعزلة غير العادية بالضرورة مؤشرات لوجود مراقبة معادية</a:t>
            </a:r>
          </a:p>
          <a:p>
            <a:pPr lvl="0" algn="r" rtl="1"/>
            <a:r>
              <a:rPr lang="ar-SA" dirty="0"/>
              <a:t>يتعين تقييم جميع التصرفات الملاحظة والسلوك في إطار القرائن السليمة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118471" y="5596077"/>
            <a:ext cx="2276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Evaluating Unusual Activities (1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Isolated unusual activity may not necessarily indicate 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Evaluate all observed actions and behaviors in context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76418322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الأنشطة غير العادية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يتعين اعتبار التصرفات مثيرة للشبهة في حالة وجود تصرفات غريبة </a:t>
            </a:r>
            <a:r>
              <a:rPr lang="ar-EG" dirty="0"/>
              <a:t>إ</a:t>
            </a:r>
            <a:r>
              <a:rPr lang="ar-SA" dirty="0"/>
              <a:t>ضافية مثل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زيارات متكررة لنفس الموقع</a:t>
            </a:r>
          </a:p>
          <a:p>
            <a:pPr lvl="1" algn="r" rtl="1"/>
            <a:r>
              <a:rPr lang="ar-SA" dirty="0"/>
              <a:t>محاولة إخفاء الإهتمام بموقع معين</a:t>
            </a:r>
          </a:p>
          <a:p>
            <a:pPr lvl="1" algn="r" rtl="1"/>
            <a:r>
              <a:rPr lang="ar-SA" dirty="0"/>
              <a:t>التركيز الشديد على أجهزة الإنذار الأمنية، والتدابير الأمنية أو الأفراد أو الأماكن الممنوعة أو المقيدة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Evaluating Unusual Activities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Consider behaviors to be suspicious if there are additional unusual behaviors observed: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Repeated visits to same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Disguised interest in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Focused interest in alarms, security features or personnel, or restricted areas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546955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يقوم </a:t>
            </a:r>
            <a:r>
              <a:rPr lang="ar-EG" dirty="0"/>
              <a:t>«</a:t>
            </a:r>
            <a:r>
              <a:rPr lang="ar-SA" dirty="0"/>
              <a:t>راي</a:t>
            </a:r>
            <a:r>
              <a:rPr lang="ar-EG" dirty="0"/>
              <a:t>»</a:t>
            </a:r>
            <a:r>
              <a:rPr lang="ar-SA" dirty="0"/>
              <a:t> بعبور الشارع تجاه أكاديمية التدريب لقوات الشرطة ويرى أحد الأشخاص يلتقط صوراً لمدخل المبنى باستخدام كاميرا</a:t>
            </a:r>
          </a:p>
          <a:p>
            <a:pPr lvl="0" algn="r" rtl="1"/>
            <a:r>
              <a:rPr lang="ar-SA" dirty="0"/>
              <a:t>الشخص الذي يلتقط الصور يجلس داخل سيارة مرصوفة عبر الشارع أمام واجهة المبنى</a:t>
            </a:r>
          </a:p>
          <a:p>
            <a:pPr algn="r" rtl="1"/>
            <a:r>
              <a:rPr lang="ar-SA" dirty="0"/>
              <a:t>نافذة السيارة مغلقة والشخص منحني داخل السيارة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مناقشة</a:t>
            </a:r>
            <a:r>
              <a:rPr lang="ar-EG" dirty="0"/>
              <a:t> --</a:t>
            </a:r>
            <a:r>
              <a:rPr lang="ar-SA" dirty="0"/>
              <a:t> سيناريو </a:t>
            </a:r>
            <a:r>
              <a:rPr dirty="0"/>
              <a:t>1</a:t>
            </a:r>
            <a:endParaRPr lang="ar-EG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Ray is crossing the street toward the Law Enforcement Training Academy and sees someone taking photos of the building entrance with a camera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person taking the photos is sitting inside a car parked across the street from the building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car window is closed and the person is hunched over inside the car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— Scenario 1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61617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يتجمع المارة عبر الشارع أمام مركز قوات إنفاذ القانون بالقرب من محطة الباص كل يوم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يأتي الباص في نفس الوقت كل يوم</a:t>
            </a:r>
          </a:p>
          <a:p>
            <a:pPr lvl="1" algn="r" rtl="1"/>
            <a:r>
              <a:rPr lang="ar-SA" dirty="0"/>
              <a:t>عادة ما يقف المارة في محطة الباص في حالة ترقب لقدوم الباص وينظرون في ساعاتهم أو الهواتف المحمولة بصفة متكررة</a:t>
            </a:r>
          </a:p>
          <a:p>
            <a:pPr lvl="1" algn="r" rtl="1"/>
            <a:r>
              <a:rPr lang="ar-SA" dirty="0"/>
              <a:t>وعادة ما ينتظرون لمدة</a:t>
            </a:r>
            <a:r>
              <a:rPr lang="ar-EG" dirty="0"/>
              <a:t> أقل من</a:t>
            </a:r>
            <a:r>
              <a:rPr lang="ar-SA" dirty="0"/>
              <a:t> </a:t>
            </a:r>
            <a:r>
              <a:rPr dirty="0"/>
              <a:t>20</a:t>
            </a:r>
            <a:r>
              <a:rPr lang="ar-SA" dirty="0"/>
              <a:t> دقيقة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مناقشة</a:t>
            </a:r>
            <a:r>
              <a:rPr lang="ar-EG" dirty="0"/>
              <a:t> --</a:t>
            </a:r>
            <a:r>
              <a:rPr lang="ar-SA" dirty="0"/>
              <a:t> سيناريو</a:t>
            </a:r>
            <a:r>
              <a:rPr dirty="0"/>
              <a:t>2 </a:t>
            </a:r>
            <a:r>
              <a:rPr lang="ar-EG" dirty="0"/>
              <a:t> 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People gather across the street from Law Enforcement Headquarters near a bus stop every day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bus comes at the same time every hour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People who are waiting check often for an approaching bus and look at their watches or cell phones frequently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They typically wait less than 20 minutes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— Scenario 2 (1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65014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وفي أحد الأيام، </a:t>
            </a:r>
            <a:r>
              <a:rPr lang="ar-EG" dirty="0"/>
              <a:t>لاحظت </a:t>
            </a:r>
            <a:r>
              <a:rPr lang="ar-SA" dirty="0"/>
              <a:t>شخصاً يقف على المحطة ولكنه يدون ملاحظات في دفتر</a:t>
            </a:r>
          </a:p>
          <a:p>
            <a:pPr lvl="1" algn="r" rtl="1"/>
            <a:r>
              <a:rPr lang="ar-SA" dirty="0"/>
              <a:t>عندما تنظر مرة أخرى بعد ساعة تقريباً تجد نفس الشخص يجلس في نفس المكان</a:t>
            </a:r>
          </a:p>
          <a:p>
            <a:pPr lvl="1" algn="r" rtl="1"/>
            <a:r>
              <a:rPr lang="ar-SA" dirty="0"/>
              <a:t>لا يتلفت ترقباً لقدوم الباص وهو يقترب</a:t>
            </a:r>
          </a:p>
          <a:p>
            <a:pPr lvl="0"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مناقشة</a:t>
            </a:r>
            <a:r>
              <a:rPr lang="ar-EG" dirty="0"/>
              <a:t> --</a:t>
            </a:r>
            <a:r>
              <a:rPr lang="ar-SA" dirty="0"/>
              <a:t> سيناريو</a:t>
            </a:r>
            <a:r>
              <a:rPr dirty="0"/>
              <a:t>2 </a:t>
            </a:r>
            <a:r>
              <a:rPr lang="ar-EG" dirty="0"/>
              <a:t> 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One day, you notice a man sitting at the bus stop and writing in a notebook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When you look up again almost an hour later, the man is in the same location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He does not look up as a bus approaches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— Scenario 2 (2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27724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تراه عدة مرات في الأسبوع التالي في ساعات مختلفة من النهار</a:t>
            </a:r>
          </a:p>
          <a:p>
            <a:pPr lvl="1" algn="r" rtl="1"/>
            <a:r>
              <a:rPr lang="ar-SA" dirty="0"/>
              <a:t>وهو ينتظر لساعة أو أكثر في كل مرة ويقوم بالتدوين في دفتر ملاحظات</a:t>
            </a:r>
          </a:p>
          <a:p>
            <a:pPr lvl="1" algn="r" rtl="1"/>
            <a:r>
              <a:rPr lang="ar-SA" dirty="0"/>
              <a:t>ويتلفت من حين إلى حين ولكنه ينظر فقط تجاه المبنى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مناقشة</a:t>
            </a:r>
            <a:r>
              <a:rPr lang="ar-EG" dirty="0"/>
              <a:t> --</a:t>
            </a:r>
            <a:r>
              <a:rPr lang="ar-SA" dirty="0"/>
              <a:t> سيناريو</a:t>
            </a:r>
            <a:r>
              <a:rPr lang="ar-EG" dirty="0"/>
              <a:t> </a:t>
            </a:r>
            <a:r>
              <a:rPr dirty="0"/>
              <a:t>2</a:t>
            </a:r>
            <a:r>
              <a:rPr lang="ar-EG" dirty="0"/>
              <a:t> 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You see him several more times in the following week at different times of the day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He waits for an hour or more each time, writing in his notebook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He looks up often, but only toward the building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— Scenario 2 (3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91252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تسير </a:t>
            </a:r>
            <a:r>
              <a:rPr lang="ar-EG" dirty="0"/>
              <a:t>«</a:t>
            </a:r>
            <a:r>
              <a:rPr lang="ar-SA" dirty="0"/>
              <a:t>إيلا</a:t>
            </a:r>
            <a:r>
              <a:rPr lang="ar-EG" dirty="0"/>
              <a:t>»</a:t>
            </a:r>
            <a:r>
              <a:rPr lang="ar-SA" dirty="0"/>
              <a:t> من سيارتها في مكان رصف سيارات الموظفين الخاص بدائرة معالجة المياه</a:t>
            </a:r>
          </a:p>
          <a:p>
            <a:pPr lvl="1" algn="r" rtl="1"/>
            <a:r>
              <a:rPr lang="ar-SA" dirty="0"/>
              <a:t>ترى شخصاً أمامها يسير بسرعة ملحوظة</a:t>
            </a:r>
          </a:p>
          <a:p>
            <a:pPr lvl="1" algn="r" rtl="1"/>
            <a:r>
              <a:rPr lang="ar-SA" dirty="0"/>
              <a:t>عندما يصل إلى بوابة موقف رصف السيارات يتوقف ويكتب شيئاً في دفتر ملاحظات صغير</a:t>
            </a:r>
          </a:p>
          <a:p>
            <a:pPr lvl="1"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مناقشة</a:t>
            </a:r>
            <a:r>
              <a:rPr lang="ar-EG" dirty="0"/>
              <a:t> --</a:t>
            </a:r>
            <a:r>
              <a:rPr lang="ar-SA" dirty="0"/>
              <a:t> سيناريو</a:t>
            </a:r>
            <a:r>
              <a:rPr dirty="0"/>
              <a:t>3 </a:t>
            </a:r>
            <a:r>
              <a:rPr lang="ar-EG" dirty="0"/>
              <a:t> 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Ella is walking from her car in the employee parking lot of the Water Department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There is a young man in front of her taking long strides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When he reaches the parking lot gate, he stops and writes something in a small notebook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— Scenario 3 (1 of 2)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25565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 algn="r" rtl="1"/>
            <a:r>
              <a:rPr lang="ar-SA" dirty="0"/>
              <a:t>يسير الرجل بمحاذاة سور مكان رصف السيارات من البداية إلى النهاية، ويتوقف مرة أخرى عند الزاوية ويقوم بتدوين ملاحظات في الدفتر</a:t>
            </a:r>
          </a:p>
          <a:p>
            <a:pPr algn="r" rtl="1"/>
            <a:r>
              <a:rPr lang="ar-SA" dirty="0"/>
              <a:t>عندما يلتفت يرى </a:t>
            </a:r>
            <a:r>
              <a:rPr lang="ar-EG" dirty="0"/>
              <a:t>«</a:t>
            </a:r>
            <a:r>
              <a:rPr lang="ar-SA" dirty="0"/>
              <a:t>إيلا</a:t>
            </a:r>
            <a:r>
              <a:rPr lang="ar-EG" dirty="0"/>
              <a:t>»</a:t>
            </a:r>
            <a:r>
              <a:rPr lang="ar-SA" dirty="0"/>
              <a:t> تراقبه، فيسرع في إخفاء دفتر الملاحظات في جيبه ويسارع مبتعداً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مناقشة</a:t>
            </a:r>
            <a:r>
              <a:rPr lang="ar-EG" dirty="0"/>
              <a:t> --</a:t>
            </a:r>
            <a:r>
              <a:rPr lang="ar-SA" dirty="0"/>
              <a:t> سيناريو</a:t>
            </a:r>
            <a:r>
              <a:rPr dirty="0"/>
              <a:t>3 </a:t>
            </a:r>
            <a:r>
              <a:rPr lang="ar-EG" dirty="0"/>
              <a:t> 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/>
              <a:t>The young man walks alongside the parking lot fence from one end to the other, stopping again at the end to write in his notebook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When he turns around and sees Ella watching, he quickly puts the notebook in his pocket and rapidly walks away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— Scenario 3 (2 of 2)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22571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الإبلاغ عن الأنشطة التي تمت ملاحظتها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من المهم جداً الإبلاغ عن الأنشطة المريبة لحماية البنية الأساسية الحرجة</a:t>
            </a:r>
          </a:p>
          <a:p>
            <a:pPr lvl="0" algn="r" rtl="1"/>
            <a:r>
              <a:rPr lang="ar-SA" dirty="0"/>
              <a:t>تتمتع وكالات إنفاذ القانون والموظف</a:t>
            </a:r>
            <a:r>
              <a:rPr lang="ar-EG" dirty="0"/>
              <a:t>و</a:t>
            </a:r>
            <a:r>
              <a:rPr lang="ar-SA" dirty="0"/>
              <a:t>ن والمجتمع بأفضل مواقع للملاحظة والإبلاغ عن الأنشطة الغريبة في مواقع البنية الأساسية الحرجة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Reporting Observed Activities (1 of 2) 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Reporting suspicious activities is invaluable to protecting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Law enforcement, employees, and the community are in the best position to observe and report unusual activities in the area of critical infrastructure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06794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الإبلاغ عن الأنشطة التي تمت ملاحظتها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قد يكون الإبلاغ عنصراً هاماً في تعطيل الهجوم الإرهابي</a:t>
            </a:r>
          </a:p>
          <a:p>
            <a:pPr algn="r" rtl="1"/>
            <a:r>
              <a:rPr lang="ar-SA" dirty="0"/>
              <a:t>يتعين على المنظمات الخاصة والعامة والأنشطة التجارية تشجيع موظفيها على الإبلاغ عن الأنشطة المشبوهة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Reporting Observed Activities (2 of 2) 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Reports may be the significant factor in disrupting a terrorist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Business, public, and private organizations should encourage employees to report suspicious activities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8750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ما هي المراقبة؟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964766" y="6629400"/>
            <a:ext cx="3200400" cy="228600"/>
          </a:xfrm>
        </p:spPr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مراقبة شخص أو منشأة أو منطقة بهدف جمع معلومات، ويكون ذلك عموما من خلال الملاحظة الخفية</a:t>
            </a:r>
            <a:r>
              <a:rPr dirty="0"/>
              <a:t>.</a:t>
            </a:r>
          </a:p>
          <a:p>
            <a:pPr algn="r" rtl="1"/>
            <a:r>
              <a:rPr lang="ar-SA" dirty="0"/>
              <a:t>أفعال أفراد من عناصر إنفاذ القانون والأمن</a:t>
            </a:r>
            <a:endParaRPr lang="ar-EG" dirty="0"/>
          </a:p>
        </p:txBody>
      </p:sp>
      <p:pic>
        <p:nvPicPr>
          <p:cNvPr id="7" name="Content Placeholder 41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735" y="3101435"/>
            <a:ext cx="3868337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69796" y="4616138"/>
            <a:ext cx="1296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hangingPunct="0"/>
            <a:r>
              <a:rPr lang="en-US" sz="800" b="1" dirty="0">
                <a:solidFill>
                  <a:prstClr val="white"/>
                </a:solidFill>
                <a:latin typeface="Arial" charset="0"/>
              </a:rPr>
              <a:t>Source: Getty Images</a:t>
            </a:r>
            <a:endParaRPr lang="ar-EG" sz="800" b="1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What Is Surveillance?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monitoring of a person, facility, or area with the intent of gathering information, generally through discreet observation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Law enforcement and security personnel actions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97576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عمّ تبلغ؟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أكتب فوراً أكبر قدر من التفاصيل والمعلومات عن الشخص أو السيارة بقدر ما يمكنك أن تتذكره بما في ذلك معلومات عن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التصرفات، والسلوك، وأوصاف الأشخاص والسيارات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كافة التفاصيل الدالة على غرابة التصرفات المثيرة للإشتباه</a:t>
            </a:r>
          </a:p>
          <a:p>
            <a:pPr algn="r" rtl="1"/>
            <a:r>
              <a:rPr lang="ar-SA" dirty="0"/>
              <a:t>استخدام نماذج أو أوراق عمل إن أمكن للإبلاغ عن ذلك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What Should You Report? 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Immediately write down as much detailed information about the person or vehicle as you remember, including: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Actions, behaviors, and descriptions of people and vehicles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Descriptions of what made the actions or behaviors suspicious or unusual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Report using form or worksheet if available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415500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إلى من ترسل البلاغ؟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ar-EG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9580" y="4325247"/>
            <a:ext cx="2917507" cy="1943474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تساعد العلاقات المجتمعية على وضع إجراءات الإبلاغ بالتعاون مع وكالات إنفاذ القانون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قد يقوم الموظفون بوضع إجراءات الإبلاغ</a:t>
            </a:r>
            <a:r>
              <a:rPr dirty="0"/>
              <a:t> </a:t>
            </a:r>
          </a:p>
          <a:p>
            <a:pPr algn="r" rtl="1"/>
            <a:r>
              <a:rPr lang="ar-SA" dirty="0"/>
              <a:t>قد تقوم هيئات إنفاذ القانون المحلية بتوفير نماذج الإبلاغ أو أوراق العمل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5456787" y="6036945"/>
            <a:ext cx="17240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To Whom Do You Report?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Community relationships help establish reporting procedures with local law enforcement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Employers may establish reporting procedures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Local law enforcement may supply reporting forms or worksheets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79898712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التوعية المجتمعية وبرامج الإبلاغ</a:t>
            </a:r>
            <a:r>
              <a:rPr dirty="0"/>
              <a:t> 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إذا رأيت شيئاً قل شيئاً</a:t>
            </a:r>
          </a:p>
          <a:p>
            <a:pPr lvl="0" algn="r" rtl="1"/>
            <a:r>
              <a:rPr lang="ar-SA" dirty="0"/>
              <a:t>حملة الرسائل النصية للإبلاغ</a:t>
            </a:r>
          </a:p>
          <a:p>
            <a:pPr lvl="0" algn="r" rtl="1"/>
            <a:r>
              <a:rPr lang="ar-SA" dirty="0"/>
              <a:t>البرامج المتوافرة في بلادكم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Community Awareness </a:t>
            </a:r>
            <a:br>
              <a:rPr lang="en-US" sz="1000" b="0"/>
            </a:br>
            <a:r>
              <a:rPr lang="en-US" sz="1000" b="0"/>
              <a:t>and Reporting Programs 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If You See Something, Say Something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Txt-a-Tip Campaign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Programs in your own countries</a:t>
            </a:r>
          </a:p>
        </p:txBody>
      </p:sp>
    </p:spTree>
    <p:extLst>
      <p:ext uri="{BB962C8B-B14F-4D97-AF65-F5344CB8AC3E}">
        <p14:creationId xmlns:p14="http://schemas.microsoft.com/office/powerpoint/2010/main" val="458427394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الإجراءات الواجب اتخاذها لكشف حوادث المراقبة المعادية المحتملة؟</a:t>
            </a:r>
          </a:p>
          <a:p>
            <a:pPr lvl="0" algn="r" rtl="1"/>
            <a:r>
              <a:rPr lang="ar-SA" dirty="0"/>
              <a:t>لماذا من المهم التعرف على الأنشطة المشبوهة المرتبطة بالمراقبة المعادية والإبلاغ عنها؟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actions you can take to detect potential hostile surveillance incidents?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Why is it important to identify and report suspicious activities associated with hostile surveillance?</a:t>
            </a:r>
          </a:p>
        </p:txBody>
      </p:sp>
    </p:spTree>
    <p:extLst>
      <p:ext uri="{BB962C8B-B14F-4D97-AF65-F5344CB8AC3E}">
        <p14:creationId xmlns:p14="http://schemas.microsoft.com/office/powerpoint/2010/main" val="277781846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فهم المراقبة</a:t>
            </a:r>
          </a:p>
          <a:p>
            <a:pPr lvl="0" algn="r" rtl="1"/>
            <a:r>
              <a:rPr lang="ar-SA" dirty="0"/>
              <a:t>أهداف محتملة للمراقبة</a:t>
            </a:r>
          </a:p>
          <a:p>
            <a:pPr lvl="0" algn="r" rtl="1"/>
            <a:r>
              <a:rPr lang="ar-EG" dirty="0" err="1"/>
              <a:t>ال</a:t>
            </a:r>
            <a:r>
              <a:rPr lang="ar-SA" dirty="0"/>
              <a:t>مراقبة </a:t>
            </a:r>
            <a:r>
              <a:rPr lang="ar-EG" dirty="0" err="1"/>
              <a:t>ال</a:t>
            </a:r>
            <a:r>
              <a:rPr lang="ar-SA" dirty="0"/>
              <a:t>معادية</a:t>
            </a:r>
          </a:p>
          <a:p>
            <a:pPr lvl="0" algn="r" rtl="1"/>
            <a:r>
              <a:rPr lang="ar-SA" dirty="0"/>
              <a:t>كشف الرصد</a:t>
            </a:r>
          </a:p>
          <a:p>
            <a:pPr lvl="0" algn="r" rtl="1"/>
            <a:r>
              <a:rPr lang="ar-SA" dirty="0"/>
              <a:t>التبليغ عن النشاطات المثيرة للشبهة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Understanding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Potential targets of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Detecting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Reporting suspicious activities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أهم المصطلحات المرتبطة بالمراقبة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64766" y="6629400"/>
            <a:ext cx="3200400" cy="228600"/>
          </a:xfrm>
        </p:spPr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الراصِد</a:t>
            </a:r>
          </a:p>
          <a:p>
            <a:pPr algn="r" rtl="1"/>
            <a:r>
              <a:rPr lang="ar-SA" dirty="0"/>
              <a:t>المراقبة المعادية</a:t>
            </a:r>
          </a:p>
          <a:p>
            <a:pPr algn="r" rtl="1"/>
            <a:r>
              <a:rPr lang="ar-SA" dirty="0"/>
              <a:t>كشف الرصد</a:t>
            </a:r>
          </a:p>
          <a:p>
            <a:pPr algn="r" rtl="1"/>
            <a:r>
              <a:rPr lang="ar-SA" dirty="0"/>
              <a:t>الرصد المضاد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1487" y="1466850"/>
            <a:ext cx="2692215" cy="2179583"/>
          </a:xfrm>
        </p:spPr>
      </p:pic>
      <p:sp>
        <p:nvSpPr>
          <p:cNvPr id="9" name="TextBox 8"/>
          <p:cNvSpPr txBox="1"/>
          <p:nvPr/>
        </p:nvSpPr>
        <p:spPr>
          <a:xfrm>
            <a:off x="7020910" y="3399459"/>
            <a:ext cx="13327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Important Surveillance-Related Terms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Surveillant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Hostile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Surveillance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Countersurveillance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 يقدر على كشف المراقبة المعادية؟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964766" y="6629400"/>
            <a:ext cx="3200400" cy="228600"/>
          </a:xfrm>
        </p:spPr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كل شخص يعمل مع الآخرين ويكون بمثابة قوة متزايدة في حماية البنية الأساسية الحرجة والمجتمع ككل</a:t>
            </a:r>
          </a:p>
          <a:p>
            <a:pPr lvl="1" algn="r" rtl="1"/>
            <a:r>
              <a:rPr lang="ar-SA" dirty="0"/>
              <a:t>أفراد المجتمع</a:t>
            </a:r>
          </a:p>
          <a:p>
            <a:pPr lvl="1" algn="r" rtl="1"/>
            <a:r>
              <a:rPr lang="ar-SA" dirty="0"/>
              <a:t>كوادر العاملين في البنية الأساسية الحرجة</a:t>
            </a:r>
          </a:p>
          <a:p>
            <a:pPr lvl="1" algn="r" rtl="1"/>
            <a:r>
              <a:rPr lang="ar-SA" dirty="0"/>
              <a:t>أفراد أمن البنية الأساسية الحرجة</a:t>
            </a:r>
          </a:p>
          <a:p>
            <a:pPr lvl="1" algn="r" rtl="1"/>
            <a:r>
              <a:rPr lang="ar-SA" dirty="0"/>
              <a:t>وكالات إنفاذ القانون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Who Can Detect Hostile Surveillance?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Everyone working together serves as a force multiplier in protecting critical infrastructure and the community as a whole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Members of the community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Critical infrastructure employees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Critical infrastructure security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Law enforcement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المعلومات التي تم جمعها أثناء عملية المراقبة المعادية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2964766" y="6629400"/>
            <a:ext cx="3200400" cy="228600"/>
          </a:xfrm>
        </p:spPr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pic>
        <p:nvPicPr>
          <p:cNvPr id="12" name="Picture 4" descr="Picture">
            <a:hlinkClick r:id="rId2"/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1910" y="3594557"/>
            <a:ext cx="3167248" cy="210820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تعتمد على نوع الهدف ونمط الهجوم</a:t>
            </a:r>
          </a:p>
          <a:p>
            <a:pPr lvl="0" algn="r" rtl="1"/>
            <a:r>
              <a:rPr lang="ar-SA" dirty="0"/>
              <a:t>معلومات عن المنشآت والأفراد والإجراءات والعمليات</a:t>
            </a:r>
          </a:p>
          <a:p>
            <a:pPr algn="r" rtl="1"/>
            <a:r>
              <a:rPr lang="ar-SA" dirty="0"/>
              <a:t>معلومات عن المناسبات الخاصة</a:t>
            </a:r>
            <a:endParaRPr lang="ar-EG" dirty="0"/>
          </a:p>
        </p:txBody>
      </p:sp>
      <p:sp>
        <p:nvSpPr>
          <p:cNvPr id="13" name="TextBox 12"/>
          <p:cNvSpPr txBox="1"/>
          <p:nvPr/>
        </p:nvSpPr>
        <p:spPr>
          <a:xfrm>
            <a:off x="5373208" y="5487313"/>
            <a:ext cx="18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Information Collected </a:t>
            </a:r>
            <a:br>
              <a:rPr lang="en-US" sz="1000" b="0"/>
            </a:br>
            <a:r>
              <a:rPr lang="en-US" sz="1000" b="0"/>
              <a:t>through Hostile Surveillance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Depends on type of target and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about facilities, personnel,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about special events</a:t>
            </a:r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8.1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الشؤون المالية والمصرفية</a:t>
            </a:r>
          </a:p>
          <a:p>
            <a:pPr lvl="0" algn="r" rtl="1"/>
            <a:r>
              <a:rPr lang="ar-SA" dirty="0"/>
              <a:t>القطاع الكيميائي</a:t>
            </a:r>
          </a:p>
          <a:p>
            <a:pPr lvl="0" algn="r" rtl="1"/>
            <a:r>
              <a:rPr lang="ar-SA" dirty="0"/>
              <a:t>المرافق التجارية</a:t>
            </a:r>
          </a:p>
          <a:p>
            <a:pPr lvl="0" algn="r" rtl="1"/>
            <a:r>
              <a:rPr lang="ar-SA" dirty="0"/>
              <a:t>الاتصالات</a:t>
            </a:r>
          </a:p>
          <a:p>
            <a:pPr lvl="0" algn="r" rtl="1"/>
            <a:r>
              <a:rPr lang="ar-SA" dirty="0"/>
              <a:t>تصنيع المواد الحرجة</a:t>
            </a:r>
          </a:p>
          <a:p>
            <a:pPr lvl="0" algn="r" rtl="1"/>
            <a:r>
              <a:rPr lang="ar-SA" dirty="0"/>
              <a:t>السدود</a:t>
            </a:r>
          </a:p>
          <a:p>
            <a:pPr lvl="0" algn="r" rtl="1"/>
            <a:r>
              <a:rPr lang="ar-SA" dirty="0"/>
              <a:t>قاعدة الصناعات الدفاعية</a:t>
            </a:r>
          </a:p>
          <a:p>
            <a:pPr lvl="0" algn="r" rtl="1"/>
            <a:r>
              <a:rPr lang="ar-SA" dirty="0"/>
              <a:t>خدمات الطوارئ</a:t>
            </a:r>
          </a:p>
          <a:p>
            <a:pPr lvl="0"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فئات البنية الأساسية الحرجة المستهدفة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Banking and finance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Chemical sector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Commercial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Critical manufacturing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Defense industrial base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Emergency services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/>
              <a:t>Categories of Critical </a:t>
            </a:r>
          </a:p>
          <a:p>
            <a:r>
              <a:rPr lang="en-US" sz="800" b="0" dirty="0"/>
              <a:t>Infrastructure as Targets (1 of 2)</a:t>
            </a:r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</a:t>
            </a:r>
            <a:r>
              <a:rPr lang="en-US" sz="800" b="0" dirty="0" smtClean="0"/>
              <a:t>8.1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8.1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الطاقة</a:t>
            </a:r>
          </a:p>
          <a:p>
            <a:pPr lvl="0" algn="r" rtl="1"/>
            <a:r>
              <a:rPr lang="ar-SA" dirty="0"/>
              <a:t>الغذاء والزراعة</a:t>
            </a:r>
          </a:p>
          <a:p>
            <a:pPr lvl="0" algn="r" rtl="1"/>
            <a:r>
              <a:rPr lang="ar-SA" dirty="0"/>
              <a:t>المرافق الحكومية والمعالم القومية</a:t>
            </a:r>
          </a:p>
          <a:p>
            <a:pPr lvl="0" algn="r" rtl="1"/>
            <a:r>
              <a:rPr lang="ar-SA" dirty="0"/>
              <a:t>منشآت الرعاية الصحية والصحة العامة</a:t>
            </a:r>
          </a:p>
          <a:p>
            <a:pPr lvl="0" algn="r" rtl="1"/>
            <a:r>
              <a:rPr lang="ar-SA" dirty="0"/>
              <a:t>تكنولوجيا المعلومات</a:t>
            </a:r>
          </a:p>
          <a:p>
            <a:pPr lvl="0" algn="r" rtl="1"/>
            <a:r>
              <a:rPr lang="ar-SA" dirty="0"/>
              <a:t>المفاعلات، والمواد، والنفايات النووية</a:t>
            </a:r>
          </a:p>
          <a:p>
            <a:pPr lvl="0" algn="r" rtl="1"/>
            <a:r>
              <a:rPr lang="ar-SA" dirty="0"/>
              <a:t>النقل، والبريد، وأنظمة الشحن</a:t>
            </a:r>
          </a:p>
          <a:p>
            <a:pPr algn="r" rtl="1"/>
            <a:r>
              <a:rPr lang="ar-SA" dirty="0"/>
              <a:t>الماء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فئات البنية الأساسية الحرجة المستهدفة </a:t>
            </a:r>
            <a:r>
              <a:rPr lang="ar-EG" dirty="0"/>
              <a:t/>
            </a:r>
            <a:br>
              <a:rPr lang="ar-EG" dirty="0"/>
            </a:b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Energy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Food and agriculture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Government facilities and national monuments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Health care and public health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technology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Nuclear reactors, materials, and waste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Transportation, postal, and shipping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Water 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/>
              <a:t>Categories of Critical </a:t>
            </a:r>
          </a:p>
          <a:p>
            <a:r>
              <a:rPr lang="en-US" sz="800" b="0" dirty="0"/>
              <a:t>Infrastructure as Targets (2 of 2)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</a:t>
            </a:r>
            <a:r>
              <a:rPr lang="en-US" sz="800" b="0" dirty="0" smtClean="0"/>
              <a:t>8.1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212986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مراقبة الأهداف المختارة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8: Surveillance Awareness: What You Can Do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الموقع والبيئة المحيطة</a:t>
            </a:r>
          </a:p>
          <a:p>
            <a:pPr lvl="0" algn="r" rtl="1"/>
            <a:r>
              <a:rPr lang="ar-SA" dirty="0"/>
              <a:t>الدخول والخروج، أو نقاط الضعف</a:t>
            </a:r>
          </a:p>
          <a:p>
            <a:pPr lvl="0" algn="r" rtl="1"/>
            <a:r>
              <a:rPr lang="ar-SA" dirty="0"/>
              <a:t>الأنشطة المعتادة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أنظمة الأمن</a:t>
            </a:r>
          </a:p>
          <a:p>
            <a:pPr algn="r" rtl="1"/>
            <a:r>
              <a:rPr lang="ar-SA" dirty="0"/>
              <a:t>سائر المعلومات ذات الصلة</a:t>
            </a:r>
            <a:endParaRPr lang="ar-EG" dirty="0"/>
          </a:p>
        </p:txBody>
      </p:sp>
      <p:pic>
        <p:nvPicPr>
          <p:cNvPr id="9" name="Picture 2" descr="Picture">
            <a:hlinkClick r:id="rId2"/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2751" y="1436713"/>
            <a:ext cx="3027362" cy="2015087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210097" y="3225846"/>
            <a:ext cx="13100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Target Selection Surveillance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Location and surroundings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Access, egress, or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Usual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Security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Other relevant information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CDACB2-F6CD-4D41-8103-AD27534AC8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1753</TotalTime>
  <Words>2965</Words>
  <Application>Microsoft Office PowerPoint</Application>
  <PresentationFormat>On-screen Show (4:3)</PresentationFormat>
  <Paragraphs>458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Primary Master No Icons</vt:lpstr>
      <vt:lpstr>Reference Master Icons</vt:lpstr>
      <vt:lpstr>الوعي بالرصد: ما يمكنك فعله</vt:lpstr>
      <vt:lpstr>هدف الوحدة</vt:lpstr>
      <vt:lpstr>ما هي المراقبة؟</vt:lpstr>
      <vt:lpstr>أهم المصطلحات المرتبطة بالمراقبة</vt:lpstr>
      <vt:lpstr>من يقدر على كشف المراقبة المعادية؟</vt:lpstr>
      <vt:lpstr>المعلومات التي تم جمعها أثناء عملية المراقبة المعادية</vt:lpstr>
      <vt:lpstr>فئات البنية الأساسية الحرجة المستهدفة  (1 من 2)</vt:lpstr>
      <vt:lpstr>فئات البنية الأساسية الحرجة المستهدفة  (2 من 2)</vt:lpstr>
      <vt:lpstr>مراقبة الأهداف المختارة</vt:lpstr>
      <vt:lpstr>التحضير لما قبل الهجوم</vt:lpstr>
      <vt:lpstr>المؤشرات الدالة على أنشطة المراقبة المعادية (1 من 2)</vt:lpstr>
      <vt:lpstr>المؤشرات الدالة على أنشطة المراقبة المعادية (2 من 2)</vt:lpstr>
      <vt:lpstr>سلوك غير طبيعي ومراقبة معادية (1 من 2)</vt:lpstr>
      <vt:lpstr>سلوك غير طبيعي ومراقبة معادية (2 من 2)</vt:lpstr>
      <vt:lpstr>يمكن الكشف عن المراقبة</vt:lpstr>
      <vt:lpstr>عناصر المراقبة المدربة وغير المدربة</vt:lpstr>
      <vt:lpstr>كيف تكتشف المراقبة المعادية </vt:lpstr>
      <vt:lpstr>البحث عن التصرفات غير العادية -- أمثلة 1 و 2</vt:lpstr>
      <vt:lpstr>البحث عن التصرفات غير العادية -- أمثلة 3 و 4</vt:lpstr>
      <vt:lpstr>تقييم الأنشطة غير العادية (1 من 2)</vt:lpstr>
      <vt:lpstr>تقييم الأنشطة غير العادية (2 من 2)</vt:lpstr>
      <vt:lpstr>مناقشة -- سيناريو 1</vt:lpstr>
      <vt:lpstr>مناقشة -- سيناريو2  (1 من 3)</vt:lpstr>
      <vt:lpstr>مناقشة -- سيناريو2  (2 من 3)</vt:lpstr>
      <vt:lpstr>مناقشة -- سيناريو 2 (3 من 3)</vt:lpstr>
      <vt:lpstr>مناقشة -- سيناريو3  (1 من 2)</vt:lpstr>
      <vt:lpstr>مناقشة -- سيناريو3  (2 من 2)</vt:lpstr>
      <vt:lpstr>الإبلاغ عن الأنشطة التي تمت ملاحظتها (1 من 2)</vt:lpstr>
      <vt:lpstr>الإبلاغ عن الأنشطة التي تمت ملاحظتها (2 من 2)</vt:lpstr>
      <vt:lpstr>عمّ تبلغ؟ </vt:lpstr>
      <vt:lpstr>إلى من ترسل البلاغ؟</vt:lpstr>
      <vt:lpstr>التوعية المجتمعية وبرامج الإبلاغ </vt:lpstr>
      <vt:lpstr>لحظة التعليم الإسترجاعي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8: Surveillance Awareness: What You Can Do</dc:title>
  <dc:subject>Critical Infrastructure Security and Resilience (CISR)</dc:subject>
  <dc:creator>ATA</dc:creator>
  <cp:lastModifiedBy>Bryant</cp:lastModifiedBy>
  <cp:revision>105</cp:revision>
  <dcterms:created xsi:type="dcterms:W3CDTF">2013-12-04T17:15:08Z</dcterms:created>
  <dcterms:modified xsi:type="dcterms:W3CDTF">2017-10-25T10:47:02Z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