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Default Extension="wmv" ContentType="video/x-ms-wmv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97"/>
  </p:notesMasterIdLst>
  <p:handoutMasterIdLst>
    <p:handoutMasterId r:id="rId98"/>
  </p:handoutMasterIdLst>
  <p:sldIdLst>
    <p:sldId id="271" r:id="rId6"/>
    <p:sldId id="275" r:id="rId7"/>
    <p:sldId id="314" r:id="rId8"/>
    <p:sldId id="315" r:id="rId9"/>
    <p:sldId id="356" r:id="rId10"/>
    <p:sldId id="382" r:id="rId11"/>
    <p:sldId id="282" r:id="rId12"/>
    <p:sldId id="279" r:id="rId13"/>
    <p:sldId id="357" r:id="rId14"/>
    <p:sldId id="280" r:id="rId15"/>
    <p:sldId id="281" r:id="rId16"/>
    <p:sldId id="364" r:id="rId17"/>
    <p:sldId id="363" r:id="rId18"/>
    <p:sldId id="283" r:id="rId19"/>
    <p:sldId id="359" r:id="rId20"/>
    <p:sldId id="361" r:id="rId21"/>
    <p:sldId id="362" r:id="rId22"/>
    <p:sldId id="360" r:id="rId23"/>
    <p:sldId id="369" r:id="rId24"/>
    <p:sldId id="272" r:id="rId25"/>
    <p:sldId id="317" r:id="rId26"/>
    <p:sldId id="318" r:id="rId27"/>
    <p:sldId id="319" r:id="rId28"/>
    <p:sldId id="366" r:id="rId29"/>
    <p:sldId id="320" r:id="rId30"/>
    <p:sldId id="367" r:id="rId31"/>
    <p:sldId id="325" r:id="rId32"/>
    <p:sldId id="371" r:id="rId33"/>
    <p:sldId id="373" r:id="rId34"/>
    <p:sldId id="372" r:id="rId35"/>
    <p:sldId id="322" r:id="rId36"/>
    <p:sldId id="323" r:id="rId37"/>
    <p:sldId id="383" r:id="rId38"/>
    <p:sldId id="284" r:id="rId39"/>
    <p:sldId id="376" r:id="rId40"/>
    <p:sldId id="368" r:id="rId41"/>
    <p:sldId id="324" r:id="rId42"/>
    <p:sldId id="327" r:id="rId43"/>
    <p:sldId id="394" r:id="rId44"/>
    <p:sldId id="378" r:id="rId45"/>
    <p:sldId id="328" r:id="rId46"/>
    <p:sldId id="329" r:id="rId47"/>
    <p:sldId id="396" r:id="rId48"/>
    <p:sldId id="331" r:id="rId49"/>
    <p:sldId id="379" r:id="rId50"/>
    <p:sldId id="330" r:id="rId51"/>
    <p:sldId id="332" r:id="rId52"/>
    <p:sldId id="333" r:id="rId53"/>
    <p:sldId id="395" r:id="rId54"/>
    <p:sldId id="380" r:id="rId55"/>
    <p:sldId id="334" r:id="rId56"/>
    <p:sldId id="335" r:id="rId57"/>
    <p:sldId id="267" r:id="rId58"/>
    <p:sldId id="287" r:id="rId59"/>
    <p:sldId id="289" r:id="rId60"/>
    <p:sldId id="384" r:id="rId61"/>
    <p:sldId id="337" r:id="rId62"/>
    <p:sldId id="385" r:id="rId63"/>
    <p:sldId id="338" r:id="rId64"/>
    <p:sldId id="339" r:id="rId65"/>
    <p:sldId id="387" r:id="rId66"/>
    <p:sldId id="342" r:id="rId67"/>
    <p:sldId id="285" r:id="rId68"/>
    <p:sldId id="290" r:id="rId69"/>
    <p:sldId id="393" r:id="rId70"/>
    <p:sldId id="343" r:id="rId71"/>
    <p:sldId id="291" r:id="rId72"/>
    <p:sldId id="305" r:id="rId73"/>
    <p:sldId id="386" r:id="rId74"/>
    <p:sldId id="306" r:id="rId75"/>
    <p:sldId id="307" r:id="rId76"/>
    <p:sldId id="308" r:id="rId77"/>
    <p:sldId id="388" r:id="rId78"/>
    <p:sldId id="389" r:id="rId79"/>
    <p:sldId id="311" r:id="rId80"/>
    <p:sldId id="288" r:id="rId81"/>
    <p:sldId id="313" r:id="rId82"/>
    <p:sldId id="391" r:id="rId83"/>
    <p:sldId id="392" r:id="rId84"/>
    <p:sldId id="312" r:id="rId85"/>
    <p:sldId id="295" r:id="rId86"/>
    <p:sldId id="348" r:id="rId87"/>
    <p:sldId id="349" r:id="rId88"/>
    <p:sldId id="350" r:id="rId89"/>
    <p:sldId id="351" r:id="rId90"/>
    <p:sldId id="352" r:id="rId91"/>
    <p:sldId id="353" r:id="rId92"/>
    <p:sldId id="294" r:id="rId93"/>
    <p:sldId id="354" r:id="rId94"/>
    <p:sldId id="277" r:id="rId95"/>
    <p:sldId id="355" r:id="rId96"/>
  </p:sldIdLst>
  <p:sldSz cx="9144000" cy="6858000" type="screen4x3"/>
  <p:notesSz cx="7010400" cy="9372600"/>
  <p:custDataLst>
    <p:tags r:id="rId9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  <p15:guide id="24" orient="horz" pos="2792">
          <p15:clr>
            <a:srgbClr val="A4A3A4"/>
          </p15:clr>
        </p15:guide>
        <p15:guide id="25" orient="horz" pos="948">
          <p15:clr>
            <a:srgbClr val="A4A3A4"/>
          </p15:clr>
        </p15:guide>
        <p15:guide id="26" pos="2923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F2F2F"/>
    <a:srgbClr val="F1B713"/>
    <a:srgbClr val="DDDDDD"/>
    <a:srgbClr val="EAEAEA"/>
    <a:srgbClr val="F8DB88"/>
    <a:srgbClr val="FFFF99"/>
    <a:srgbClr val="D7CB29"/>
    <a:srgbClr val="EADB16"/>
    <a:srgbClr val="F3D80D"/>
    <a:srgbClr val="F5EF6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52" autoAdjust="0"/>
    <p:restoredTop sz="98227" autoAdjust="0"/>
  </p:normalViewPr>
  <p:slideViewPr>
    <p:cSldViewPr snapToGrid="0">
      <p:cViewPr varScale="1">
        <p:scale>
          <a:sx n="72" d="100"/>
          <a:sy n="72" d="100"/>
        </p:scale>
        <p:origin x="-576" y="-90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orient="horz" pos="3370"/>
        <p:guide orient="horz" pos="924"/>
        <p:guide orient="horz" pos="2792"/>
        <p:guide orient="horz" pos="948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pos="4235"/>
        <p:guide pos="1529"/>
        <p:guide pos="292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-16470"/>
    </p:cViewPr>
  </p:sorterViewPr>
  <p:notesViewPr>
    <p:cSldViewPr snapToGrid="0">
      <p:cViewPr>
        <p:scale>
          <a:sx n="90" d="100"/>
          <a:sy n="90" d="100"/>
        </p:scale>
        <p:origin x="-1734" y="186"/>
      </p:cViewPr>
      <p:guideLst>
        <p:guide orient="horz" pos="2952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87" Type="http://schemas.openxmlformats.org/officeDocument/2006/relationships/slide" Target="slides/slide82.xml"/><Relationship Id="rId10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100" Type="http://schemas.openxmlformats.org/officeDocument/2006/relationships/commentAuthors" Target="commentAuthors.xml"/><Relationship Id="rId105" Type="http://schemas.microsoft.com/office/2015/10/relationships/revisionInfo" Target="revisionInfo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93" Type="http://schemas.openxmlformats.org/officeDocument/2006/relationships/slide" Target="slides/slide88.xml"/><Relationship Id="rId9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103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tags" Target="tags/tag1.xml"/><Relationship Id="rId10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notesMaster" Target="notesMasters/notesMaster1.xml"/><Relationship Id="rId10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v4.00</a:t>
            </a:r>
            <a:endParaRPr lang="ar-EG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Module 9: Explosives and Critical Infrastructure</a:t>
            </a:r>
            <a:endParaRPr lang="ar-EG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 rtl="1">
                <a:defRPr/>
              </a:pPr>
              <a:t>‹#›</a:t>
            </a:fld>
            <a:endParaRPr lang="ar-EG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=""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v4.00</a:t>
            </a:r>
            <a:endParaRPr lang="ar-EG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r>
              <a:rPr lang="en-US" sz="900" dirty="0"/>
              <a:t>Module 9: Explosives and Critical Infrastructure</a:t>
            </a:r>
            <a:endParaRPr lang="ar-EG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 rtl="1">
                <a:defRPr/>
              </a:pPr>
              <a:t>‹#›</a:t>
            </a:fld>
            <a:endParaRPr lang="ar-EG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=""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9: Explosives and Critical Infrastructure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 rtl="1">
                <a:defRPr/>
              </a:pPr>
              <a:t>1</a:t>
            </a:fld>
            <a:endParaRPr lang="ar-EG" sz="900" dirty="0"/>
          </a:p>
        </p:txBody>
      </p:sp>
    </p:spTree>
    <p:extLst>
      <p:ext uri="{BB962C8B-B14F-4D97-AF65-F5344CB8AC3E}">
        <p14:creationId xmlns=""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9: Explosives and Critical Infrastructure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 rtl="1">
                <a:defRPr/>
              </a:pPr>
              <a:t>90</a:t>
            </a:fld>
            <a:endParaRPr lang="ar-EG" sz="900" dirty="0"/>
          </a:p>
        </p:txBody>
      </p:sp>
    </p:spTree>
    <p:extLst>
      <p:ext uri="{BB962C8B-B14F-4D97-AF65-F5344CB8AC3E}">
        <p14:creationId xmlns="" xmlns:p14="http://schemas.microsoft.com/office/powerpoint/2010/main" val="1599870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9: Explosives and Critical Infrastructure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 rtl="1">
                <a:defRPr/>
              </a:pPr>
              <a:t>91</a:t>
            </a:fld>
            <a:endParaRPr lang="ar-EG" sz="900" dirty="0"/>
          </a:p>
        </p:txBody>
      </p:sp>
    </p:spTree>
    <p:extLst>
      <p:ext uri="{BB962C8B-B14F-4D97-AF65-F5344CB8AC3E}">
        <p14:creationId xmlns=""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9: Explosives and Critical Infrastructure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9: Explosives and Critical Infrastructure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9: Explosives and Critical Infrastructure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9: Explosives and Critical Infrastructure</a:t>
            </a: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9: Explosives and Critical Infrastructure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89628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9: Explosives and Critical Infrastructure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620891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9: Explosives and Critical Infrastructure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746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9: Explosives and Critical Infrastructure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40343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9: Explosives and Critical Infrastructure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65612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9: Explosives and Critical Infrastructure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069188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9: Explosives and Critical Infrastructure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17231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9: Explosives and Critical Infrastructure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9: Explosives and Critical Infrastructure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83299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9: Explosives and Critical Infrastructure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8301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9: Explosives and Critical Infrastructure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12460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9: Explosives and Critical Infrastructure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65818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9: Explosives and Critical Infrastructure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00085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9: Explosives and Critical Infrastructure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2445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9: Explosives and Critical Infrastructure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06631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9: Explosives and Critical Infrastructure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0578563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9: Explosives and Critical Infrastructure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144034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9: Explosives and Critical Infrastructure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663402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9: Explosives and Critical Infrastructure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9: Explosives and Critical Infrastructure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3579335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9: Explosives and Critical Infrastructure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40168587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9: Explosives and Critical Infrastructure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276951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9: Explosives and Critical Infrastructure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2167751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9: Explosives and Critical Infrastructure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9: Explosives and Critical Infrastructure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="" xmlns:p14="http://schemas.microsoft.com/office/powerpoint/2010/main" val="35066591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9: Explosives and Critical Infrastructure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846142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9: Explosives and Critical Infrastructure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831320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9: Explosives and Critical Infrastructure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08398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9: Explosives and Critical Infrastructure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9: Explosives and Critical Infrastructure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=""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9: Explosives and Critical Infrastructure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=""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9: Explosives and Critical Infrastructure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="" xmlns:p14="http://schemas.microsoft.com/office/powerpoint/2010/main" val="932848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9: Explosives and Critical Infrastructure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="" xmlns:p14="http://schemas.microsoft.com/office/powerpoint/2010/main" val="405593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9: Explosives and Critical Infrastructure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=""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9: Explosives and Critical Infrastructure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9: Explosives and Critical Infrastructure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9: Explosives and Critical Infrastructure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9: Explosives and Critical Infrastructure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9: Explosives and Critical Infrastructure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9: Explosives and Critical Infrastructure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9: Explosives and Critical Infrastructure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jpeg"/><Relationship Id="rId4" Type="http://schemas.openxmlformats.org/officeDocument/2006/relationships/hyperlink" Target="http://www.google.com/url?sa=i&amp;rct=j&amp;q=&amp;esrc=s&amp;source=images&amp;cd=&amp;cad=rja&amp;uact=8&amp;ved=0ahUKEwjl3Li5m5nMAhWCVT4KHSFKBqIQjRwIBw&amp;url=http://www.aljazeera.com/news/2015/05/isil-raises-flag-government-complex-iraq-ramadi-150516051105587.html&amp;psig=AFQjCNGQmOir1-8mYDUotSd7YDCWQnvvUw&amp;ust=1461104122323491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7.xml"/><Relationship Id="rId1" Type="http://schemas.openxmlformats.org/officeDocument/2006/relationships/video" Target="../media/media2.wmv"/><Relationship Id="rId5" Type="http://schemas.openxmlformats.org/officeDocument/2006/relationships/image" Target="../media/image29.png"/><Relationship Id="rId4" Type="http://schemas.microsoft.com/office/2007/relationships/media" Target="../media/media2.wmv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copperweb.net/CISR/PowerPoints/CISR09v_s06_DefinitionofanExplosionVanANFO.html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8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27.xml"/><Relationship Id="rId1" Type="http://schemas.openxmlformats.org/officeDocument/2006/relationships/video" Target="../media/media3.wmv"/><Relationship Id="rId5" Type="http://schemas.openxmlformats.org/officeDocument/2006/relationships/image" Target="../media/image38.png"/><Relationship Id="rId4" Type="http://schemas.microsoft.com/office/2007/relationships/media" Target="../media/media3.wmv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7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7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 rtl="1"/>
            <a:r>
              <a:rPr lang="ar-SA" sz="4000" dirty="0"/>
              <a:t>المتفجرات والبنية الأساسية الحرجة</a:t>
            </a:r>
            <a:endParaRPr lang="ar-EG" sz="4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ar-S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الوحدة </a:t>
            </a:r>
            <a:r>
              <a:rPr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ar-EG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1</a:t>
            </a:fld>
            <a:endParaRPr lang="ar-EG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أنواع المتفجرات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10</a:t>
            </a:fld>
            <a:endParaRPr lang="ar-EG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389" y="1627188"/>
            <a:ext cx="2637248" cy="1736725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عسكرية</a:t>
            </a:r>
          </a:p>
          <a:p>
            <a:pPr lvl="0" algn="r" rtl="1"/>
            <a:r>
              <a:rPr lang="ar-SA" dirty="0"/>
              <a:t>تجارية</a:t>
            </a:r>
          </a:p>
          <a:p>
            <a:pPr lvl="0" algn="r" rtl="1"/>
            <a:r>
              <a:rPr lang="ar-SA" dirty="0"/>
              <a:t>منزلية الصنع</a:t>
            </a:r>
          </a:p>
          <a:p>
            <a:pPr rtl="1"/>
            <a:endParaRPr lang="ar-EG" dirty="0"/>
          </a:p>
        </p:txBody>
      </p:sp>
      <p:sp>
        <p:nvSpPr>
          <p:cNvPr id="21" name="TextBox 20"/>
          <p:cNvSpPr txBox="1"/>
          <p:nvPr/>
        </p:nvSpPr>
        <p:spPr>
          <a:xfrm>
            <a:off x="7283332" y="3148469"/>
            <a:ext cx="7393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AP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65288" y="5543759"/>
            <a:ext cx="42258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 eaLnBrk="0" hangingPunct="0">
              <a:spcBef>
                <a:spcPct val="50000"/>
              </a:spcBef>
              <a:defRPr/>
            </a:pPr>
            <a:r>
              <a:rPr lang="ar-SA" sz="1600" dirty="0"/>
              <a:t>بروكسل، بلجيكا</a:t>
            </a:r>
            <a:r>
              <a:rPr lang="en-US" sz="1600" dirty="0"/>
              <a:t> — </a:t>
            </a:r>
            <a:r>
              <a:rPr lang="ar-SA" sz="1600" dirty="0">
                <a:solidFill>
                  <a:srgbClr val="FF0000"/>
                </a:solidFill>
              </a:rPr>
              <a:t>متفجرات منزلية الصنع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9057" y="4504259"/>
            <a:ext cx="33650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 eaLnBrk="0" hangingPunct="0">
              <a:spcBef>
                <a:spcPct val="50000"/>
              </a:spcBef>
              <a:defRPr/>
            </a:pPr>
            <a:r>
              <a:rPr lang="ar-SA" sz="1600" dirty="0"/>
              <a:t>الرمادي، العراق</a:t>
            </a:r>
            <a:r>
              <a:rPr lang="en-US" sz="1600" dirty="0"/>
              <a:t> — </a:t>
            </a:r>
            <a:r>
              <a:rPr lang="ar-SA" sz="1600" dirty="0">
                <a:solidFill>
                  <a:srgbClr val="FF0000"/>
                </a:solidFill>
              </a:rPr>
              <a:t>متفجرات عسكرية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810052" y="3378693"/>
            <a:ext cx="38651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 eaLnBrk="0" hangingPunct="0">
              <a:spcBef>
                <a:spcPct val="50000"/>
              </a:spcBef>
              <a:defRPr/>
            </a:pPr>
            <a:r>
              <a:rPr lang="ar-SA" sz="1600" dirty="0"/>
              <a:t>أوسلو، النرويج</a:t>
            </a:r>
            <a:r>
              <a:rPr lang="en-US" sz="1600" dirty="0"/>
              <a:t> — </a:t>
            </a:r>
            <a:r>
              <a:rPr lang="ar-SA" sz="1600" dirty="0">
                <a:solidFill>
                  <a:srgbClr val="FF0000"/>
                </a:solidFill>
              </a:rPr>
              <a:t>متفجرات تجارية</a:t>
            </a:r>
            <a:endParaRPr lang="ar-EG" sz="1600" dirty="0">
              <a:solidFill>
                <a:srgbClr val="FF0000"/>
              </a:solidFill>
            </a:endParaRPr>
          </a:p>
        </p:txBody>
      </p:sp>
      <p:pic>
        <p:nvPicPr>
          <p:cNvPr id="19" name="Content Placeholder 12"/>
          <p:cNvPicPr>
            <a:picLocks noGrp="1" noChangeAspect="1"/>
          </p:cNvPicPr>
          <p:nvPr>
            <p:ph sz="quarter" idx="16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764" y="3793678"/>
            <a:ext cx="2863735" cy="1612669"/>
          </a:xfrm>
          <a:ln>
            <a:solidFill>
              <a:schemeClr val="tx1"/>
            </a:solidFill>
          </a:ln>
        </p:spPr>
      </p:pic>
      <p:pic>
        <p:nvPicPr>
          <p:cNvPr id="20" name="Picture 2" descr="http://www.aljazeera.com/mritems/Images/2015/5/3/f20d1a6155ff4a55975a7915c4688b66_18.jpg">
            <a:hlinkClick r:id="rId4"/>
          </p:cNvPr>
          <p:cNvPicPr>
            <a:picLocks noGrp="1" noChangeAspect="1" noChangeArrowheads="1"/>
          </p:cNvPicPr>
          <p:nvPr>
            <p:ph sz="quarter" idx="18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3236" y="2971835"/>
            <a:ext cx="2672542" cy="1504604"/>
          </a:xfrm>
          <a:ln>
            <a:solidFill>
              <a:schemeClr val="tx1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2685490" y="4260995"/>
            <a:ext cx="10502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Aljazeera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63106" y="5189987"/>
            <a:ext cx="97975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Reuters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6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Types of Explosives</a:t>
            </a:r>
            <a:endParaRPr lang="en-US" sz="1000" b="0" dirty="0"/>
          </a:p>
        </p:txBody>
      </p:sp>
      <p:sp>
        <p:nvSpPr>
          <p:cNvPr id="2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Military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Commercial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Homemade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22" name="CallAddL"/>
          <p:cNvSpPr/>
          <p:nvPr/>
        </p:nvSpPr>
        <p:spPr>
          <a:xfrm>
            <a:off x="1652421" y="6156960"/>
            <a:ext cx="12431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900" dirty="0"/>
              <a:t>Ramadi, Iraq — </a:t>
            </a:r>
            <a:r>
              <a:rPr lang="en-US" sz="900" dirty="0">
                <a:solidFill>
                  <a:srgbClr val="FF0000"/>
                </a:solidFill>
              </a:rPr>
              <a:t>Military Explosives</a:t>
            </a:r>
          </a:p>
        </p:txBody>
      </p:sp>
      <p:sp>
        <p:nvSpPr>
          <p:cNvPr id="29" name="CallAddL"/>
          <p:cNvSpPr/>
          <p:nvPr/>
        </p:nvSpPr>
        <p:spPr>
          <a:xfrm>
            <a:off x="1473200" y="5593772"/>
            <a:ext cx="1422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900" dirty="0"/>
              <a:t>Oslo, Norway — </a:t>
            </a:r>
            <a:r>
              <a:rPr lang="en-US" sz="900" dirty="0">
                <a:solidFill>
                  <a:srgbClr val="FF0000"/>
                </a:solidFill>
              </a:rPr>
              <a:t>Commercial Explosives</a:t>
            </a:r>
          </a:p>
        </p:txBody>
      </p:sp>
      <p:sp>
        <p:nvSpPr>
          <p:cNvPr id="30" name="CallAddL"/>
          <p:cNvSpPr/>
          <p:nvPr/>
        </p:nvSpPr>
        <p:spPr>
          <a:xfrm>
            <a:off x="50801" y="6037696"/>
            <a:ext cx="1422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900" dirty="0"/>
              <a:t>Ramadi, Iraq — </a:t>
            </a:r>
            <a:r>
              <a:rPr lang="en-US" sz="900" dirty="0">
                <a:solidFill>
                  <a:srgbClr val="FF0000"/>
                </a:solidFill>
              </a:rPr>
              <a:t>Military Explosives</a:t>
            </a:r>
          </a:p>
        </p:txBody>
      </p:sp>
    </p:spTree>
    <p:extLst>
      <p:ext uri="{BB962C8B-B14F-4D97-AF65-F5344CB8AC3E}">
        <p14:creationId xmlns="" xmlns:p14="http://schemas.microsoft.com/office/powerpoint/2010/main" val="30147629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تعريف الجهاز المتفجر المرتجل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11</a:t>
            </a:fld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جهاز متفجر يتم وضعه أو تصنيعه بأسلوب مرتجل</a:t>
            </a:r>
            <a:r>
              <a:rPr dirty="0"/>
              <a:t>.</a:t>
            </a:r>
          </a:p>
          <a:p>
            <a:pPr lvl="0" algn="r" rtl="1"/>
            <a:r>
              <a:rPr lang="ar-SA" dirty="0"/>
              <a:t>يحتوي على مواد كيماوية مدمرة أو فتاكة أو سامة أو حارقة</a:t>
            </a:r>
          </a:p>
          <a:p>
            <a:pPr lvl="0" algn="r" rtl="1"/>
            <a:r>
              <a:rPr lang="ar-SA" dirty="0"/>
              <a:t>مصمم للتدمير، أو إحداث عاهات، أو مضايقة أو تشتيت</a:t>
            </a:r>
            <a:r>
              <a:rPr dirty="0"/>
              <a:t>.</a:t>
            </a:r>
          </a:p>
          <a:p>
            <a:pPr rtl="1"/>
            <a:endParaRPr lang="ar-EG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Improvised Explosive </a:t>
            </a:r>
            <a:br>
              <a:rPr lang="en-US" sz="1000" b="0"/>
            </a:br>
            <a:r>
              <a:rPr lang="en-US" sz="1000" b="0"/>
              <a:t>Device (IED) Definition</a:t>
            </a:r>
            <a:endParaRPr lang="en-US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 device placed or fabricated in an improvised manner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Incorporating destructive, lethal, noxious, pyrotechnic, or incendiary chemicals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Designed to destroy, incapacitate, harass, or distract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221274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الأجهزة المتفجرة المرتجلة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12</a:t>
            </a:fld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يغطي هذا القسم ما 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الخصائص</a:t>
            </a:r>
          </a:p>
          <a:p>
            <a:pPr lvl="1" algn="r" rtl="1"/>
            <a:r>
              <a:rPr lang="ar-SA" dirty="0"/>
              <a:t>المكونات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طرق التشغيل</a:t>
            </a:r>
          </a:p>
          <a:p>
            <a:pPr lvl="1" algn="r" rtl="1"/>
            <a:r>
              <a:rPr lang="ar-SA" dirty="0"/>
              <a:t>التصميم التكتيكي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أساليب التسليم</a:t>
            </a:r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Improvised Explosive Devices</a:t>
            </a:r>
            <a:endParaRPr lang="en-US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Characteristics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Components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Activation methods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Tactical design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Delivery methods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3243488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سمات الأجهزة المتفجرة المرتجلة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13</a:t>
            </a:fld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مكونات غير عسكرية في العادة</a:t>
            </a:r>
          </a:p>
          <a:p>
            <a:pPr lvl="0" algn="r" rtl="1"/>
            <a:r>
              <a:rPr lang="ar-SA" dirty="0"/>
              <a:t>يتم تصنيعها من مواد متنوعة</a:t>
            </a:r>
          </a:p>
          <a:p>
            <a:pPr algn="r" rtl="1"/>
            <a:r>
              <a:rPr lang="ar-SA" dirty="0"/>
              <a:t>يمكن إخفاؤها في طرد أو عبوة أو حاوية</a:t>
            </a:r>
          </a:p>
          <a:p>
            <a:pPr algn="r" rtl="1"/>
            <a:r>
              <a:rPr lang="ar-SA" dirty="0"/>
              <a:t>يمكن أن تأخذ أي شكل</a:t>
            </a:r>
          </a:p>
          <a:p>
            <a:pPr algn="r" rtl="1"/>
            <a:r>
              <a:rPr lang="ar-SA" dirty="0"/>
              <a:t>مصممة للخداع والإفلات من نظام الحماية المادية بالمنشأة</a:t>
            </a:r>
            <a:endParaRPr lang="ar-EG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IED Characteristics</a:t>
            </a:r>
            <a:endParaRPr lang="en-US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Normally nonmilitary components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Constructed from various materials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be concealed in a package or container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Can take any form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Designed to deceive and compromise a facility’s physical protection system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1682612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مكونات الجهاز المتفجر المرتجل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14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يغطي هذا القسم ما 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الشحنة الرئيسية</a:t>
            </a:r>
          </a:p>
          <a:p>
            <a:pPr lvl="1" algn="r" rtl="1"/>
            <a:r>
              <a:rPr lang="ar-SA" dirty="0"/>
              <a:t>الصاعق </a:t>
            </a:r>
            <a:r>
              <a:rPr lang="ar-EG" dirty="0"/>
              <a:t>(</a:t>
            </a:r>
            <a:r>
              <a:rPr lang="ar-SA" dirty="0"/>
              <a:t>البادئ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مصدر للطاقة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المفاتيح</a:t>
            </a:r>
          </a:p>
          <a:p>
            <a:pPr lvl="1" algn="r" rtl="1"/>
            <a:r>
              <a:rPr lang="ar-SA" dirty="0"/>
              <a:t>الحاوية</a:t>
            </a:r>
            <a:endParaRPr lang="ar-EG" dirty="0"/>
          </a:p>
        </p:txBody>
      </p:sp>
      <p:pic>
        <p:nvPicPr>
          <p:cNvPr id="27" name="Content Placeholder 8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863" y="1539955"/>
            <a:ext cx="3975100" cy="2834419"/>
          </a:xfrm>
        </p:spPr>
      </p:pic>
      <p:pic>
        <p:nvPicPr>
          <p:cNvPr id="28" name="Content Placeholder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1508943"/>
            <a:ext cx="4068763" cy="2901205"/>
          </a:xfrm>
          <a:prstGeom prst="rect">
            <a:avLst/>
          </a:prstGeom>
          <a:noFill/>
          <a:ln w="9525">
            <a:solidFill>
              <a:srgbClr val="2F2F2F"/>
            </a:solidFill>
            <a:miter lim="800000"/>
            <a:headEnd/>
            <a:tailEnd/>
          </a:ln>
          <a:effectLst/>
        </p:spPr>
      </p:pic>
      <p:sp>
        <p:nvSpPr>
          <p:cNvPr id="29" name="TextBox 9"/>
          <p:cNvSpPr txBox="1">
            <a:spLocks noChangeArrowheads="1"/>
          </p:cNvSpPr>
          <p:nvPr/>
        </p:nvSpPr>
        <p:spPr bwMode="auto">
          <a:xfrm>
            <a:off x="6793343" y="1454150"/>
            <a:ext cx="195008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ar-S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مصدر </a:t>
            </a:r>
            <a:r>
              <a:rPr lang="ar-EG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</a:t>
            </a:r>
            <a:r>
              <a:rPr lang="ar-S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لطاقة</a:t>
            </a:r>
            <a:endParaRPr lang="ar-EG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Box 10"/>
          <p:cNvSpPr txBox="1">
            <a:spLocks noChangeArrowheads="1"/>
          </p:cNvSpPr>
          <p:nvPr/>
        </p:nvSpPr>
        <p:spPr bwMode="auto">
          <a:xfrm>
            <a:off x="4553494" y="3522309"/>
            <a:ext cx="11938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S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المفتاح 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ar-EG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TextBox 11"/>
          <p:cNvSpPr txBox="1">
            <a:spLocks noChangeArrowheads="1"/>
          </p:cNvSpPr>
          <p:nvPr/>
        </p:nvSpPr>
        <p:spPr bwMode="auto">
          <a:xfrm>
            <a:off x="7340600" y="3528974"/>
            <a:ext cx="14959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ar-S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الشحنة </a:t>
            </a:r>
            <a:r>
              <a:rPr lang="ar-EG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ar-EG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S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  <a:endParaRPr lang="ar-EG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TextBox 13"/>
          <p:cNvSpPr txBox="1">
            <a:spLocks noChangeArrowheads="1"/>
          </p:cNvSpPr>
          <p:nvPr/>
        </p:nvSpPr>
        <p:spPr bwMode="auto">
          <a:xfrm>
            <a:off x="4786608" y="2029284"/>
            <a:ext cx="1340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ar-SA" b="1" dirty="0">
                <a:solidFill>
                  <a:srgbClr val="FFFF00"/>
                </a:solidFill>
              </a:rPr>
              <a:t>الحاوية</a:t>
            </a:r>
          </a:p>
        </p:txBody>
      </p:sp>
      <p:sp>
        <p:nvSpPr>
          <p:cNvPr id="33" name="TextBox 20"/>
          <p:cNvSpPr txBox="1">
            <a:spLocks noChangeArrowheads="1"/>
          </p:cNvSpPr>
          <p:nvPr/>
        </p:nvSpPr>
        <p:spPr bwMode="auto">
          <a:xfrm>
            <a:off x="7519016" y="3171997"/>
            <a:ext cx="12836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ar-S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المفتاح 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ar-EG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Box 22"/>
          <p:cNvSpPr txBox="1">
            <a:spLocks noChangeArrowheads="1"/>
          </p:cNvSpPr>
          <p:nvPr/>
        </p:nvSpPr>
        <p:spPr bwMode="auto">
          <a:xfrm>
            <a:off x="5798841" y="1528549"/>
            <a:ext cx="12133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ar-S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المفتاح 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ar-EG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5" name="Straight Arrow Connector 34"/>
          <p:cNvCxnSpPr/>
          <p:nvPr/>
        </p:nvCxnSpPr>
        <p:spPr bwMode="auto">
          <a:xfrm flipV="1">
            <a:off x="5039940" y="3311013"/>
            <a:ext cx="343621" cy="268124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 bwMode="auto">
          <a:xfrm flipV="1">
            <a:off x="8333820" y="2753130"/>
            <a:ext cx="82074" cy="442062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 bwMode="auto">
          <a:xfrm flipH="1">
            <a:off x="7340600" y="3891641"/>
            <a:ext cx="310931" cy="142801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 bwMode="auto">
          <a:xfrm flipH="1">
            <a:off x="7462684" y="1757967"/>
            <a:ext cx="30316" cy="431458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34" idx="2"/>
          </p:cNvCxnSpPr>
          <p:nvPr/>
        </p:nvCxnSpPr>
        <p:spPr bwMode="auto">
          <a:xfrm>
            <a:off x="6405504" y="1897881"/>
            <a:ext cx="243076" cy="359012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 bwMode="auto">
          <a:xfrm flipH="1">
            <a:off x="4929450" y="2392949"/>
            <a:ext cx="220980" cy="342900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 bwMode="auto">
          <a:xfrm flipV="1">
            <a:off x="5383561" y="3966701"/>
            <a:ext cx="423577" cy="168319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10"/>
          <p:cNvSpPr txBox="1">
            <a:spLocks noChangeArrowheads="1"/>
          </p:cNvSpPr>
          <p:nvPr/>
        </p:nvSpPr>
        <p:spPr bwMode="auto">
          <a:xfrm>
            <a:off x="4528634" y="4067217"/>
            <a:ext cx="14461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S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الصاعق </a:t>
            </a:r>
            <a:r>
              <a:rPr lang="ar-EG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ar-S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البادئ</a:t>
            </a:r>
            <a:r>
              <a:rPr lang="ar-EG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54207" y="4176817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ATF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25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IED Components</a:t>
            </a:r>
            <a:endParaRPr lang="en-US" sz="1000" b="0" dirty="0"/>
          </a:p>
        </p:txBody>
      </p:sp>
      <p:sp>
        <p:nvSpPr>
          <p:cNvPr id="4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Main charge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Initiator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Power source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Switches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Container</a:t>
            </a:r>
            <a:endParaRPr lang="en-US" sz="1000" b="0" dirty="0"/>
          </a:p>
        </p:txBody>
      </p:sp>
      <p:sp>
        <p:nvSpPr>
          <p:cNvPr id="45" name="CallAddL"/>
          <p:cNvSpPr txBox="1">
            <a:spLocks noChangeArrowheads="1"/>
          </p:cNvSpPr>
          <p:nvPr/>
        </p:nvSpPr>
        <p:spPr bwMode="auto">
          <a:xfrm>
            <a:off x="2286752" y="5370483"/>
            <a:ext cx="6088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00" dirty="0"/>
              <a:t>Power source</a:t>
            </a:r>
          </a:p>
        </p:txBody>
      </p:sp>
      <p:sp>
        <p:nvSpPr>
          <p:cNvPr id="46" name="CallAddL"/>
          <p:cNvSpPr txBox="1">
            <a:spLocks noChangeArrowheads="1"/>
          </p:cNvSpPr>
          <p:nvPr/>
        </p:nvSpPr>
        <p:spPr bwMode="auto">
          <a:xfrm>
            <a:off x="1593332" y="5508983"/>
            <a:ext cx="700288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00" dirty="0"/>
              <a:t>Switch 3</a:t>
            </a:r>
          </a:p>
        </p:txBody>
      </p:sp>
      <p:sp>
        <p:nvSpPr>
          <p:cNvPr id="47" name="CallAddL"/>
          <p:cNvSpPr txBox="1">
            <a:spLocks noChangeArrowheads="1"/>
          </p:cNvSpPr>
          <p:nvPr/>
        </p:nvSpPr>
        <p:spPr bwMode="auto">
          <a:xfrm>
            <a:off x="1134790" y="5739815"/>
            <a:ext cx="771284" cy="23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00" dirty="0"/>
              <a:t>Container</a:t>
            </a:r>
          </a:p>
        </p:txBody>
      </p:sp>
      <p:sp>
        <p:nvSpPr>
          <p:cNvPr id="48" name="CallAddL"/>
          <p:cNvSpPr txBox="1">
            <a:spLocks noChangeArrowheads="1"/>
          </p:cNvSpPr>
          <p:nvPr/>
        </p:nvSpPr>
        <p:spPr bwMode="auto">
          <a:xfrm>
            <a:off x="1208971" y="5993698"/>
            <a:ext cx="622921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/>
              <a:t>Switch 1</a:t>
            </a:r>
          </a:p>
        </p:txBody>
      </p:sp>
      <p:sp>
        <p:nvSpPr>
          <p:cNvPr id="49" name="CallAddL"/>
          <p:cNvSpPr txBox="1">
            <a:spLocks noChangeArrowheads="1"/>
          </p:cNvSpPr>
          <p:nvPr/>
        </p:nvSpPr>
        <p:spPr bwMode="auto">
          <a:xfrm>
            <a:off x="1661536" y="6239462"/>
            <a:ext cx="563879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/>
              <a:t>Initiator</a:t>
            </a:r>
          </a:p>
        </p:txBody>
      </p:sp>
      <p:sp>
        <p:nvSpPr>
          <p:cNvPr id="50" name="CallAddL"/>
          <p:cNvSpPr txBox="1">
            <a:spLocks noChangeArrowheads="1"/>
          </p:cNvSpPr>
          <p:nvPr/>
        </p:nvSpPr>
        <p:spPr bwMode="auto">
          <a:xfrm>
            <a:off x="2177101" y="5765564"/>
            <a:ext cx="629154" cy="23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00" dirty="0"/>
              <a:t>Switch 2</a:t>
            </a:r>
          </a:p>
        </p:txBody>
      </p:sp>
      <p:sp>
        <p:nvSpPr>
          <p:cNvPr id="51" name="CallAddL"/>
          <p:cNvSpPr txBox="1">
            <a:spLocks noChangeArrowheads="1"/>
          </p:cNvSpPr>
          <p:nvPr/>
        </p:nvSpPr>
        <p:spPr bwMode="auto">
          <a:xfrm>
            <a:off x="2225415" y="6039864"/>
            <a:ext cx="5340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00" dirty="0"/>
              <a:t>Main charge</a:t>
            </a:r>
          </a:p>
        </p:txBody>
      </p:sp>
    </p:spTree>
    <p:extLst>
      <p:ext uri="{BB962C8B-B14F-4D97-AF65-F5344CB8AC3E}">
        <p14:creationId xmlns="" xmlns:p14="http://schemas.microsoft.com/office/powerpoint/2010/main" val="3776206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الشحنة الرئيسية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15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المادة المتفجرة الرئيسية في الجهاز المتفجر المرتجل</a:t>
            </a:r>
          </a:p>
          <a:p>
            <a:pPr algn="r" rtl="1"/>
            <a:r>
              <a:rPr lang="ar-SA" dirty="0"/>
              <a:t>قادرة على توفير التفجير بالطاقة التي تحتوي عليها</a:t>
            </a:r>
            <a:endParaRPr lang="ar-EG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4640263" y="1504949"/>
            <a:ext cx="4089400" cy="2925353"/>
          </a:xfrm>
        </p:spPr>
      </p:pic>
      <p:sp>
        <p:nvSpPr>
          <p:cNvPr id="22" name="TextBox 11"/>
          <p:cNvSpPr txBox="1">
            <a:spLocks noChangeArrowheads="1"/>
          </p:cNvSpPr>
          <p:nvPr/>
        </p:nvSpPr>
        <p:spPr bwMode="auto">
          <a:xfrm>
            <a:off x="7340600" y="3224169"/>
            <a:ext cx="14959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ar-EG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الشحنة</a:t>
            </a:r>
          </a:p>
          <a:p>
            <a:pPr algn="ctr" rtl="1">
              <a:defRPr/>
            </a:pPr>
            <a:r>
              <a:rPr lang="ar-EG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3" name="Straight Arrow Connector 22"/>
          <p:cNvCxnSpPr/>
          <p:nvPr/>
        </p:nvCxnSpPr>
        <p:spPr bwMode="auto">
          <a:xfrm flipH="1">
            <a:off x="7340600" y="3678621"/>
            <a:ext cx="289910" cy="355821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630510" y="4217230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ATF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Main Charge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Primary explosive substance of an IED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Capable of providing an explosion by its own energy</a:t>
            </a:r>
            <a:endParaRPr lang="en-US" sz="1000" b="0" dirty="0"/>
          </a:p>
        </p:txBody>
      </p:sp>
      <p:sp>
        <p:nvSpPr>
          <p:cNvPr id="15" name="CallAddL"/>
          <p:cNvSpPr txBox="1">
            <a:spLocks noChangeArrowheads="1"/>
          </p:cNvSpPr>
          <p:nvPr/>
        </p:nvSpPr>
        <p:spPr bwMode="auto">
          <a:xfrm>
            <a:off x="1473200" y="5968883"/>
            <a:ext cx="1000761" cy="23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00" dirty="0"/>
              <a:t>Main Charge</a:t>
            </a:r>
          </a:p>
        </p:txBody>
      </p:sp>
    </p:spTree>
    <p:extLst>
      <p:ext uri="{BB962C8B-B14F-4D97-AF65-F5344CB8AC3E}">
        <p14:creationId xmlns="" xmlns:p14="http://schemas.microsoft.com/office/powerpoint/2010/main" val="1666556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1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4640263" y="1504950"/>
            <a:ext cx="4092192" cy="2927350"/>
          </a:xfr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الصاعق </a:t>
            </a:r>
            <a:r>
              <a:rPr lang="ar-EG" dirty="0"/>
              <a:t>(</a:t>
            </a:r>
            <a:r>
              <a:rPr lang="ar-SA" dirty="0"/>
              <a:t>البادئ</a:t>
            </a:r>
            <a:r>
              <a:rPr lang="ar-EG" dirty="0"/>
              <a:t>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16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المكوّن الرئيسي</a:t>
            </a:r>
            <a:r>
              <a:rPr dirty="0"/>
              <a:t> </a:t>
            </a:r>
          </a:p>
          <a:p>
            <a:pPr algn="r" rtl="1"/>
            <a:r>
              <a:rPr lang="ar-SA" dirty="0"/>
              <a:t>يقوم بتفجير الشحنة الناسفة</a:t>
            </a:r>
            <a:endParaRPr lang="ar-EG" dirty="0"/>
          </a:p>
        </p:txBody>
      </p:sp>
      <p:cxnSp>
        <p:nvCxnSpPr>
          <p:cNvPr id="22" name="Straight Arrow Connector 21"/>
          <p:cNvCxnSpPr/>
          <p:nvPr/>
        </p:nvCxnSpPr>
        <p:spPr bwMode="auto">
          <a:xfrm flipV="1">
            <a:off x="5534660" y="4034959"/>
            <a:ext cx="301570" cy="85208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12"/>
          <p:cNvSpPr txBox="1">
            <a:spLocks noChangeArrowheads="1"/>
          </p:cNvSpPr>
          <p:nvPr/>
        </p:nvSpPr>
        <p:spPr bwMode="auto">
          <a:xfrm>
            <a:off x="4570413" y="4099650"/>
            <a:ext cx="14483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S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الصاعق </a:t>
            </a:r>
            <a:r>
              <a:rPr lang="ar-EG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ar-S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البادئ</a:t>
            </a:r>
            <a:r>
              <a:rPr lang="ar-EG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60138" y="4188847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ATF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Initiator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Primary component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Activates the detonation of the explosive device</a:t>
            </a:r>
            <a:endParaRPr lang="en-US" sz="1000" b="0" dirty="0"/>
          </a:p>
        </p:txBody>
      </p:sp>
      <p:sp>
        <p:nvSpPr>
          <p:cNvPr id="14" name="CallAddL"/>
          <p:cNvSpPr txBox="1">
            <a:spLocks noChangeArrowheads="1"/>
          </p:cNvSpPr>
          <p:nvPr/>
        </p:nvSpPr>
        <p:spPr bwMode="auto">
          <a:xfrm>
            <a:off x="424180" y="5956300"/>
            <a:ext cx="70358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/>
              <a:t>Initiator</a:t>
            </a:r>
          </a:p>
        </p:txBody>
      </p:sp>
    </p:spTree>
    <p:extLst>
      <p:ext uri="{BB962C8B-B14F-4D97-AF65-F5344CB8AC3E}">
        <p14:creationId xmlns="" xmlns:p14="http://schemas.microsoft.com/office/powerpoint/2010/main" val="3075081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Content Placeholder 1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4640263" y="1504950"/>
            <a:ext cx="4092192" cy="2927350"/>
          </a:xfr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مصدر الطاقة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17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يقوم بتوليد الطاقة الكهربية لإمداد تفعيل الجهاز المتفجر المرتجل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629159" y="1648740"/>
            <a:ext cx="17878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ar-SA" b="1" dirty="0">
                <a:solidFill>
                  <a:srgbClr val="FFFF00"/>
                </a:solidFill>
              </a:rPr>
              <a:t>مصدر </a:t>
            </a:r>
            <a:r>
              <a:rPr lang="ar-EG" b="1" dirty="0">
                <a:solidFill>
                  <a:srgbClr val="FFFF00"/>
                </a:solidFill>
              </a:rPr>
              <a:t>ا</a:t>
            </a:r>
            <a:r>
              <a:rPr lang="ar-SA" b="1" dirty="0">
                <a:solidFill>
                  <a:srgbClr val="FFFF00"/>
                </a:solidFill>
              </a:rPr>
              <a:t>لطاقة</a:t>
            </a:r>
            <a:endParaRPr lang="ar-EG" b="1" dirty="0">
              <a:solidFill>
                <a:srgbClr val="FFFF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7505700" y="1938963"/>
            <a:ext cx="17380" cy="297711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615228" y="4206783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ATF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4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Power Source</a:t>
            </a:r>
            <a:endParaRPr lang="en-US" sz="1000" b="0" dirty="0"/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Creates electrical energy for an electrically initiated IED </a:t>
            </a:r>
            <a:endParaRPr lang="en-US" sz="1000" b="0" dirty="0"/>
          </a:p>
        </p:txBody>
      </p:sp>
      <p:sp>
        <p:nvSpPr>
          <p:cNvPr id="16" name="CallAddL"/>
          <p:cNvSpPr txBox="1">
            <a:spLocks noChangeArrowheads="1"/>
          </p:cNvSpPr>
          <p:nvPr/>
        </p:nvSpPr>
        <p:spPr bwMode="auto">
          <a:xfrm>
            <a:off x="1224280" y="5773303"/>
            <a:ext cx="1160780" cy="23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00" dirty="0"/>
              <a:t>Power source</a:t>
            </a:r>
          </a:p>
        </p:txBody>
      </p:sp>
    </p:spTree>
    <p:extLst>
      <p:ext uri="{BB962C8B-B14F-4D97-AF65-F5344CB8AC3E}">
        <p14:creationId xmlns="" xmlns:p14="http://schemas.microsoft.com/office/powerpoint/2010/main" val="3321119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المفاتيح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18</a:t>
            </a:fld>
            <a:endParaRPr lang="ar-E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تصل أو تفصل الوصلة بين مصدر الطاقة، والبادئ والشحنة الرئيسية</a:t>
            </a:r>
            <a:r>
              <a:rPr dirty="0"/>
              <a:t>.</a:t>
            </a:r>
          </a:p>
          <a:p>
            <a:pPr lvl="0" algn="r" rtl="1"/>
            <a:r>
              <a:rPr lang="ar-SA" dirty="0"/>
              <a:t>التسليح</a:t>
            </a:r>
            <a:r>
              <a:rPr lang="ar-EG" dirty="0"/>
              <a:t> --</a:t>
            </a:r>
            <a:r>
              <a:rPr lang="ar-SA" dirty="0"/>
              <a:t> فصل الوصلة بين مصدر الطاقة، والبادئ والشحنة الرئيسية</a:t>
            </a:r>
            <a:r>
              <a:rPr dirty="0"/>
              <a:t>.</a:t>
            </a:r>
          </a:p>
          <a:p>
            <a:pPr lvl="0" algn="r" rtl="1"/>
            <a:r>
              <a:rPr lang="ar-SA" dirty="0"/>
              <a:t>الإشعال</a:t>
            </a:r>
            <a:r>
              <a:rPr lang="ar-EG" dirty="0"/>
              <a:t> --</a:t>
            </a:r>
            <a:r>
              <a:rPr lang="ar-SA" dirty="0"/>
              <a:t> ربط الوصلة بين مصدر الطاقة، والبادئ والشحنة الرئيسية</a:t>
            </a:r>
            <a:r>
              <a:rPr dirty="0"/>
              <a:t>. </a:t>
            </a:r>
          </a:p>
          <a:p>
            <a:pPr lvl="0" rtl="1"/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Switches (1 of 2)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Make, break, or change a connection between the power source, initiator, and main charge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Arming — breaks the connection between the power source, initiator and main charge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Firing — makes the connection between the power source, initiator and main 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26150426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Content Placeholder 1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4640263" y="1504950"/>
            <a:ext cx="4092192" cy="292735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المفاتيح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19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يقوم بعض المفاتيح بالوظيفتين</a:t>
            </a:r>
          </a:p>
          <a:p>
            <a:pPr lvl="0" algn="r" rtl="1"/>
            <a:r>
              <a:rPr lang="ar-SA" dirty="0"/>
              <a:t>وقد يتوافر عدة مفاتيح في الدائرة الكهربائية</a:t>
            </a:r>
          </a:p>
          <a:p>
            <a:pPr rtl="1"/>
            <a:endParaRPr lang="ar-EG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4749224" y="3740975"/>
            <a:ext cx="11552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ar-S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المفتاح 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10" name="TextBox 20"/>
          <p:cNvSpPr txBox="1">
            <a:spLocks noChangeArrowheads="1"/>
          </p:cNvSpPr>
          <p:nvPr/>
        </p:nvSpPr>
        <p:spPr bwMode="auto">
          <a:xfrm>
            <a:off x="7630892" y="3166258"/>
            <a:ext cx="11287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ar-S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المفتاح 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ar-EG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22"/>
          <p:cNvSpPr txBox="1">
            <a:spLocks noChangeArrowheads="1"/>
          </p:cNvSpPr>
          <p:nvPr/>
        </p:nvSpPr>
        <p:spPr bwMode="auto">
          <a:xfrm>
            <a:off x="6169929" y="1513535"/>
            <a:ext cx="11365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ar-S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المفتاح 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ar-EG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V="1">
            <a:off x="5147187" y="3330757"/>
            <a:ext cx="285242" cy="410218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10" idx="0"/>
          </p:cNvCxnSpPr>
          <p:nvPr/>
        </p:nvCxnSpPr>
        <p:spPr bwMode="auto">
          <a:xfrm flipV="1">
            <a:off x="8195255" y="2724196"/>
            <a:ext cx="159537" cy="442062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 bwMode="auto">
          <a:xfrm>
            <a:off x="6624750" y="1826909"/>
            <a:ext cx="4760" cy="327454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19754" y="4170497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ATF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Switches (2 of 2)</a:t>
            </a:r>
            <a:endParaRPr lang="en-US" sz="1000" b="0" dirty="0"/>
          </a:p>
        </p:txBody>
      </p:sp>
      <p:sp>
        <p:nvSpPr>
          <p:cNvPr id="1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Some switches perform both functions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There may be multiple switches in the circuit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9" name="CallAddL"/>
          <p:cNvSpPr txBox="1">
            <a:spLocks noChangeArrowheads="1"/>
          </p:cNvSpPr>
          <p:nvPr/>
        </p:nvSpPr>
        <p:spPr bwMode="auto">
          <a:xfrm>
            <a:off x="988059" y="5837036"/>
            <a:ext cx="787400" cy="23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00" dirty="0"/>
              <a:t>Switch 3</a:t>
            </a:r>
          </a:p>
        </p:txBody>
      </p:sp>
      <p:sp>
        <p:nvSpPr>
          <p:cNvPr id="20" name="CallAddL"/>
          <p:cNvSpPr txBox="1">
            <a:spLocks noChangeArrowheads="1"/>
          </p:cNvSpPr>
          <p:nvPr/>
        </p:nvSpPr>
        <p:spPr bwMode="auto">
          <a:xfrm>
            <a:off x="371301" y="6278529"/>
            <a:ext cx="787400" cy="23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/>
              <a:t>Switch 1</a:t>
            </a:r>
          </a:p>
        </p:txBody>
      </p:sp>
      <p:sp>
        <p:nvSpPr>
          <p:cNvPr id="21" name="CallAddL"/>
          <p:cNvSpPr txBox="1">
            <a:spLocks noChangeArrowheads="1"/>
          </p:cNvSpPr>
          <p:nvPr/>
        </p:nvSpPr>
        <p:spPr bwMode="auto">
          <a:xfrm>
            <a:off x="1620520" y="6263289"/>
            <a:ext cx="787400" cy="23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00" dirty="0"/>
              <a:t>Switch 2</a:t>
            </a:r>
          </a:p>
        </p:txBody>
      </p:sp>
    </p:spTree>
    <p:extLst>
      <p:ext uri="{BB962C8B-B14F-4D97-AF65-F5344CB8AC3E}">
        <p14:creationId xmlns="" xmlns:p14="http://schemas.microsoft.com/office/powerpoint/2010/main" val="3374826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هدف الوحدة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في ختام هذه الوحدة، ستتمكن من شرح آثار المتفجرات على البنية الأساسية الحرجة</a:t>
            </a:r>
            <a:r>
              <a:rPr dirty="0"/>
              <a:t>.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Objective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At the end of this module, you will be able to  explain the effects of explosives on critical infrastructure</a:t>
            </a:r>
            <a:endParaRPr lang="en-US" sz="1000" b="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9.1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20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يغطي هذا القسم ما 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مفاتيح التشغيل الموقوتة</a:t>
            </a:r>
          </a:p>
          <a:p>
            <a:pPr lvl="1" algn="r" rtl="1"/>
            <a:r>
              <a:rPr lang="ar-SA" dirty="0"/>
              <a:t>مفاتيح التشغيل بالإصطدام العارض من جانب الضحايا</a:t>
            </a:r>
          </a:p>
          <a:p>
            <a:pPr lvl="1" algn="r" rtl="1"/>
            <a:r>
              <a:rPr lang="ar-SA" dirty="0"/>
              <a:t>مفاتيح التشغيل بالأمر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اساليب تشغيل الأجهزة المتفجرة المرتجلة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/>
              <a:t>راجع</a:t>
            </a:r>
            <a:endParaRPr lang="en-US" dirty="0"/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Time-activated switches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Victim-activated switches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Command-activated switches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IED Activation Methods </a:t>
            </a:r>
            <a:endParaRPr lang="en-US" sz="10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9.1</a:t>
            </a:r>
            <a:endParaRPr lang="en-US" sz="800" b="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9.1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21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الوظيفة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التنشيط يحدث عند الوصول إلى الوقت المحدد</a:t>
            </a:r>
            <a:r>
              <a:rPr dirty="0"/>
              <a:t>.</a:t>
            </a:r>
          </a:p>
          <a:p>
            <a:pPr lvl="0" algn="r" rtl="1"/>
            <a:r>
              <a:rPr lang="ar-SA" dirty="0"/>
              <a:t>اسئلة للمناقشة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ماهي </a:t>
            </a:r>
            <a:r>
              <a:rPr lang="ar-EG" dirty="0"/>
              <a:t>المزايا </a:t>
            </a:r>
            <a:r>
              <a:rPr lang="ar-SA" dirty="0"/>
              <a:t>التي يتفوق بها الإرهابي باستخدام مفتاح التشغيل الموقوت؟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ما هي </a:t>
            </a:r>
            <a:r>
              <a:rPr lang="ar-EG" dirty="0"/>
              <a:t>العيوب</a:t>
            </a:r>
            <a:r>
              <a:rPr lang="ar-SA" dirty="0"/>
              <a:t>؟</a:t>
            </a:r>
            <a:r>
              <a:rPr dirty="0"/>
              <a:t> 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طريقة التشغيل الموقوتة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/>
              <a:t>راجع</a:t>
            </a:r>
            <a:endParaRPr lang="en-US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Function: initiation occurs after a set time is reached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Discussion questions: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What is an advantage for the terrorist in using a time-activated switch?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What is the disadvantage? </a:t>
            </a:r>
            <a:endParaRPr lang="en-US" sz="1000" b="0" dirty="0"/>
          </a:p>
        </p:txBody>
      </p:sp>
      <p:sp>
        <p:nvSpPr>
          <p:cNvPr id="13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Time-Activated Method</a:t>
            </a:r>
            <a:endParaRPr lang="en-US" sz="10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9.1</a:t>
            </a:r>
            <a:endParaRPr lang="en-US" sz="800" b="0" dirty="0"/>
          </a:p>
        </p:txBody>
      </p:sp>
    </p:spTree>
    <p:extLst>
      <p:ext uri="{BB962C8B-B14F-4D97-AF65-F5344CB8AC3E}">
        <p14:creationId xmlns="" xmlns:p14="http://schemas.microsoft.com/office/powerpoint/2010/main" val="28197409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17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411163" y="1872719"/>
            <a:ext cx="4027487" cy="2409299"/>
          </a:xfrm>
        </p:spPr>
      </p:pic>
      <p:pic>
        <p:nvPicPr>
          <p:cNvPr id="19" name="Content Placeholder 18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705350" y="1871875"/>
            <a:ext cx="4024313" cy="241098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مثال رقمي على التشغيل الموقوت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22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pic>
        <p:nvPicPr>
          <p:cNvPr id="21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9.1</a:t>
            </a:r>
            <a:endParaRPr lang="ar-E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/>
              <a:t>راجع</a:t>
            </a:r>
            <a:endParaRPr lang="en-US" dirty="0"/>
          </a:p>
        </p:txBody>
      </p:sp>
      <p:sp>
        <p:nvSpPr>
          <p:cNvPr id="16" name="TextBox 7"/>
          <p:cNvSpPr txBox="1">
            <a:spLocks noChangeArrowheads="1"/>
          </p:cNvSpPr>
          <p:nvPr/>
        </p:nvSpPr>
        <p:spPr bwMode="auto">
          <a:xfrm>
            <a:off x="2058259" y="4419600"/>
            <a:ext cx="7745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r" rtl="1">
              <a:defRPr/>
            </a:pPr>
            <a:r>
              <a:rPr lang="ar-SA" sz="1800" b="1" dirty="0"/>
              <a:t>الأمام</a:t>
            </a:r>
          </a:p>
        </p:txBody>
      </p:sp>
      <p:sp>
        <p:nvSpPr>
          <p:cNvPr id="20" name="TextBox 8"/>
          <p:cNvSpPr txBox="1">
            <a:spLocks noChangeArrowheads="1"/>
          </p:cNvSpPr>
          <p:nvPr/>
        </p:nvSpPr>
        <p:spPr bwMode="auto">
          <a:xfrm>
            <a:off x="6327232" y="4400550"/>
            <a:ext cx="7360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r" rtl="1">
              <a:defRPr/>
            </a:pPr>
            <a:r>
              <a:rPr lang="ar-SA" sz="1800" b="1" dirty="0"/>
              <a:t>الخلف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71556" y="4011170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ATF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18326" y="4003319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ATF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2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ct val="0"/>
              </a:spcAft>
              <a:buNone/>
            </a:pPr>
            <a:endParaRPr lang="en-US" sz="1000" b="0" dirty="0"/>
          </a:p>
        </p:txBody>
      </p:sp>
      <p:sp>
        <p:nvSpPr>
          <p:cNvPr id="27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smtClean="0"/>
              <a:t>Time-Activated Digital Example</a:t>
            </a:r>
            <a:endParaRPr lang="en-US" sz="950" b="0" dirty="0"/>
          </a:p>
        </p:txBody>
      </p:sp>
      <p:sp>
        <p:nvSpPr>
          <p:cNvPr id="28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9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9.1</a:t>
            </a:r>
            <a:endParaRPr lang="en-US" sz="800" b="0" dirty="0"/>
          </a:p>
        </p:txBody>
      </p:sp>
      <p:grpSp>
        <p:nvGrpSpPr>
          <p:cNvPr id="30" name="CallTop"/>
          <p:cNvGrpSpPr/>
          <p:nvPr/>
        </p:nvGrpSpPr>
        <p:grpSpPr>
          <a:xfrm>
            <a:off x="68108" y="5739789"/>
            <a:ext cx="2736802" cy="261171"/>
            <a:chOff x="2058259" y="4400550"/>
            <a:chExt cx="5093062" cy="332789"/>
          </a:xfrm>
          <a:noFill/>
        </p:grpSpPr>
        <p:sp>
          <p:nvSpPr>
            <p:cNvPr id="31" name="TextBox 7"/>
            <p:cNvSpPr txBox="1">
              <a:spLocks noChangeArrowheads="1"/>
            </p:cNvSpPr>
            <p:nvPr/>
          </p:nvSpPr>
          <p:spPr bwMode="auto">
            <a:xfrm>
              <a:off x="2058259" y="4419600"/>
              <a:ext cx="849469" cy="31373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000" dirty="0"/>
                <a:t>Front</a:t>
              </a:r>
            </a:p>
          </p:txBody>
        </p:sp>
        <p:sp>
          <p:nvSpPr>
            <p:cNvPr id="32" name="TextBox 8"/>
            <p:cNvSpPr txBox="1">
              <a:spLocks noChangeArrowheads="1"/>
            </p:cNvSpPr>
            <p:nvPr/>
          </p:nvSpPr>
          <p:spPr bwMode="auto">
            <a:xfrm>
              <a:off x="6327233" y="4400550"/>
              <a:ext cx="824088" cy="31373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000" dirty="0"/>
                <a:t>Back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299693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9.1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23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الوظيفة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التنشيط يحدث بسبب نشاط الضحية</a:t>
            </a:r>
            <a:r>
              <a:rPr dirty="0"/>
              <a:t>. </a:t>
            </a:r>
          </a:p>
          <a:p>
            <a:pPr lvl="0" algn="r" rtl="1"/>
            <a:r>
              <a:rPr lang="ar-EG" dirty="0"/>
              <a:t>المزايا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لا يلزم تواجد الإرهابي لأن الجهاز ينشط بواسطة الضحية</a:t>
            </a:r>
            <a:r>
              <a:rPr dirty="0"/>
              <a:t>.</a:t>
            </a:r>
          </a:p>
          <a:p>
            <a:pPr algn="r" rtl="1"/>
            <a:r>
              <a:rPr lang="ar-EG" dirty="0"/>
              <a:t>العيوب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ضحية الجهاز قد لا يكون بالضرورة الهدف المقصود</a:t>
            </a:r>
            <a:r>
              <a:rPr dirty="0"/>
              <a:t>.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طريقة التشغيل عن طريق الإصطدام العارض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/>
              <a:t>راجع</a:t>
            </a:r>
            <a:endParaRPr lang="en-US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Function: initiation occurs as a result of the victim’s actions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Advantage: terrorist does not need to be present because the device is activated by the victim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Disadvantage: the victim of the device may not always be the intended target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Victim-Activated Method</a:t>
            </a:r>
            <a:endParaRPr lang="en-US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9.1</a:t>
            </a:r>
            <a:endParaRPr lang="en-US" sz="800" b="0" dirty="0"/>
          </a:p>
        </p:txBody>
      </p:sp>
    </p:spTree>
    <p:extLst>
      <p:ext uri="{BB962C8B-B14F-4D97-AF65-F5344CB8AC3E}">
        <p14:creationId xmlns="" xmlns:p14="http://schemas.microsoft.com/office/powerpoint/2010/main" val="26307340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24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الأمثلة على كيفية استخدام مفتاح حساس للضوء في تشغيل جهاز متفجر مرتجل؟</a:t>
            </a:r>
          </a:p>
          <a:p>
            <a:pPr lvl="0" algn="r" rtl="1"/>
            <a:r>
              <a:rPr lang="ar-SA" dirty="0"/>
              <a:t>ما هي الامثلة على أنواع المفاتيح التي تعمل بالإصطدام العارض التي يمكن إحضارها إلى الفصل الدراسي؟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مناقشة طريقة التشغيل عن طريق الإصطدام العارض</a:t>
            </a:r>
            <a:endParaRPr lang="ar-EG" dirty="0"/>
          </a:p>
        </p:txBody>
      </p:sp>
      <p:pic>
        <p:nvPicPr>
          <p:cNvPr id="15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9.1</a:t>
            </a:r>
            <a:endParaRPr lang="ar-E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/>
              <a:t>راجع</a:t>
            </a:r>
            <a:endParaRPr lang="en-US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is an example of a light-sensitive switch used to activate an IED?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examples of a victim-activated switch could be present in the classroom?</a:t>
            </a:r>
            <a:endParaRPr lang="en-US" sz="1000" b="0" dirty="0"/>
          </a:p>
        </p:txBody>
      </p:sp>
      <p:sp>
        <p:nvSpPr>
          <p:cNvPr id="13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Victim-Activated </a:t>
            </a:r>
            <a:br>
              <a:rPr lang="en-US" sz="1000" b="0"/>
            </a:br>
            <a:r>
              <a:rPr lang="en-US" sz="1000" b="0"/>
              <a:t>Method Discussion</a:t>
            </a:r>
            <a:endParaRPr lang="en-US" sz="10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9.1</a:t>
            </a:r>
            <a:endParaRPr lang="en-US" sz="800" b="0" dirty="0"/>
          </a:p>
        </p:txBody>
      </p:sp>
    </p:spTree>
    <p:extLst>
      <p:ext uri="{BB962C8B-B14F-4D97-AF65-F5344CB8AC3E}">
        <p14:creationId xmlns="" xmlns:p14="http://schemas.microsoft.com/office/powerpoint/2010/main" val="38916056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25</a:t>
            </a:fld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682" y="3898066"/>
            <a:ext cx="2410265" cy="2262267"/>
          </a:xfrm>
          <a:ln>
            <a:solidFill>
              <a:schemeClr val="tx1"/>
            </a:solidFill>
          </a:ln>
        </p:spPr>
      </p:pic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الوظيفة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يتم تشغيل الجهاز بالتحكم عن بعد من جانب القائم بالتفجير أو التفجير بالأمر</a:t>
            </a:r>
          </a:p>
          <a:p>
            <a:pPr lvl="1" algn="r" rtl="1"/>
            <a:r>
              <a:rPr lang="ar-SA" dirty="0"/>
              <a:t>وقد يقوم الإرهابي بتوصيل السلك بأقطاب البطارية أو مفتاح تشغيل وإغلاق لبدء تشغيل الجهاز</a:t>
            </a:r>
            <a:r>
              <a:rPr dirty="0"/>
              <a:t>.</a:t>
            </a:r>
          </a:p>
          <a:p>
            <a:pPr lvl="1" algn="r" rtl="1"/>
            <a:r>
              <a:rPr lang="ar-SA" dirty="0"/>
              <a:t>وقد يستخدم المفجر الانتحاري مفتاح الإشعال في قبضة يده لإصدار الأمر بالتفجير</a:t>
            </a:r>
            <a:r>
              <a:rPr dirty="0"/>
              <a:t>.</a:t>
            </a:r>
          </a:p>
          <a:p>
            <a:pPr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طريقة التشغيل بالأمر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pic>
        <p:nvPicPr>
          <p:cNvPr id="20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9.1</a:t>
            </a:r>
            <a:endParaRPr lang="ar-E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/>
              <a:t>راجع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095455" y="5940786"/>
            <a:ext cx="8018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TSA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Function: initiated by the bomber remote control device or command detonation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Terrorist may touch wire to battery terminals or have an ON or OFF switch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Suicide bomber may have a firing switch in hand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  <p:sp>
        <p:nvSpPr>
          <p:cNvPr id="19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Command-Activated </a:t>
            </a:r>
            <a:br>
              <a:rPr lang="en-US" sz="1000" b="0"/>
            </a:br>
            <a:r>
              <a:rPr lang="en-US" sz="1000" b="0"/>
              <a:t>Method (1 of 2)</a:t>
            </a:r>
            <a:endParaRPr lang="en-US" sz="1000" b="0" dirty="0"/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1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9.1</a:t>
            </a:r>
            <a:endParaRPr lang="en-US" sz="800" b="0" dirty="0"/>
          </a:p>
        </p:txBody>
      </p:sp>
    </p:spTree>
    <p:extLst>
      <p:ext uri="{BB962C8B-B14F-4D97-AF65-F5344CB8AC3E}">
        <p14:creationId xmlns="" xmlns:p14="http://schemas.microsoft.com/office/powerpoint/2010/main" val="39621293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</a:t>
            </a:r>
            <a:r>
              <a:rPr lang="en-US" dirty="0" smtClean="0"/>
              <a:t>9.1 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26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المزايا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تسمح للإرهابي باختيار اللحظة الأمثل لبدء التفجير</a:t>
            </a:r>
            <a:r>
              <a:rPr dirty="0"/>
              <a:t>.</a:t>
            </a:r>
          </a:p>
          <a:p>
            <a:pPr algn="r" rtl="1"/>
            <a:r>
              <a:rPr lang="ar-SA" dirty="0"/>
              <a:t>العيوب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يجب أن يكون الإرهابي داخل نطاق التردد لجهاز الاستقبال وأن يكون عادة قادر على رؤية الهدف كي يعرف متى يفجر الجهاز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طريقة التشغيل بالأمر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/>
              <a:t>راجع</a:t>
            </a:r>
            <a:endParaRPr lang="en-US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Advantage: allows terrorist to choose the optimum moment of initiation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Disadvantage: the terrorist must be within the frequency range of the receiver and transmitter and generally be able to see the target in order to know when to detonate the explosive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Command-Activated</a:t>
            </a:r>
            <a:br>
              <a:rPr lang="en-US" sz="1000" b="0"/>
            </a:br>
            <a:r>
              <a:rPr lang="en-US" sz="1000" b="0"/>
              <a:t>Method (2 of 2)</a:t>
            </a:r>
            <a:endParaRPr lang="en-US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9.1</a:t>
            </a:r>
            <a:endParaRPr lang="en-US" sz="800" b="0" dirty="0"/>
          </a:p>
        </p:txBody>
      </p:sp>
    </p:spTree>
    <p:extLst>
      <p:ext uri="{BB962C8B-B14F-4D97-AF65-F5344CB8AC3E}">
        <p14:creationId xmlns="" xmlns:p14="http://schemas.microsoft.com/office/powerpoint/2010/main" val="30475152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الحاوية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27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هي غلاف أو إناء يخفي أو يحتوي عادة على الجهاز المتفجر المرتجل بكامله أو مكوناته الأساسية</a:t>
            </a:r>
            <a:r>
              <a:rPr dirty="0"/>
              <a:t>.</a:t>
            </a:r>
            <a:endParaRPr lang="ar-EG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4640263" y="1504950"/>
            <a:ext cx="4092192" cy="2927350"/>
          </a:xfrm>
        </p:spPr>
      </p:pic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5212058" y="1740707"/>
            <a:ext cx="1340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rtl="1">
              <a:defRPr/>
            </a:pPr>
            <a:r>
              <a:rPr lang="ar-SA" b="1" dirty="0">
                <a:solidFill>
                  <a:srgbClr val="FFFF00"/>
                </a:solidFill>
              </a:rPr>
              <a:t>الحاوية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5021826" y="2091672"/>
            <a:ext cx="446104" cy="496670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660138" y="4206783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ATF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Container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An item or vessel that commonly houses the complete IED or principle components of the IED</a:t>
            </a:r>
            <a:endParaRPr lang="en-US" sz="1000" b="0" dirty="0"/>
          </a:p>
        </p:txBody>
      </p:sp>
      <p:sp>
        <p:nvSpPr>
          <p:cNvPr id="16" name="CallAddL"/>
          <p:cNvSpPr txBox="1">
            <a:spLocks noChangeArrowheads="1"/>
          </p:cNvSpPr>
          <p:nvPr/>
        </p:nvSpPr>
        <p:spPr bwMode="auto">
          <a:xfrm>
            <a:off x="721360" y="5837036"/>
            <a:ext cx="1803400" cy="23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00" dirty="0"/>
              <a:t>Container</a:t>
            </a:r>
          </a:p>
        </p:txBody>
      </p:sp>
    </p:spTree>
    <p:extLst>
      <p:ext uri="{BB962C8B-B14F-4D97-AF65-F5344CB8AC3E}">
        <p14:creationId xmlns="" xmlns:p14="http://schemas.microsoft.com/office/powerpoint/2010/main" val="3164996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عملية إختيار الحاويات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28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يرتكز اختيار الإرهابيين على التالي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أفضل وسيلة للوصول إلى الهدف</a:t>
            </a:r>
          </a:p>
          <a:p>
            <a:pPr lvl="1" algn="r" rtl="1"/>
            <a:r>
              <a:rPr lang="ar-SA" dirty="0"/>
              <a:t>الأمن وسهولة الوصول</a:t>
            </a:r>
          </a:p>
          <a:p>
            <a:pPr lvl="1" algn="r" rtl="1"/>
            <a:r>
              <a:rPr lang="ar-SA" dirty="0"/>
              <a:t>القدرة على الإخفاء</a:t>
            </a:r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Container Selection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Terrorists choose based on: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Best way to reach target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Security and accessibility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Ability to conceal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38136440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سمات الحاوية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29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53665"/>
            <a:ext cx="3618230" cy="2252348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vl="0" algn="r" rtl="1"/>
            <a:r>
              <a:rPr lang="ar-SA" dirty="0"/>
              <a:t>تختلف الحاويات من حيث الحجم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قد يتم تعديل الحاويات الأصلية</a:t>
            </a:r>
            <a:r>
              <a:rPr dirty="0"/>
              <a:t> </a:t>
            </a:r>
          </a:p>
          <a:p>
            <a:pPr algn="r" rtl="1"/>
            <a:r>
              <a:rPr lang="ar-SA" dirty="0"/>
              <a:t>يساعد الحجم في تحديد كمية المتفجرات</a:t>
            </a:r>
            <a:r>
              <a:rPr dirty="0"/>
              <a:t> </a:t>
            </a:r>
          </a:p>
          <a:p>
            <a:pPr rtl="1"/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1873442" y="3690569"/>
            <a:ext cx="22781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/>
              <a:t>Source: Creative Commons Public Domain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Container Characteristics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Containers vary in size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Original containers may be altered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Size helps to determine amount of explosives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2561070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خريطة الدورة بالمراحل الخاصة بأصول البنية الأساسية الحرجة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3</a:t>
            </a:fld>
            <a:endParaRPr lang="ar-EG" dirty="0"/>
          </a:p>
        </p:txBody>
      </p:sp>
      <p:pic>
        <p:nvPicPr>
          <p:cNvPr id="72" name="Content Placeholder 71"/>
          <p:cNvPicPr>
            <a:picLocks noGrp="1" noChangeAspect="1"/>
          </p:cNvPicPr>
          <p:nvPr>
            <p:ph sz="quarter" idx="10"/>
          </p:nvPr>
        </p:nvPicPr>
        <p:blipFill>
          <a:blip r:embed="rId2" cstate="print"/>
          <a:stretch>
            <a:fillRect/>
          </a:stretch>
        </p:blipFill>
        <p:spPr>
          <a:xfrm>
            <a:off x="1652743" y="1220788"/>
            <a:ext cx="5835339" cy="3719512"/>
          </a:xfrm>
        </p:spPr>
      </p:pic>
      <p:sp>
        <p:nvSpPr>
          <p:cNvPr id="52" name="Rectangle 51"/>
          <p:cNvSpPr/>
          <p:nvPr/>
        </p:nvSpPr>
        <p:spPr>
          <a:xfrm>
            <a:off x="1828800" y="1907143"/>
            <a:ext cx="15557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1400" b="1" dirty="0">
                <a:solidFill>
                  <a:schemeClr val="bg1"/>
                </a:solidFill>
              </a:rPr>
              <a:t>تحديد البنية الأساسية الحرجة</a:t>
            </a:r>
          </a:p>
          <a:p>
            <a:pPr algn="ctr" rtl="1"/>
            <a:r>
              <a:rPr lang="ar-SA" sz="1400" b="1" dirty="0">
                <a:solidFill>
                  <a:schemeClr val="bg1"/>
                </a:solidFill>
              </a:rPr>
              <a:t>الوحدة </a:t>
            </a:r>
            <a:r>
              <a:rPr lang="en-US" sz="1400" b="1" dirty="0">
                <a:solidFill>
                  <a:schemeClr val="bg1"/>
                </a:solidFill>
              </a:rPr>
              <a:t>2</a:t>
            </a:r>
            <a:endParaRPr lang="ar-EG" sz="1400" dirty="0">
              <a:solidFill>
                <a:schemeClr val="bg1"/>
              </a:solidFill>
            </a:endParaRPr>
          </a:p>
        </p:txBody>
      </p:sp>
      <p:sp>
        <p:nvSpPr>
          <p:cNvPr id="53" name="Text Box 17"/>
          <p:cNvSpPr txBox="1">
            <a:spLocks noChangeArrowheads="1"/>
          </p:cNvSpPr>
          <p:nvPr/>
        </p:nvSpPr>
        <p:spPr bwMode="auto">
          <a:xfrm>
            <a:off x="3646694" y="1739900"/>
            <a:ext cx="1481098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/>
            <a:r>
              <a:rPr lang="ar-SA" sz="1400" b="1" dirty="0">
                <a:solidFill>
                  <a:schemeClr val="bg1"/>
                </a:solidFill>
              </a:rPr>
              <a:t>تقييم مكونات البنية الأساسية الحرجة</a:t>
            </a:r>
          </a:p>
          <a:p>
            <a:pPr algn="ctr" rtl="1"/>
            <a:r>
              <a:rPr lang="ar-SA" sz="1400" b="1" dirty="0">
                <a:solidFill>
                  <a:schemeClr val="bg1"/>
                </a:solidFill>
              </a:rPr>
              <a:t>الوحدة </a:t>
            </a:r>
            <a:r>
              <a:rPr lang="en-US" sz="1400" b="1" dirty="0">
                <a:solidFill>
                  <a:schemeClr val="bg1"/>
                </a:solidFill>
              </a:rPr>
              <a:t>5</a:t>
            </a:r>
            <a:endParaRPr lang="ar-EG" sz="1400" dirty="0">
              <a:solidFill>
                <a:schemeClr val="bg1"/>
              </a:solidFill>
            </a:endParaRPr>
          </a:p>
        </p:txBody>
      </p:sp>
      <p:sp>
        <p:nvSpPr>
          <p:cNvPr id="54" name="Text Box 17"/>
          <p:cNvSpPr txBox="1">
            <a:spLocks noChangeArrowheads="1"/>
          </p:cNvSpPr>
          <p:nvPr/>
        </p:nvSpPr>
        <p:spPr bwMode="auto">
          <a:xfrm>
            <a:off x="5453174" y="1758950"/>
            <a:ext cx="1474676" cy="1098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تحديد أصول البنية الأساسية الحرجة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6</a:t>
            </a:r>
          </a:p>
        </p:txBody>
      </p:sp>
      <p:sp>
        <p:nvSpPr>
          <p:cNvPr id="55" name="Text Box 17"/>
          <p:cNvSpPr txBox="1">
            <a:spLocks noChangeArrowheads="1"/>
          </p:cNvSpPr>
          <p:nvPr/>
        </p:nvSpPr>
        <p:spPr bwMode="auto">
          <a:xfrm>
            <a:off x="2087454" y="3595015"/>
            <a:ext cx="1578246" cy="114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تحليل التهديد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الوحدات </a:t>
            </a:r>
            <a:r>
              <a:rPr lang="ar-EG" sz="1400" b="1" dirty="0">
                <a:solidFill>
                  <a:srgbClr val="FFFFFF"/>
                </a:solidFill>
                <a:latin typeface="+mj-lt"/>
              </a:rPr>
              <a:t>7 - 10</a:t>
            </a:r>
            <a:endParaRPr lang="en-US" sz="14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6" name="Text Box 17"/>
          <p:cNvSpPr txBox="1">
            <a:spLocks noChangeArrowheads="1"/>
          </p:cNvSpPr>
          <p:nvPr/>
        </p:nvSpPr>
        <p:spPr bwMode="auto">
          <a:xfrm>
            <a:off x="3943567" y="3579430"/>
            <a:ext cx="1546910" cy="1164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تحديد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ar-SA" sz="1400" b="1" dirty="0">
                <a:solidFill>
                  <a:srgbClr val="FFFFFF"/>
                </a:solidFill>
                <a:latin typeface="+mj-lt"/>
              </a:rPr>
              <a:t>التدابير</a:t>
            </a:r>
            <a:endParaRPr lang="en-US" sz="1400" b="1" dirty="0">
              <a:solidFill>
                <a:srgbClr val="FFFFFF"/>
              </a:solidFill>
              <a:latin typeface="+mj-lt"/>
            </a:endParaRP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الأمنية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ar-SA" sz="1400" b="1" dirty="0">
                <a:solidFill>
                  <a:srgbClr val="FFFFFF"/>
                </a:solidFill>
                <a:latin typeface="+mj-lt"/>
              </a:rPr>
              <a:t>المضادة</a:t>
            </a:r>
          </a:p>
          <a:p>
            <a:pPr algn="ctr" rtl="1">
              <a:defRPr/>
            </a:pPr>
            <a:endParaRPr lang="ar-SA" sz="1400" b="1" dirty="0">
              <a:solidFill>
                <a:srgbClr val="FFFFFF"/>
              </a:solidFill>
              <a:latin typeface="+mj-lt"/>
            </a:endParaRP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الوحدات </a:t>
            </a:r>
            <a:r>
              <a:rPr lang="ar-EG" sz="1400" b="1" dirty="0">
                <a:solidFill>
                  <a:srgbClr val="FFFFFF"/>
                </a:solidFill>
                <a:latin typeface="+mj-lt"/>
              </a:rPr>
              <a:t>11 - 14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57" name="Text Box 17"/>
          <p:cNvSpPr txBox="1">
            <a:spLocks noChangeArrowheads="1"/>
          </p:cNvSpPr>
          <p:nvPr/>
        </p:nvSpPr>
        <p:spPr bwMode="auto">
          <a:xfrm>
            <a:off x="5749398" y="3579750"/>
            <a:ext cx="1495952" cy="1175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تطوير المرونة العملياتية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15 </a:t>
            </a:r>
            <a:endParaRPr lang="ar-EG" sz="1400" b="1" dirty="0">
              <a:solidFill>
                <a:srgbClr val="FFFFFF"/>
              </a:solidFill>
              <a:latin typeface="+mj-lt"/>
              <a:cs typeface="Calibri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578913" y="1280779"/>
            <a:ext cx="1616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ar-SA" b="1" dirty="0"/>
              <a:t>منهجية تحليل نقاط الضعف المرحلة </a:t>
            </a:r>
            <a:r>
              <a:rPr lang="en-US" b="1" dirty="0"/>
              <a:t>1</a:t>
            </a:r>
            <a:endParaRPr lang="ar-EG" b="1" dirty="0">
              <a:cs typeface="Calibri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2015448" y="3199908"/>
            <a:ext cx="191270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ar-SA" sz="1100" b="1" dirty="0"/>
              <a:t>منهجية تحليل نقاط الضعف المرحلة </a:t>
            </a:r>
            <a:r>
              <a:rPr lang="en-US" sz="1100" b="1" dirty="0"/>
              <a:t>2</a:t>
            </a:r>
            <a:endParaRPr lang="ar-EG" sz="1100" b="1" dirty="0">
              <a:cs typeface="Calibri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3799585" y="3199908"/>
            <a:ext cx="191270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ar-SA" sz="1100" b="1" dirty="0"/>
              <a:t>منهجية تحليل نقاط الضعف المرحلة </a:t>
            </a:r>
            <a:r>
              <a:rPr lang="en-US" sz="1100" b="1" dirty="0"/>
              <a:t>3</a:t>
            </a:r>
            <a:endParaRPr lang="ar-EG" sz="1100" b="1" dirty="0">
              <a:cs typeface="Calibri" pitchFamily="34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5589221" y="3200154"/>
            <a:ext cx="191270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ar-SA" sz="1100" b="1" dirty="0"/>
              <a:t>منهجية تحليل نقاط الضعف المرحلة </a:t>
            </a:r>
            <a:r>
              <a:rPr lang="en-US" sz="1100" b="1" dirty="0"/>
              <a:t>4</a:t>
            </a:r>
            <a:endParaRPr lang="ar-EG" sz="1100" b="1" dirty="0">
              <a:cs typeface="Calibri" pitchFamily="34" charset="0"/>
            </a:endParaRPr>
          </a:p>
        </p:txBody>
      </p:sp>
      <p:sp>
        <p:nvSpPr>
          <p:cNvPr id="2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41" name="CallAddL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2" name="CallBottom"/>
          <p:cNvSpPr txBox="1">
            <a:spLocks/>
          </p:cNvSpPr>
          <p:nvPr/>
        </p:nvSpPr>
        <p:spPr bwMode="auto">
          <a:xfrm>
            <a:off x="5715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43" name="CallAddL"/>
          <p:cNvSpPr/>
          <p:nvPr/>
        </p:nvSpPr>
        <p:spPr>
          <a:xfrm>
            <a:off x="0" y="5497204"/>
            <a:ext cx="1060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Identify Critical Infrastructure</a:t>
            </a:r>
          </a:p>
          <a:p>
            <a:pPr algn="ctr"/>
            <a:r>
              <a:rPr lang="en-US" sz="600" dirty="0"/>
              <a:t>Module 2</a:t>
            </a:r>
          </a:p>
        </p:txBody>
      </p:sp>
      <p:sp>
        <p:nvSpPr>
          <p:cNvPr id="44" name="CallAddL"/>
          <p:cNvSpPr txBox="1">
            <a:spLocks noChangeArrowheads="1"/>
          </p:cNvSpPr>
          <p:nvPr/>
        </p:nvSpPr>
        <p:spPr bwMode="auto">
          <a:xfrm>
            <a:off x="1050925" y="5497204"/>
            <a:ext cx="1028700" cy="45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" dirty="0"/>
              <a:t>Assess Critical Infrastructure Components</a:t>
            </a:r>
          </a:p>
          <a:p>
            <a:pPr algn="ctr"/>
            <a:r>
              <a:rPr lang="en-US" sz="600" dirty="0"/>
              <a:t>Module 5</a:t>
            </a:r>
          </a:p>
        </p:txBody>
      </p:sp>
      <p:sp>
        <p:nvSpPr>
          <p:cNvPr id="45" name="CallAddL"/>
          <p:cNvSpPr txBox="1">
            <a:spLocks noChangeArrowheads="1"/>
          </p:cNvSpPr>
          <p:nvPr/>
        </p:nvSpPr>
        <p:spPr bwMode="auto">
          <a:xfrm>
            <a:off x="1982245" y="5497204"/>
            <a:ext cx="865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6</a:t>
            </a:r>
          </a:p>
        </p:txBody>
      </p:sp>
      <p:sp>
        <p:nvSpPr>
          <p:cNvPr id="47" name="CallAddL"/>
          <p:cNvSpPr txBox="1">
            <a:spLocks noChangeArrowheads="1"/>
          </p:cNvSpPr>
          <p:nvPr/>
        </p:nvSpPr>
        <p:spPr bwMode="auto">
          <a:xfrm>
            <a:off x="79376" y="6122348"/>
            <a:ext cx="901699" cy="21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ea typeface="Calibri" pitchFamily="34" charset="0"/>
                <a:cs typeface="Calibri" pitchFamily="34" charset="0"/>
              </a:rPr>
              <a:t>Analyze the Threat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Modules 7-10</a:t>
            </a:r>
          </a:p>
        </p:txBody>
      </p:sp>
      <p:sp>
        <p:nvSpPr>
          <p:cNvPr id="48" name="CallAddL"/>
          <p:cNvSpPr txBox="1">
            <a:spLocks noChangeArrowheads="1"/>
          </p:cNvSpPr>
          <p:nvPr/>
        </p:nvSpPr>
        <p:spPr bwMode="auto">
          <a:xfrm>
            <a:off x="1057275" y="6058848"/>
            <a:ext cx="1016000" cy="58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Identify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Security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Counter-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Measures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Modules 11-14</a:t>
            </a:r>
          </a:p>
        </p:txBody>
      </p:sp>
      <p:sp>
        <p:nvSpPr>
          <p:cNvPr id="49" name="CallAddL"/>
          <p:cNvSpPr txBox="1">
            <a:spLocks noChangeArrowheads="1"/>
          </p:cNvSpPr>
          <p:nvPr/>
        </p:nvSpPr>
        <p:spPr bwMode="auto">
          <a:xfrm>
            <a:off x="2018110" y="6122348"/>
            <a:ext cx="793751" cy="432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Develop Operational Resilience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15</a:t>
            </a:r>
          </a:p>
        </p:txBody>
      </p:sp>
      <p:sp>
        <p:nvSpPr>
          <p:cNvPr id="50" name="CallAddL"/>
          <p:cNvSpPr/>
          <p:nvPr/>
        </p:nvSpPr>
        <p:spPr>
          <a:xfrm>
            <a:off x="1071426" y="5345446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1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51" name="CallAddL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62" name="CallAddL"/>
          <p:cNvSpPr/>
          <p:nvPr/>
        </p:nvSpPr>
        <p:spPr>
          <a:xfrm>
            <a:off x="115715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3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63" name="CallAddL"/>
          <p:cNvSpPr/>
          <p:nvPr/>
        </p:nvSpPr>
        <p:spPr>
          <a:xfrm>
            <a:off x="200686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4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3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Course Map with VAM Phases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15740174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الوعي الأمني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30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الترقب والحذر من الحاويات المعدلة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تحديد أحجام السيارات والطرود المسموح بها في نقاط الدخول</a:t>
            </a:r>
          </a:p>
          <a:p>
            <a:pPr algn="r" rtl="1"/>
            <a:r>
              <a:rPr lang="ar-SA" dirty="0"/>
              <a:t>الوعي باستهداف نقاط التفتيش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Security Awareness 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Be observant and suspicious of containers with alterations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Determine what size vehicles and packages will be permitted at access points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Be aware that checkpoints can be targets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15264768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النشرة</a:t>
            </a:r>
            <a:r>
              <a:rPr lang="en-US" dirty="0" smtClean="0"/>
              <a:t>9.1 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31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التعرف على مكونات الجهاز المتفجر المرتجل</a:t>
            </a:r>
          </a:p>
          <a:p>
            <a:pPr lvl="1" algn="r" rtl="1"/>
            <a:r>
              <a:rPr lang="ar-SA" dirty="0"/>
              <a:t>المدة</a:t>
            </a:r>
            <a:r>
              <a:rPr dirty="0"/>
              <a:t>: </a:t>
            </a:r>
            <a:r>
              <a:rPr lang="ar-EG" dirty="0"/>
              <a:t>10 </a:t>
            </a:r>
            <a:r>
              <a:rPr lang="ar-SA" dirty="0"/>
              <a:t>دقائق </a:t>
            </a:r>
            <a:r>
              <a:rPr lang="ar-EG" dirty="0"/>
              <a:t>(5 </a:t>
            </a:r>
            <a:r>
              <a:rPr lang="ar-SA" dirty="0"/>
              <a:t>دقائق للنشاط، و </a:t>
            </a:r>
            <a:r>
              <a:rPr lang="ar-EG" dirty="0"/>
              <a:t>5 </a:t>
            </a:r>
            <a:r>
              <a:rPr lang="ar-SA" dirty="0"/>
              <a:t>دقائق لاستخلاص المعلومات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نقاش يدور في إطار مجموعة كبيرة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نشاط مكونات الأجهزة المتفجرة المرتجلة </a:t>
            </a:r>
            <a:r>
              <a:rPr lang="ar-EG" dirty="0"/>
              <a:t/>
            </a:r>
            <a:br>
              <a:rPr lang="ar-EG" dirty="0"/>
            </a:b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/>
              <a:t>راجع</a:t>
            </a:r>
            <a:endParaRPr lang="en-US" dirty="0"/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identify components of an IED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10 minutes (5-activity; 5-debrief)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IED Components </a:t>
            </a:r>
          </a:p>
          <a:p>
            <a:r>
              <a:rPr lang="en-US" sz="1000" b="0" dirty="0"/>
              <a:t>Activity (1 of 2)</a:t>
            </a:r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9.1</a:t>
            </a:r>
            <a:endParaRPr lang="en-US" sz="800" b="0" dirty="0"/>
          </a:p>
        </p:txBody>
      </p:sp>
    </p:spTree>
    <p:extLst>
      <p:ext uri="{BB962C8B-B14F-4D97-AF65-F5344CB8AC3E}">
        <p14:creationId xmlns="" xmlns:p14="http://schemas.microsoft.com/office/powerpoint/2010/main" val="6292523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</a:t>
            </a:r>
            <a:r>
              <a:rPr lang="x-none"/>
              <a:t>النشرة</a:t>
            </a:r>
            <a:r>
              <a:rPr lang="en-US" dirty="0"/>
              <a:t>9.1 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32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388" y="1217613"/>
            <a:ext cx="4959349" cy="3719512"/>
          </a:xfr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نشاط مكونات الأجهزة المتفجرة المرتجلة </a:t>
            </a:r>
            <a:r>
              <a:rPr lang="ar-EG" dirty="0"/>
              <a:t/>
            </a:r>
            <a:br>
              <a:rPr lang="ar-EG" dirty="0"/>
            </a:b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/>
              <a:t>راجع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884488" y="3150949"/>
            <a:ext cx="48485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dirty="0"/>
              <a:t>1.</a:t>
            </a:r>
            <a:endParaRPr lang="ar-EG" dirty="0"/>
          </a:p>
        </p:txBody>
      </p:sp>
      <p:sp>
        <p:nvSpPr>
          <p:cNvPr id="18" name="TextBox 17"/>
          <p:cNvSpPr txBox="1"/>
          <p:nvPr/>
        </p:nvSpPr>
        <p:spPr>
          <a:xfrm>
            <a:off x="3688680" y="2646527"/>
            <a:ext cx="48485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dirty="0"/>
              <a:t>2.</a:t>
            </a:r>
            <a:endParaRPr lang="ar-EG" dirty="0"/>
          </a:p>
        </p:txBody>
      </p:sp>
      <p:sp>
        <p:nvSpPr>
          <p:cNvPr id="19" name="TextBox 18"/>
          <p:cNvSpPr txBox="1"/>
          <p:nvPr/>
        </p:nvSpPr>
        <p:spPr>
          <a:xfrm>
            <a:off x="3688680" y="1785782"/>
            <a:ext cx="48485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dirty="0"/>
              <a:t>3.</a:t>
            </a:r>
            <a:endParaRPr lang="ar-EG" dirty="0"/>
          </a:p>
        </p:txBody>
      </p:sp>
      <p:sp>
        <p:nvSpPr>
          <p:cNvPr id="20" name="TextBox 19"/>
          <p:cNvSpPr txBox="1"/>
          <p:nvPr/>
        </p:nvSpPr>
        <p:spPr>
          <a:xfrm>
            <a:off x="5124838" y="2646527"/>
            <a:ext cx="48485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dirty="0"/>
              <a:t>4.</a:t>
            </a:r>
            <a:endParaRPr lang="ar-EG" dirty="0"/>
          </a:p>
        </p:txBody>
      </p:sp>
      <p:sp>
        <p:nvSpPr>
          <p:cNvPr id="21" name="TextBox 20"/>
          <p:cNvSpPr txBox="1"/>
          <p:nvPr/>
        </p:nvSpPr>
        <p:spPr>
          <a:xfrm>
            <a:off x="5367267" y="3959780"/>
            <a:ext cx="48485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dirty="0"/>
              <a:t>5.</a:t>
            </a:r>
            <a:endParaRPr lang="ar-EG" dirty="0"/>
          </a:p>
        </p:txBody>
      </p:sp>
      <p:sp>
        <p:nvSpPr>
          <p:cNvPr id="22" name="TextBox 21"/>
          <p:cNvSpPr txBox="1"/>
          <p:nvPr/>
        </p:nvSpPr>
        <p:spPr>
          <a:xfrm>
            <a:off x="4433508" y="4502498"/>
            <a:ext cx="48485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dirty="0"/>
              <a:t>6.</a:t>
            </a:r>
            <a:endParaRPr lang="ar-EG" dirty="0"/>
          </a:p>
        </p:txBody>
      </p:sp>
      <p:cxnSp>
        <p:nvCxnSpPr>
          <p:cNvPr id="23" name="Straight Arrow Connector 22"/>
          <p:cNvCxnSpPr/>
          <p:nvPr/>
        </p:nvCxnSpPr>
        <p:spPr bwMode="auto">
          <a:xfrm>
            <a:off x="3369346" y="3520281"/>
            <a:ext cx="319334" cy="122082"/>
          </a:xfrm>
          <a:prstGeom prst="straightConnector1">
            <a:avLst/>
          </a:prstGeom>
          <a:ln>
            <a:solidFill>
              <a:srgbClr val="FFFF00"/>
            </a:solidFill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 bwMode="auto">
          <a:xfrm>
            <a:off x="4013871" y="3015859"/>
            <a:ext cx="159667" cy="191170"/>
          </a:xfrm>
          <a:prstGeom prst="straightConnector1">
            <a:avLst/>
          </a:prstGeom>
          <a:ln>
            <a:solidFill>
              <a:srgbClr val="FFFF00"/>
            </a:solidFill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 bwMode="auto">
          <a:xfrm flipH="1">
            <a:off x="5288245" y="3025625"/>
            <a:ext cx="5460" cy="309990"/>
          </a:xfrm>
          <a:prstGeom prst="straightConnector1">
            <a:avLst/>
          </a:prstGeom>
          <a:ln>
            <a:solidFill>
              <a:srgbClr val="FFFF00"/>
            </a:solidFill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 bwMode="auto">
          <a:xfrm>
            <a:off x="4173538" y="1996982"/>
            <a:ext cx="396875" cy="80343"/>
          </a:xfrm>
          <a:prstGeom prst="straightConnector1">
            <a:avLst/>
          </a:prstGeom>
          <a:ln>
            <a:solidFill>
              <a:srgbClr val="FFFF00"/>
            </a:solidFill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1" idx="1"/>
          </p:cNvCxnSpPr>
          <p:nvPr/>
        </p:nvCxnSpPr>
        <p:spPr bwMode="auto">
          <a:xfrm flipH="1" flipV="1">
            <a:off x="5124838" y="3878441"/>
            <a:ext cx="242429" cy="266005"/>
          </a:xfrm>
          <a:prstGeom prst="straightConnector1">
            <a:avLst/>
          </a:prstGeom>
          <a:ln>
            <a:solidFill>
              <a:srgbClr val="FFFF00"/>
            </a:solidFill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 bwMode="auto">
          <a:xfrm flipH="1" flipV="1">
            <a:off x="4399814" y="4241293"/>
            <a:ext cx="242429" cy="266005"/>
          </a:xfrm>
          <a:prstGeom prst="straightConnector1">
            <a:avLst/>
          </a:prstGeom>
          <a:ln>
            <a:solidFill>
              <a:srgbClr val="FFFF00"/>
            </a:solidFill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852125" y="4957962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ATF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32" name="CallAddLeft"/>
          <p:cNvSpPr txBox="1">
            <a:spLocks/>
          </p:cNvSpPr>
          <p:nvPr/>
        </p:nvSpPr>
        <p:spPr>
          <a:xfrm>
            <a:off x="59239" y="5026514"/>
            <a:ext cx="1794961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IED Components Activity </a:t>
            </a:r>
          </a:p>
          <a:p>
            <a:r>
              <a:rPr lang="en-US" sz="1000" b="0" dirty="0" smtClean="0"/>
              <a:t>(2 of 2)</a:t>
            </a:r>
            <a:endParaRPr lang="en-US" sz="1000" b="0" dirty="0"/>
          </a:p>
        </p:txBody>
      </p:sp>
      <p:sp>
        <p:nvSpPr>
          <p:cNvPr id="33" name="CallTable"/>
          <p:cNvSpPr txBox="1">
            <a:spLocks/>
          </p:cNvSpPr>
          <p:nvPr/>
        </p:nvSpPr>
        <p:spPr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buNone/>
            </a:pPr>
            <a:endParaRPr lang="en-US" b="0" dirty="0"/>
          </a:p>
        </p:txBody>
      </p:sp>
      <p:sp>
        <p:nvSpPr>
          <p:cNvPr id="3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38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9.1</a:t>
            </a:r>
            <a:endParaRPr lang="en-US" sz="800" b="0" dirty="0"/>
          </a:p>
        </p:txBody>
      </p:sp>
    </p:spTree>
    <p:extLst>
      <p:ext uri="{BB962C8B-B14F-4D97-AF65-F5344CB8AC3E}">
        <p14:creationId xmlns="" xmlns:p14="http://schemas.microsoft.com/office/powerpoint/2010/main" val="24052672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33</a:t>
            </a:fld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لحظة التعليم الإسترجاعي</a:t>
            </a:r>
            <a:endParaRPr lang="ar-EG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ماهي الوسائل الثلاث لتفعيل الأجهزة المتفجرة المرتجلة؟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TeachBack Moment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the three methods of activating an IED?</a:t>
            </a:r>
          </a:p>
        </p:txBody>
      </p:sp>
    </p:spTree>
    <p:extLst>
      <p:ext uri="{BB962C8B-B14F-4D97-AF65-F5344CB8AC3E}">
        <p14:creationId xmlns="" xmlns:p14="http://schemas.microsoft.com/office/powerpoint/2010/main" val="3280749906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إعتبارات التصميم التكتيكي المتعلقة بالأجهزة المتفجرة المرتجلة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34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تدابير أمنية فاشلة تؤدي إلى نجاح إرهابي في الدخول غير المكشوف</a:t>
            </a:r>
          </a:p>
          <a:p>
            <a:pPr lvl="1" algn="r" rtl="1"/>
            <a:r>
              <a:rPr lang="ar-SA" dirty="0"/>
              <a:t>التكتيكات المختارة لتحقيق هدف تجاوز الخط الأمني والوصول للهدف</a:t>
            </a:r>
          </a:p>
          <a:p>
            <a:pPr lvl="1" algn="r" rtl="1"/>
            <a:r>
              <a:rPr lang="ar-SA" dirty="0"/>
              <a:t>يسعى الإرهابيون لاستغلال نقاط الضعف في البنية الأساسية الحرجة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IED Tactical Design Considerations (1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Ineffective security measures lead to terrorists’ undetected access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Tactics chosen to achieve goal of getting past security and reach the target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Terrorists look to exploit critical infrastructures’ vulnerabilities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22007379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إعتبارات التصميم التكتيكية المتعلقة بالأجهزة المتفجرة المرتجلة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35</a:t>
            </a:fld>
            <a:endParaRPr lang="ar-EG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3787525" y="4280035"/>
            <a:ext cx="3082593" cy="1930092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المنطقة الجغرافية للهدف</a:t>
            </a:r>
          </a:p>
          <a:p>
            <a:pPr algn="r" rtl="1"/>
            <a:r>
              <a:rPr lang="ar-SA" dirty="0"/>
              <a:t>موقع أو طريقة وضع الجهاز المتفجر المرتجل</a:t>
            </a:r>
          </a:p>
          <a:p>
            <a:pPr algn="r" rtl="1"/>
            <a:r>
              <a:rPr lang="ar-SA" dirty="0"/>
              <a:t>طريقة التسليم والتشغيل الخاصة بالجهاز المتفجر المرتجل</a:t>
            </a:r>
          </a:p>
          <a:p>
            <a:pPr algn="r" rtl="1"/>
            <a:r>
              <a:rPr lang="ar-SA" dirty="0"/>
              <a:t>أساليب التخبئة</a:t>
            </a:r>
          </a:p>
          <a:p>
            <a:pPr algn="r" rtl="1"/>
            <a:r>
              <a:rPr lang="ar-SA" dirty="0"/>
              <a:t>العوائق الأمنية ونقاط التفتيش</a:t>
            </a:r>
          </a:p>
          <a:p>
            <a:pPr algn="r" rtl="1"/>
            <a:r>
              <a:rPr lang="ar-SA" dirty="0"/>
              <a:t>مسارات الهروب والتوقيت النهاري</a:t>
            </a:r>
          </a:p>
          <a:p>
            <a:pPr rtl="1"/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5983337" y="5994683"/>
            <a:ext cx="8867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FEMA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IED Tactical Design Considerations (2 of 2)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Geographical area of the target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Position or placement of the IED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Method of delivery and activation of the IED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Concealment techniques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Security barriers and checkpoints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Escape routes and time of day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="" xmlns:p14="http://schemas.microsoft.com/office/powerpoint/2010/main" val="3369664755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وسائل التسليم التكتيكية المتعلقة بالأجهزة المتفجرة المرتجلة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36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يغطي هذا القسم ما 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الأجهزة المتفجرة المرتجلة المحمولة على مركبات و الأجهزة المتفجرة المرتجلة المحمولة على مركبات ضخمة</a:t>
            </a:r>
          </a:p>
          <a:p>
            <a:pPr lvl="1" algn="r" rtl="1"/>
            <a:r>
              <a:rPr lang="ar-SA" dirty="0"/>
              <a:t>قنبلة الرسائل أو الطرود</a:t>
            </a:r>
          </a:p>
          <a:p>
            <a:pPr lvl="1" algn="r" rtl="1"/>
            <a:r>
              <a:rPr lang="ar-SA" dirty="0"/>
              <a:t>قنابل الانتحاريين</a:t>
            </a:r>
          </a:p>
          <a:p>
            <a:pPr lvl="1" algn="r" rtl="1"/>
            <a:r>
              <a:rPr lang="ar-SA" dirty="0"/>
              <a:t>الأجهزة المتفجرة المرتجلة المحمولة التي يتم إطلاقها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IED Tactical Delivery Methods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Vehicle-borne IEDs (VBIEDs) and large vehicle-borne IEDs (LVBIEDs)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Letter or package bombs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Suicide bombs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Launched IEDs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36864346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الأجهزة المتفجرة المرتجلة المحمولة على مركبات و الأجهزة المتفجرة المرتجلة المحمولة على مركبات ضخمة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37</a:t>
            </a:fld>
            <a:endParaRPr lang="ar-EG" dirty="0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3161456" y="3706656"/>
            <a:ext cx="3229184" cy="2162665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هي الطريقة المفضلة للتسليم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تشكل أقوى تهديد تدميري للمنشآت الحيوية بالبنية الأساسية الحرجة</a:t>
            </a:r>
          </a:p>
          <a:p>
            <a:pPr lvl="0" algn="r" rtl="1"/>
            <a:r>
              <a:rPr lang="ar-SA" dirty="0"/>
              <a:t>ينجم عنها تدمير شامل وأعداد هائلة من الإصابات والخسائر</a:t>
            </a:r>
          </a:p>
          <a:p>
            <a:pPr algn="r" rtl="1"/>
            <a:r>
              <a:rPr lang="ar-SA" dirty="0"/>
              <a:t>الإجراءات الأمنية الأكثر فعالية</a:t>
            </a:r>
            <a:r>
              <a:rPr lang="ar-EG" dirty="0"/>
              <a:t> --</a:t>
            </a:r>
            <a:r>
              <a:rPr lang="ar-SA" dirty="0"/>
              <a:t> المسافة والعوازل الفاصلة</a:t>
            </a:r>
          </a:p>
          <a:p>
            <a:pPr rtl="1"/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5177853" y="5632115"/>
            <a:ext cx="11576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/>
              <a:t>Source: US Marines</a:t>
            </a:r>
            <a:endParaRPr lang="ar-EG" sz="800" b="1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VBIED and LVBIED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Are the preferred method of delivery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Pose the most destructive threat to critical infrastructure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Result in massive destruction and high numbers of casualties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Most effective security measure — distance and separation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="" xmlns:p14="http://schemas.microsoft.com/office/powerpoint/2010/main" val="3999655678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9.</a:t>
            </a:r>
            <a:r>
              <a:rPr lang="en-US" dirty="0" smtClean="0"/>
              <a:t>2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38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التصنيف اعتمادا على حجم السيارة وليس على كم المتفجرات</a:t>
            </a:r>
          </a:p>
          <a:p>
            <a:pPr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/>
            <a:r>
              <a:rPr lang="ar-SA" sz="2400" dirty="0"/>
              <a:t>سمات الأجهزة المتفجرة المرتجلة المحمولة على مركبات و الأجهزة المتفجرة المرتجلة المحمولة على مركبات ضخمة </a:t>
            </a:r>
            <a:r>
              <a:rPr lang="ar-EG" sz="2400" dirty="0"/>
              <a:t>(</a:t>
            </a:r>
            <a:r>
              <a:rPr sz="2400" dirty="0"/>
              <a:t>1</a:t>
            </a:r>
            <a:r>
              <a:rPr lang="ar-SA" sz="2400" dirty="0"/>
              <a:t> من </a:t>
            </a:r>
            <a:r>
              <a:rPr sz="2400" dirty="0"/>
              <a:t>2</a:t>
            </a:r>
            <a:r>
              <a:rPr lang="ar-EG" sz="2400" dirty="0"/>
              <a:t>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/>
              <a:t>راجع</a:t>
            </a:r>
            <a:endParaRPr lang="en-US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Classified based on the size of the vehicle, not the quantity of explosives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3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Characteristics of VBIEDs </a:t>
            </a:r>
            <a:br>
              <a:rPr lang="en-US" sz="1000" b="0"/>
            </a:br>
            <a:r>
              <a:rPr lang="en-US" sz="1000" b="0"/>
              <a:t>and LVBIEDs (1 of 2)</a:t>
            </a:r>
            <a:endParaRPr lang="en-US" sz="10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9.2</a:t>
            </a:r>
            <a:endParaRPr lang="en-US" sz="800" b="0" dirty="0"/>
          </a:p>
        </p:txBody>
      </p:sp>
    </p:spTree>
    <p:extLst>
      <p:ext uri="{BB962C8B-B14F-4D97-AF65-F5344CB8AC3E}">
        <p14:creationId xmlns="" xmlns:p14="http://schemas.microsoft.com/office/powerpoint/2010/main" val="17299728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lang="ar-SA" dirty="0"/>
              <a:t>9.2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39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z="1050" smtClean="0"/>
              <a:t>CISR v1.0</a:t>
            </a:r>
            <a:endParaRPr sz="1050" dirty="0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1384998682"/>
              </p:ext>
            </p:extLst>
          </p:nvPr>
        </p:nvGraphicFramePr>
        <p:xfrm>
          <a:off x="404813" y="1217613"/>
          <a:ext cx="8318500" cy="191154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592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592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9145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المزايا للإرهابيين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العيوب للإرهابيين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قدرة كبيرة على الحركة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حيازة المركبات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الدمار الشامل والإصابات الجماعية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حيازة المتفجرات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التكلفة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خبرة القيادة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/>
            <a:r>
              <a:rPr lang="ar-SA" sz="2400" dirty="0"/>
              <a:t>سمات الأجهزة المتفجرة المرتجلة المحمولة على مركبات و الأجهزة المتفجرة المرتجلة المحمولة على مركبات ضخمة </a:t>
            </a:r>
            <a:r>
              <a:rPr lang="ar-EG" sz="2400" dirty="0"/>
              <a:t>(</a:t>
            </a:r>
            <a:r>
              <a:rPr sz="2400" dirty="0"/>
              <a:t>2</a:t>
            </a:r>
            <a:r>
              <a:rPr lang="ar-SA" sz="2400" dirty="0"/>
              <a:t> من </a:t>
            </a:r>
            <a:r>
              <a:rPr sz="2400" dirty="0"/>
              <a:t>2</a:t>
            </a:r>
            <a:r>
              <a:rPr lang="ar-EG" sz="2400" dirty="0"/>
              <a:t>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/>
              <a:t>راجع</a:t>
            </a:r>
            <a:endParaRPr lang="en-US" dirty="0"/>
          </a:p>
        </p:txBody>
      </p:sp>
      <p:graphicFrame>
        <p:nvGraphicFramePr>
          <p:cNvPr id="11" name="CallTable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383583302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22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2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36378">
                <a:tc>
                  <a:txBody>
                    <a:bodyPr/>
                    <a:lstStyle/>
                    <a:p>
                      <a:pPr marL="5715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Advantages for terrorists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715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Disadvantages for terrorists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5465">
                <a:tc>
                  <a:txBody>
                    <a:bodyPr/>
                    <a:lstStyle/>
                    <a:p>
                      <a:pPr marL="5715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High mobility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715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Vehicle</a:t>
                      </a:r>
                      <a:r>
                        <a:rPr lang="en-US" sz="1000" baseline="0" dirty="0"/>
                        <a:t> a</a:t>
                      </a:r>
                      <a:r>
                        <a:rPr lang="en-US" sz="1000" dirty="0"/>
                        <a:t>cquisition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7292">
                <a:tc>
                  <a:txBody>
                    <a:bodyPr/>
                    <a:lstStyle/>
                    <a:p>
                      <a:pPr marL="5715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Mass devastation and casualties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715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Explosives acquisition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5465">
                <a:tc>
                  <a:txBody>
                    <a:bodyPr/>
                    <a:lstStyle/>
                    <a:p>
                      <a:pPr marL="5715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Cost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715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Driving experience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/>
              <a:t>Characteristics of VBIEDs </a:t>
            </a:r>
            <a:br>
              <a:rPr lang="en-US" sz="950"/>
            </a:br>
            <a:r>
              <a:rPr lang="en-US" sz="950"/>
              <a:t>and LVBIEDs (2 of 2)</a:t>
            </a:r>
            <a:endParaRPr lang="en-US" sz="950" dirty="0"/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9.2</a:t>
            </a:r>
            <a:endParaRPr lang="en-US" sz="800" b="0" dirty="0"/>
          </a:p>
        </p:txBody>
      </p:sp>
    </p:spTree>
    <p:extLst>
      <p:ext uri="{BB962C8B-B14F-4D97-AF65-F5344CB8AC3E}">
        <p14:creationId xmlns="" xmlns:p14="http://schemas.microsoft.com/office/powerpoint/2010/main" val="2338089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تعريف الإنفجار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</a:t>
            </a:fld>
            <a:endParaRPr lang="ar-E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إنطلاق هائل للطاقة </a:t>
            </a:r>
            <a:r>
              <a:rPr lang="ar-EG" dirty="0"/>
              <a:t>(</a:t>
            </a:r>
            <a:r>
              <a:rPr lang="ar-SA" dirty="0"/>
              <a:t>في صورة غازية</a:t>
            </a:r>
            <a:r>
              <a:rPr lang="ar-EG" dirty="0"/>
              <a:t>)</a:t>
            </a:r>
            <a:r>
              <a:rPr dirty="0"/>
              <a:t> </a:t>
            </a:r>
            <a:r>
              <a:rPr lang="ar-SA" dirty="0"/>
              <a:t>بسرعة فائقة في صورة مرئية من الأشعة الضوئية، والموجات الحرارية والإصطدامية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Definition of an Explosion</a:t>
            </a:r>
            <a:endParaRPr lang="en-US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An extremely rapid release of energy (gases) in the observed physical forms of light, heat, sound, and a shock wave 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25727756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40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بعض الأمثلة على الأجهزة المتفجرة المرتجلة المحمولة على مركبات؟</a:t>
            </a:r>
          </a:p>
          <a:p>
            <a:pPr lvl="0" algn="r" rtl="1"/>
            <a:r>
              <a:rPr lang="ar-SA" dirty="0"/>
              <a:t>ما هي عوامل إنجذاب الإرهابيين لإستخدام الأجهزة المتفجرة المرتجلة المحمولة على مركبات؟</a:t>
            </a:r>
          </a:p>
          <a:p>
            <a:pPr algn="r" rtl="1"/>
            <a:r>
              <a:rPr lang="ar-SA" dirty="0"/>
              <a:t>ما هي الصعوبات التي قد يواجهها الإرهابي عند محاولة استخدام الأجهزة المتفجرة المرتجلة المحمولة على مركبات؟</a:t>
            </a:r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المناقشة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some examples of VBIED attacks?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makes a VBIED attractive to terrorists?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difficulties could a terrorist encounter when attempting to use a VBIED?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31099700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تسليم الأجهزة المتفجرة المرتجلة</a:t>
            </a:r>
            <a:r>
              <a:rPr lang="ar-EG" dirty="0"/>
              <a:t> --</a:t>
            </a:r>
            <a:r>
              <a:rPr lang="ar-SA" dirty="0"/>
              <a:t> خطاب أو طرد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41</a:t>
            </a:fld>
            <a:endParaRPr lang="ar-EG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4031536" y="3051209"/>
            <a:ext cx="2147946" cy="3200000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تكون مركبة من مادة متفجرة مرنة أو قابلة للتشكيل</a:t>
            </a:r>
          </a:p>
          <a:p>
            <a:pPr lvl="0" algn="r" rtl="1"/>
            <a:r>
              <a:rPr lang="ar-SA" dirty="0"/>
              <a:t>قد يكون مفتاح الإشعال عبارة عن مفتاح جذب يتم شده، أو مفتاح بحلقة، أو خلية ضوئية</a:t>
            </a:r>
            <a:r>
              <a:rPr dirty="0"/>
              <a:t>.</a:t>
            </a:r>
            <a:endParaRPr lang="ar-EG" dirty="0"/>
          </a:p>
        </p:txBody>
      </p:sp>
      <p:sp>
        <p:nvSpPr>
          <p:cNvPr id="12" name="TextBox 11"/>
          <p:cNvSpPr txBox="1"/>
          <p:nvPr/>
        </p:nvSpPr>
        <p:spPr>
          <a:xfrm>
            <a:off x="5106738" y="5904619"/>
            <a:ext cx="1141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US National Archives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Delivered IED — Letter or Package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Constructed of a flexible or moldable explosive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Firing switch could be a pull switch, loop switch, or photosynthesis cell</a:t>
            </a:r>
          </a:p>
        </p:txBody>
      </p:sp>
    </p:spTree>
    <p:extLst>
      <p:ext uri="{BB962C8B-B14F-4D97-AF65-F5344CB8AC3E}">
        <p14:creationId xmlns="" xmlns:p14="http://schemas.microsoft.com/office/powerpoint/2010/main" val="2486384827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مؤشرات تسليم الأجهزة المتفجرة المرتجلة</a:t>
            </a:r>
            <a:r>
              <a:rPr lang="ar-EG" dirty="0"/>
              <a:t> --</a:t>
            </a:r>
            <a:r>
              <a:rPr lang="ar-SA" dirty="0"/>
              <a:t> خطاب أو طرد </a:t>
            </a:r>
            <a:r>
              <a:rPr lang="ar-EG" dirty="0"/>
              <a:t/>
            </a:r>
            <a:br>
              <a:rPr lang="ar-EG" dirty="0"/>
            </a:b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lang="en-US" dirty="0" smtClean="0"/>
              <a:t>3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رسائل أجنبية، أو علامات تشير إلى توزيع خاص</a:t>
            </a:r>
          </a:p>
          <a:p>
            <a:pPr lvl="0" algn="r" rtl="1"/>
            <a:r>
              <a:rPr lang="ar-SA" dirty="0"/>
              <a:t>علامات حصرية مثل </a:t>
            </a:r>
            <a:r>
              <a:rPr dirty="0"/>
              <a:t>"</a:t>
            </a:r>
            <a:r>
              <a:rPr lang="ar-SA" dirty="0"/>
              <a:t>خصوصي</a:t>
            </a:r>
            <a:r>
              <a:rPr dirty="0"/>
              <a:t>" </a:t>
            </a:r>
            <a:r>
              <a:rPr lang="ar-EG" dirty="0"/>
              <a:t> </a:t>
            </a:r>
            <a:r>
              <a:rPr lang="ar-SA" dirty="0"/>
              <a:t>أو </a:t>
            </a:r>
            <a:r>
              <a:rPr dirty="0"/>
              <a:t>"</a:t>
            </a:r>
            <a:r>
              <a:rPr lang="ar-SA" dirty="0"/>
              <a:t>شخصي</a:t>
            </a:r>
            <a:r>
              <a:rPr dirty="0"/>
              <a:t>" </a:t>
            </a:r>
          </a:p>
          <a:p>
            <a:pPr lvl="0" algn="r" rtl="1"/>
            <a:r>
              <a:rPr lang="ar-SA" dirty="0"/>
              <a:t>طوابع بريدية زائدة عن الحد</a:t>
            </a:r>
          </a:p>
          <a:p>
            <a:pPr lvl="0" algn="r" rtl="1"/>
            <a:r>
              <a:rPr lang="ar-SA" dirty="0"/>
              <a:t>عنوان بخط اليد أو مطبوع بشكل </a:t>
            </a:r>
            <a:r>
              <a:rPr lang="ar-SA" dirty="0" smtClean="0"/>
              <a:t>رديء</a:t>
            </a:r>
            <a:endParaRPr lang="ar-SA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/>
              <a:t>Indicators of Delivered IED — </a:t>
            </a:r>
            <a:br>
              <a:rPr lang="en-US" sz="900" b="0" dirty="0"/>
            </a:br>
            <a:r>
              <a:rPr lang="en-US" sz="900" b="0" dirty="0"/>
              <a:t>Letter or Package (1 of </a:t>
            </a:r>
            <a:r>
              <a:rPr lang="en-US" sz="900" b="0" dirty="0" smtClean="0"/>
              <a:t>3)</a:t>
            </a:r>
            <a:endParaRPr lang="en-US" sz="9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dirty="0"/>
              <a:t>Foreign mail or special delivery markings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/>
              <a:t>Restrictive markings, such as confidential or personal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/>
              <a:t>Excessive postage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/>
              <a:t>Handwritten or poorly typed </a:t>
            </a:r>
            <a:r>
              <a:rPr lang="en-US" sz="1000" b="0" dirty="0" smtClean="0"/>
              <a:t>address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7626936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مؤشرات تسليم الأجهزة المتفجرة المرتجلة</a:t>
            </a:r>
            <a:r>
              <a:rPr lang="ar-EG" dirty="0"/>
              <a:t> --</a:t>
            </a:r>
            <a:r>
              <a:rPr lang="ar-SA" dirty="0"/>
              <a:t> خطاب أو طرد </a:t>
            </a:r>
            <a:r>
              <a:rPr lang="ar-EG" dirty="0"/>
              <a:t/>
            </a:r>
            <a:br>
              <a:rPr lang="ar-EG" dirty="0"/>
            </a:br>
            <a:r>
              <a:rPr lang="ar-EG" dirty="0" smtClean="0"/>
              <a:t>(</a:t>
            </a:r>
            <a:r>
              <a:rPr lang="en-US" dirty="0" smtClean="0"/>
              <a:t>2</a:t>
            </a:r>
            <a:r>
              <a:rPr lang="ar-SA" dirty="0" smtClean="0"/>
              <a:t> </a:t>
            </a:r>
            <a:r>
              <a:rPr lang="ar-SA" dirty="0"/>
              <a:t>من </a:t>
            </a:r>
            <a:r>
              <a:rPr lang="en-US" dirty="0" smtClean="0"/>
              <a:t>3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43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ألقاب </a:t>
            </a:r>
            <a:r>
              <a:rPr lang="ar-SA" dirty="0"/>
              <a:t>غير صحيحة</a:t>
            </a:r>
          </a:p>
          <a:p>
            <a:pPr algn="r" rtl="1"/>
            <a:r>
              <a:rPr lang="ar-SA" dirty="0"/>
              <a:t>ألقاب بدون </a:t>
            </a:r>
            <a:r>
              <a:rPr lang="ar-SA" dirty="0" smtClean="0"/>
              <a:t>أسماء</a:t>
            </a:r>
            <a:endParaRPr lang="en-US" dirty="0" smtClean="0"/>
          </a:p>
          <a:p>
            <a:pPr lvl="0" algn="r" rtl="1"/>
            <a:r>
              <a:rPr lang="ar-SA" dirty="0"/>
              <a:t>أخطاء إملائية في كلمات شائعة الإستعمال</a:t>
            </a:r>
          </a:p>
          <a:p>
            <a:pPr lvl="0" algn="r" rtl="1"/>
            <a:r>
              <a:rPr lang="ar-SA" dirty="0"/>
              <a:t>عدم وجود عنوان للراسل أو عنوان مشبوه </a:t>
            </a:r>
          </a:p>
          <a:p>
            <a:pPr algn="r" rtl="1"/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/>
              <a:t>Indicators of Delivered IED — </a:t>
            </a:r>
            <a:br>
              <a:rPr lang="en-US" sz="900" b="0" dirty="0"/>
            </a:br>
            <a:r>
              <a:rPr lang="en-US" sz="900" b="0" dirty="0"/>
              <a:t>Letter or Package </a:t>
            </a:r>
            <a:r>
              <a:rPr lang="en-US" sz="900" b="0" dirty="0" smtClean="0"/>
              <a:t>(2 </a:t>
            </a:r>
            <a:r>
              <a:rPr lang="en-US" sz="900" b="0" dirty="0"/>
              <a:t>of </a:t>
            </a:r>
            <a:r>
              <a:rPr lang="en-US" sz="900" b="0" dirty="0" smtClean="0"/>
              <a:t>3)</a:t>
            </a:r>
            <a:endParaRPr lang="en-US" sz="9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Incorrect </a:t>
            </a:r>
            <a:r>
              <a:rPr lang="en-US" sz="1000" b="0" dirty="0"/>
              <a:t>titles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/>
              <a:t>Titles but no </a:t>
            </a:r>
            <a:r>
              <a:rPr lang="en-US" sz="1000" b="0" dirty="0" smtClean="0"/>
              <a:t>names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/>
              <a:t>Misspelling of common words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/>
              <a:t>Missing or suspicious return address </a:t>
            </a:r>
          </a:p>
          <a:p>
            <a:pPr marL="114300" indent="-114300"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23766421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مؤشرات تسليم الأجهزة المتفجرة المرتجلة</a:t>
            </a:r>
            <a:r>
              <a:rPr lang="ar-EG" dirty="0"/>
              <a:t> --</a:t>
            </a:r>
            <a:r>
              <a:rPr lang="ar-SA" dirty="0"/>
              <a:t> خطاب أو طرد </a:t>
            </a:r>
            <a:r>
              <a:rPr lang="ar-EG" dirty="0"/>
              <a:t/>
            </a:r>
            <a:br>
              <a:rPr lang="ar-EG" dirty="0"/>
            </a:br>
            <a:r>
              <a:rPr lang="ar-EG" dirty="0" smtClean="0"/>
              <a:t>(</a:t>
            </a:r>
            <a:r>
              <a:rPr lang="en-US" dirty="0" smtClean="0"/>
              <a:t>3</a:t>
            </a:r>
            <a:r>
              <a:rPr lang="ar-SA" dirty="0" smtClean="0"/>
              <a:t> </a:t>
            </a:r>
            <a:r>
              <a:rPr lang="ar-SA" dirty="0"/>
              <a:t>من </a:t>
            </a:r>
            <a:r>
              <a:rPr lang="en-US" dirty="0" smtClean="0"/>
              <a:t>3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44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وجود </a:t>
            </a:r>
            <a:r>
              <a:rPr lang="ar-SA" dirty="0"/>
              <a:t>بقع، أو روائح غريبة، أو وزن ثقيل للغاية</a:t>
            </a:r>
          </a:p>
          <a:p>
            <a:pPr lvl="0" algn="r" rtl="1"/>
            <a:r>
              <a:rPr lang="ar-SA" dirty="0"/>
              <a:t>مظروف سميك، كبير الحجم، أو يبدو قاسياً</a:t>
            </a:r>
          </a:p>
          <a:p>
            <a:pPr lvl="0" algn="r" rtl="1"/>
            <a:r>
              <a:rPr lang="ar-SA" dirty="0"/>
              <a:t>بروز أسلاك أو رقائق معدنية</a:t>
            </a:r>
          </a:p>
          <a:p>
            <a:pPr algn="r" rtl="1"/>
            <a:r>
              <a:rPr lang="ar-SA" dirty="0"/>
              <a:t>استخدام شريط لاصق أو خيوط سلكية أكثر من اللزوم</a:t>
            </a:r>
            <a:r>
              <a:rPr dirty="0"/>
              <a:t>.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/>
              <a:t>Indicators of Delivered IED — </a:t>
            </a:r>
            <a:br>
              <a:rPr lang="en-US" sz="900" b="0" dirty="0"/>
            </a:br>
            <a:r>
              <a:rPr lang="en-US" sz="900" b="0" dirty="0"/>
              <a:t>Letter or Package </a:t>
            </a:r>
            <a:r>
              <a:rPr lang="en-US" sz="900" b="0" dirty="0" smtClean="0"/>
              <a:t>(3 </a:t>
            </a:r>
            <a:r>
              <a:rPr lang="en-US" sz="900" b="0" dirty="0"/>
              <a:t>of </a:t>
            </a:r>
            <a:r>
              <a:rPr lang="en-US" sz="900" b="0" dirty="0" smtClean="0"/>
              <a:t>3)</a:t>
            </a:r>
            <a:endParaRPr lang="en-US" sz="9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Stains</a:t>
            </a:r>
            <a:r>
              <a:rPr lang="en-US" sz="1000" b="0" dirty="0"/>
              <a:t>, strange odors, or excessive weight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/>
              <a:t>Thick, bulky, or rigid envelope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/>
              <a:t>Protruding wires or tin foil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/>
              <a:t>Excessive tape or string</a:t>
            </a:r>
          </a:p>
        </p:txBody>
      </p:sp>
    </p:spTree>
    <p:extLst>
      <p:ext uri="{BB962C8B-B14F-4D97-AF65-F5344CB8AC3E}">
        <p14:creationId xmlns="" xmlns:p14="http://schemas.microsoft.com/office/powerpoint/2010/main" val="26301389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معالجة تسليم الأجهزة المتفجرة المرتجلة</a:t>
            </a:r>
            <a:r>
              <a:rPr lang="ar-EG" dirty="0"/>
              <a:t> --</a:t>
            </a:r>
            <a:r>
              <a:rPr lang="ar-SA" dirty="0"/>
              <a:t> خطاب أو طرد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45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لا تفتحها</a:t>
            </a:r>
          </a:p>
          <a:p>
            <a:pPr algn="r" rtl="1"/>
            <a:r>
              <a:rPr lang="ar-SA" dirty="0"/>
              <a:t>حدد إذا كان من الممكن تحريكها</a:t>
            </a:r>
          </a:p>
          <a:p>
            <a:pPr algn="r" rtl="1"/>
            <a:r>
              <a:rPr lang="ar-SA" dirty="0"/>
              <a:t>حاول معرفة التفاصيل</a:t>
            </a:r>
            <a:r>
              <a:rPr dirty="0"/>
              <a:t> </a:t>
            </a:r>
            <a:endParaRPr lang="ar-EG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6026150" y="1713022"/>
            <a:ext cx="2134574" cy="3184416"/>
          </a:xfrm>
        </p:spPr>
      </p:pic>
      <p:sp>
        <p:nvSpPr>
          <p:cNvPr id="11" name="TextBox 10"/>
          <p:cNvSpPr txBox="1"/>
          <p:nvPr/>
        </p:nvSpPr>
        <p:spPr>
          <a:xfrm>
            <a:off x="7283561" y="4681994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USPS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/>
              <a:t>Handling of Delivered IED — </a:t>
            </a:r>
            <a:br>
              <a:rPr lang="en-US" sz="900" b="0" dirty="0"/>
            </a:br>
            <a:r>
              <a:rPr lang="en-US" sz="900" b="0" dirty="0"/>
              <a:t>Letter or Package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Do not open it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Determine whether it can be moved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Attempt to learn details 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32708634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المفجر الانتحاري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46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الدوافع القوية</a:t>
            </a:r>
          </a:p>
          <a:p>
            <a:pPr algn="r" rtl="1"/>
            <a:r>
              <a:rPr lang="ar-SA" dirty="0"/>
              <a:t>السيطرة والمرونة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Suicide Bombers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Extremely motivated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Have control and flexibility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10306830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يفضل الإرهابيون أسلوب القنابل الإنتحارية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47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تتطلب مقدار أقل نسبياً من الموارد والتدريب</a:t>
            </a:r>
          </a:p>
          <a:p>
            <a:pPr algn="r" rtl="1"/>
            <a:r>
              <a:rPr lang="ar-SA" dirty="0"/>
              <a:t>تتمتع بمعدل مرتفع من النجاح</a:t>
            </a:r>
          </a:p>
          <a:p>
            <a:pPr rtl="1"/>
            <a:endParaRPr lang="ar-EG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97600" y="1497454"/>
            <a:ext cx="2092183" cy="2752284"/>
          </a:xfrm>
        </p:spPr>
      </p:pic>
      <p:sp>
        <p:nvSpPr>
          <p:cNvPr id="14" name="TextBox 13"/>
          <p:cNvSpPr txBox="1"/>
          <p:nvPr/>
        </p:nvSpPr>
        <p:spPr>
          <a:xfrm>
            <a:off x="7007083" y="4034294"/>
            <a:ext cx="12827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Suicide Bombs Preferred by Terrorists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Require relatively few resources and training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Have a high rate of success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38969569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القنابل الانتحارية</a:t>
            </a:r>
            <a:r>
              <a:rPr lang="ar-EG" dirty="0"/>
              <a:t> --</a:t>
            </a:r>
            <a:r>
              <a:rPr lang="ar-SA" dirty="0"/>
              <a:t> تكتيكات التفجير الإنتحاري ووسائل التسليم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48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يمكن أن يحملها أشخاص أو تكون محمولة على عربات</a:t>
            </a:r>
          </a:p>
          <a:p>
            <a:pPr lvl="0" algn="r" rtl="1"/>
            <a:r>
              <a:rPr lang="ar-SA" dirty="0"/>
              <a:t>القنابل التي يحملها أشخاص لها قوة أقل ولكنها لاتزال ناجحة</a:t>
            </a:r>
          </a:p>
          <a:p>
            <a:pPr lvl="0" algn="r" rtl="1"/>
            <a:r>
              <a:rPr lang="ar-SA" dirty="0"/>
              <a:t>يتحكم المفجرون في اختيار الموقع، وطريقة التسليم والتوقيت</a:t>
            </a:r>
          </a:p>
          <a:p>
            <a:pPr algn="r" rtl="1"/>
            <a:r>
              <a:rPr lang="ar-SA" dirty="0"/>
              <a:t>يمكن تغيير الهدف كما تحتم الظروف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/>
              <a:t>Suicide Bombs — Tactics </a:t>
            </a:r>
            <a:br>
              <a:rPr lang="en-US" sz="900" b="0" dirty="0"/>
            </a:br>
            <a:r>
              <a:rPr lang="en-US" sz="900" b="0" dirty="0"/>
              <a:t>and Delivery Methods (1 of 3)</a:t>
            </a:r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Can be person-borne or VBIED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Person-borne has less power but still considered successful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Bomber controls the location, method of delivery, and timing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Can change target as circumstances dictate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10798238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49</a:t>
            </a:fld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القنابل الانتحارية</a:t>
            </a:r>
            <a:r>
              <a:rPr lang="ar-EG" dirty="0"/>
              <a:t> --</a:t>
            </a:r>
            <a:r>
              <a:rPr lang="ar-SA" dirty="0"/>
              <a:t> تكتيكات التفجير الإنتحاري ووسائل </a:t>
            </a:r>
            <a:r>
              <a:rPr lang="ar-SA" dirty="0" smtClean="0"/>
              <a:t>التسليم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ar-SA" dirty="0" smtClean="0"/>
              <a:t>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sz="quarter" idx="33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Suicide Bombs — Tactics </a:t>
            </a:r>
            <a:br>
              <a:rPr lang="en-US" sz="1000" b="0" smtClean="0"/>
            </a:br>
            <a:r>
              <a:rPr lang="en-US" sz="1000" b="0" smtClean="0"/>
              <a:t>and Delivery Methods (2 of 3)</a:t>
            </a:r>
            <a:endParaRPr lang="en-US" sz="1000" b="0" dirty="0"/>
          </a:p>
        </p:txBody>
      </p:sp>
      <p:sp>
        <p:nvSpPr>
          <p:cNvPr id="15" name="CallTable"/>
          <p:cNvSpPr txBox="1">
            <a:spLocks/>
          </p:cNvSpPr>
          <p:nvPr/>
        </p:nvSpPr>
        <p:spPr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buNone/>
            </a:pPr>
            <a:endParaRPr lang="en-US" b="0" dirty="0"/>
          </a:p>
        </p:txBody>
      </p:sp>
      <p:pic>
        <p:nvPicPr>
          <p:cNvPr id="8" name="ARA-CISR09v_S48 Volgograd Bus Explosion.wmv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2092325" y="1217613"/>
            <a:ext cx="4959350" cy="3719512"/>
          </a:xfrm>
        </p:spPr>
      </p:pic>
    </p:spTree>
    <p:extLst>
      <p:ext uri="{BB962C8B-B14F-4D97-AF65-F5344CB8AC3E}">
        <p14:creationId xmlns="" xmlns:p14="http://schemas.microsoft.com/office/powerpoint/2010/main" val="9514846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خصائص الانفجار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</a:t>
            </a:fld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إنطلاق مفاجئ للغازات من حيز محصور</a:t>
            </a:r>
            <a:r>
              <a:rPr dirty="0"/>
              <a:t> </a:t>
            </a:r>
          </a:p>
          <a:p>
            <a:pPr algn="r" rtl="1"/>
            <a:r>
              <a:rPr lang="ar-SA" dirty="0"/>
              <a:t>حرارة شديدة متولدة، وصدمة عنيفة وفرقعة عالية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Characteristics of an Explosion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 sudden escape of gases from a confined space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High temperatures, a violent shock, and a loud noise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8228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القنابل الانتحارية</a:t>
            </a:r>
            <a:r>
              <a:rPr lang="ar-EG" dirty="0"/>
              <a:t> --</a:t>
            </a:r>
            <a:r>
              <a:rPr lang="ar-SA" dirty="0"/>
              <a:t> تكتيكات التفجير الإنتحاري ووسائل التسليم </a:t>
            </a:r>
            <a:r>
              <a:rPr lang="ar-EG" dirty="0"/>
              <a:t>(</a:t>
            </a:r>
            <a:r>
              <a:rPr dirty="0"/>
              <a:t>3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50</a:t>
            </a:fld>
            <a:endParaRPr lang="ar-EG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873198" y="2193964"/>
            <a:ext cx="1461153" cy="2528494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نجد أن العناصر الحرجة للتفجير الإنتحاري تكون كالتالي</a:t>
            </a:r>
            <a:r>
              <a:rPr dirty="0"/>
              <a:t>:  </a:t>
            </a:r>
          </a:p>
          <a:p>
            <a:pPr lvl="1" algn="r" rtl="1"/>
            <a:r>
              <a:rPr lang="ar-SA" dirty="0"/>
              <a:t>تصميم الجهاز المتفجر</a:t>
            </a:r>
          </a:p>
          <a:p>
            <a:pPr lvl="1" algn="r" rtl="1"/>
            <a:r>
              <a:rPr lang="ar-SA" dirty="0"/>
              <a:t>وسائل التسليم</a:t>
            </a:r>
          </a:p>
          <a:p>
            <a:pPr lvl="1" algn="r" rtl="1"/>
            <a:r>
              <a:rPr lang="ar-SA" dirty="0"/>
              <a:t>اختيار الهدف</a:t>
            </a:r>
          </a:p>
          <a:p>
            <a:pPr lvl="0" algn="r" rtl="1"/>
            <a:r>
              <a:rPr lang="ar-SA" dirty="0"/>
              <a:t>الإخفاء والخداع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عادة ما يتم إخفائها في الملابس أو دسها في السيارة</a:t>
            </a:r>
          </a:p>
          <a:p>
            <a:pPr lvl="1" algn="r" rtl="1"/>
            <a:r>
              <a:rPr lang="ar-SA" dirty="0"/>
              <a:t>الحمل الكاذب أو التظاهر بالعجز الجسدي</a:t>
            </a:r>
          </a:p>
          <a:p>
            <a:pPr rtl="1"/>
            <a:endParaRPr lang="ar-EG" dirty="0"/>
          </a:p>
        </p:txBody>
      </p:sp>
      <p:sp>
        <p:nvSpPr>
          <p:cNvPr id="12" name="TextBox 11"/>
          <p:cNvSpPr txBox="1"/>
          <p:nvPr/>
        </p:nvSpPr>
        <p:spPr>
          <a:xfrm>
            <a:off x="1421656" y="4525554"/>
            <a:ext cx="9253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DOD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Suicide Bombs — Tactics </a:t>
            </a:r>
            <a:br>
              <a:rPr lang="en-US" sz="1000" b="0"/>
            </a:br>
            <a:r>
              <a:rPr lang="en-US" sz="1000" b="0"/>
              <a:t>and Delivery Methods (3 of 3)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Critical elements of a suicide bombing: 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Design of the explosive device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Method of delivery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Target selection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Concealment and deception: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Often hidden in clothes or concealed in vehicle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False pregnancy or physical disability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="" xmlns:p14="http://schemas.microsoft.com/office/powerpoint/2010/main" val="3199510336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المفجرات الإنتحاريات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51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تزايد عدد النساء اللاتي قمن بتفجيرات انتحارية بدرجة كبيرة في السنوات الأخيرة</a:t>
            </a:r>
            <a:r>
              <a:rPr dirty="0"/>
              <a:t>. </a:t>
            </a:r>
          </a:p>
          <a:p>
            <a:pPr algn="r" rtl="1"/>
            <a:r>
              <a:rPr lang="ar-SA" dirty="0"/>
              <a:t>فحقيقة أن السيدات الإنتحاريات لا يشكلن خطرا ظاهرا أو يقعن ضمن الإطار التقليدي للتفجير الإنتحاري أتاحت لهن فرصة أكبر للنفاذ نحو الأهداف</a:t>
            </a:r>
            <a:r>
              <a:rPr dirty="0"/>
              <a:t>.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Female Suicide Bombers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The number of female suicide bombers has increased significantly in recent years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The fact that females bombers do not appear threatening or fit the typical suicide bomber profile provides them with greater access to targets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37107393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الأجهزة المتفجرة المرتجلة التي يتم إلقاؤها أو إطلاقها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52</a:t>
            </a:fld>
            <a:endParaRPr lang="ar-EG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805" y="3565521"/>
            <a:ext cx="3447155" cy="2137236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يمكن أن تكون أسلحة عسكرية أو أجهزة مرتجلة</a:t>
            </a:r>
          </a:p>
          <a:p>
            <a:pPr lvl="0" algn="r" rtl="1"/>
            <a:r>
              <a:rPr lang="ar-SA" dirty="0"/>
              <a:t>مصممة ليتم إطلاقها عبر الحواجز الأمنية</a:t>
            </a:r>
          </a:p>
          <a:p>
            <a:pPr algn="r" rtl="1"/>
            <a:r>
              <a:rPr lang="ar-SA" dirty="0"/>
              <a:t>آليات الإطلاق تتضمن عادة التفجير عن طريق الإرتطام</a:t>
            </a:r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6271260" y="5487313"/>
            <a:ext cx="12827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Reuters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Launched or Thrown IED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Can be military weapons or improvised devices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Designed to be launched over security barriers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Firing mechanisms typically detonate on impact</a:t>
            </a:r>
          </a:p>
        </p:txBody>
      </p:sp>
    </p:spTree>
    <p:extLst>
      <p:ext uri="{BB962C8B-B14F-4D97-AF65-F5344CB8AC3E}">
        <p14:creationId xmlns="" xmlns:p14="http://schemas.microsoft.com/office/powerpoint/2010/main" val="1221174283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53</a:t>
            </a:fld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لحظة التعليم الإسترجاعي</a:t>
            </a:r>
            <a:endParaRPr lang="ar-EG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أساليب تسليم الأجهزة المتفجرة المرتجلة؟</a:t>
            </a:r>
          </a:p>
          <a:p>
            <a:pPr algn="r" rtl="1"/>
            <a:r>
              <a:rPr lang="ar-SA" dirty="0"/>
              <a:t>لماذا يعتبر أسلوب المفجر الإنتحاري من الأساليب المفضلة لدى الإرهابيين؟</a:t>
            </a:r>
            <a:r>
              <a:rPr dirty="0"/>
              <a:t> 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TeachBack Moment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the delivery methods of an improvised explosive device?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Why are suicide bombs the preferred delivery method of terrorists? </a:t>
            </a:r>
          </a:p>
        </p:txBody>
      </p: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آثار الانفجار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54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يغطي هذا القسم ما يلي</a:t>
            </a:r>
            <a:r>
              <a:rPr dirty="0"/>
              <a:t>:</a:t>
            </a:r>
          </a:p>
          <a:p>
            <a:pPr lvl="1" algn="r" rtl="1"/>
            <a:r>
              <a:rPr dirty="0"/>
              <a:t> </a:t>
            </a:r>
            <a:r>
              <a:rPr lang="ar-SA" dirty="0"/>
              <a:t>الأثر الحراري</a:t>
            </a:r>
          </a:p>
          <a:p>
            <a:pPr lvl="1" algn="r" rtl="1"/>
            <a:r>
              <a:rPr lang="ar-SA" dirty="0"/>
              <a:t>آثار ضغط الإنفجار</a:t>
            </a:r>
            <a:r>
              <a:rPr dirty="0"/>
              <a:t>:</a:t>
            </a:r>
          </a:p>
          <a:p>
            <a:pPr lvl="2" algn="r" rtl="1"/>
            <a:r>
              <a:rPr lang="ar-SA" dirty="0"/>
              <a:t>مقدمة الصدمة</a:t>
            </a:r>
          </a:p>
          <a:p>
            <a:pPr lvl="2" algn="r" rtl="1"/>
            <a:r>
              <a:rPr lang="ar-SA" dirty="0"/>
              <a:t>موجة الانفجار </a:t>
            </a:r>
            <a:r>
              <a:rPr lang="ar-EG" dirty="0"/>
              <a:t>(</a:t>
            </a:r>
            <a:r>
              <a:rPr lang="ar-SA" dirty="0"/>
              <a:t>مرحلة زمن الضغط </a:t>
            </a:r>
            <a:r>
              <a:rPr lang="ar-SA" dirty="0" err="1"/>
              <a:t>الإنفجاري</a:t>
            </a:r>
            <a:r>
              <a:rPr lang="ar-EG" dirty="0"/>
              <a:t>)</a:t>
            </a:r>
            <a:endParaRPr dirty="0"/>
          </a:p>
          <a:p>
            <a:pPr lvl="2" algn="r" rtl="1"/>
            <a:r>
              <a:rPr lang="ar-SA" dirty="0"/>
              <a:t>حادث ارتطام وضغوط منعكسة</a:t>
            </a:r>
          </a:p>
          <a:p>
            <a:pPr lvl="1" algn="r" rtl="1"/>
            <a:r>
              <a:rPr lang="ar-SA" dirty="0"/>
              <a:t>التشظي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Effects of an Explosion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Thermal effect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Blast pressure effects: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/>
              <a:t>Shock front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/>
              <a:t>Blast wave (blast pressure time phase)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/>
              <a:t>Incident and reflected pressures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Fragmentation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2035607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الأثر الحراري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55</a:t>
            </a:fld>
            <a:endParaRPr lang="ar-EG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2697480" y="2896605"/>
            <a:ext cx="2778587" cy="1983191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ناتج عن كمية الحرارة الهائلة للإنفجار</a:t>
            </a:r>
          </a:p>
          <a:p>
            <a:pPr lvl="0" algn="r" rtl="1"/>
            <a:r>
              <a:rPr lang="ar-SA" dirty="0"/>
              <a:t>المدة وشدة الإنفجار تؤثر بدرجة كبيرة على كمية التدمير والإصابات المحتملة</a:t>
            </a:r>
          </a:p>
          <a:p>
            <a:pPr rtl="1"/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4714320" y="4664352"/>
            <a:ext cx="7617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FBI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Thermal Effect (1 of 2)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Results from the tremendous quantity of heat produced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Duration and intensity greatly affects the damage and injury potential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="" xmlns:p14="http://schemas.microsoft.com/office/powerpoint/2010/main" val="734334886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الأثر الحراري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56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عادة ما تعجز المتفجرات التجارية عن توليد درجات حرارة تكفي لإشعال المواد قابلة للإشتعال المحيطة بها</a:t>
            </a:r>
          </a:p>
          <a:p>
            <a:pPr lvl="0" algn="r" rtl="1"/>
            <a:r>
              <a:rPr lang="ar-SA" dirty="0"/>
              <a:t>المتفجرات العسكرية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مصممة للحوادث الحرارية العالية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ينتج عنها نيران ثانوية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Thermal Effect (2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Commercial explosives do not generally generate enough heat to ignite nearby combustibles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Military explosives are: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Designed for a greater thermal event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Produce secondary fires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8331751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آثار ضغط الإنفجار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57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عندما يحدث إنفجار، يسفر عن الآثار التالية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مصدر الإنفجار</a:t>
            </a:r>
          </a:p>
          <a:p>
            <a:pPr lvl="1" algn="r" rtl="1"/>
            <a:r>
              <a:rPr lang="ar-SA" dirty="0"/>
              <a:t>موجة الانفجار</a:t>
            </a:r>
          </a:p>
          <a:p>
            <a:pPr lvl="1" algn="r" rtl="1"/>
            <a:r>
              <a:rPr lang="ar-SA" dirty="0"/>
              <a:t>الضغط الحادث</a:t>
            </a:r>
          </a:p>
          <a:p>
            <a:pPr lvl="1" algn="r" rtl="1"/>
            <a:r>
              <a:rPr lang="ar-SA" dirty="0"/>
              <a:t>الضغط المنعكس</a:t>
            </a:r>
          </a:p>
          <a:p>
            <a:pPr lvl="1" algn="r" rtl="1"/>
            <a:r>
              <a:rPr lang="ar-SA" dirty="0"/>
              <a:t>مقدمة الصدمة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Blast Pressure Effect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When an explosion occurs, it produces the following effects: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Blast seat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Blast wave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Incident pressure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Reflected pressure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Shock front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110641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مقدمة الصدمة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58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تتحرك بقطر دائري بعيدا عن مركز الإنفجار</a:t>
            </a:r>
          </a:p>
          <a:p>
            <a:pPr lvl="0" algn="r" rtl="1"/>
            <a:r>
              <a:rPr lang="ar-SA" dirty="0"/>
              <a:t>يهبط الضغط بسرعة بينما تتحرك بعيدا</a:t>
            </a:r>
          </a:p>
          <a:p>
            <a:pPr lvl="0" algn="r" rtl="1"/>
            <a:r>
              <a:rPr lang="ar-SA" dirty="0"/>
              <a:t>يمكن أن يخمد ضغط مقدمة الصدمة بالآتي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العوائق العاكسة</a:t>
            </a:r>
          </a:p>
          <a:p>
            <a:pPr lvl="1" algn="r" rtl="1"/>
            <a:r>
              <a:rPr lang="ar-SA" dirty="0"/>
              <a:t>الأنفاق</a:t>
            </a:r>
          </a:p>
          <a:p>
            <a:pPr lvl="1" algn="r" rtl="1"/>
            <a:r>
              <a:rPr lang="ar-EG" dirty="0"/>
              <a:t>الأركان</a:t>
            </a:r>
            <a:endParaRPr dirty="0"/>
          </a:p>
          <a:p>
            <a:pPr lvl="1" algn="r" rtl="1"/>
            <a:r>
              <a:rPr lang="ar-SA" dirty="0"/>
              <a:t>سائر السمات الهيكلية الأخرى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Shock Front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Moves spherically away from explosion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Drops in pressure rapidly as it moves away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Shock front pressure decay can be affected by: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Reflective barriers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Tunnels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Corners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Other structural features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36902665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موجة الانفجار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59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تقوم الغازات المتمددة الساخنة المتولدة من الإنفجار بالضغط على الهواء المحيط وتكوين موجة انفجار</a:t>
            </a:r>
            <a:r>
              <a:rPr dirty="0"/>
              <a:t>.</a:t>
            </a:r>
          </a:p>
          <a:p>
            <a:pPr lvl="1" algn="r" rtl="1"/>
            <a:r>
              <a:rPr lang="ar-SA" dirty="0"/>
              <a:t>تتكون الموجة الإنفجارية في 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10</a:t>
            </a:r>
            <a:r>
              <a:rPr lang="ar-SA" dirty="0"/>
              <a:t> آلاف جزء من الثانية</a:t>
            </a:r>
            <a:r>
              <a:rPr dirty="0"/>
              <a:t>.</a:t>
            </a:r>
          </a:p>
          <a:p>
            <a:pPr lvl="1" algn="r" rtl="1"/>
            <a:r>
              <a:rPr lang="ar-EG" dirty="0"/>
              <a:t>وتتحرك </a:t>
            </a:r>
            <a:r>
              <a:rPr lang="ar-SA" dirty="0"/>
              <a:t>في إتجاه خارج المركز بسرعة تفوق</a:t>
            </a:r>
            <a:r>
              <a:rPr lang="ar-EG" dirty="0"/>
              <a:t> سرعة</a:t>
            </a:r>
            <a:r>
              <a:rPr lang="ar-SA" dirty="0"/>
              <a:t> الصوت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Blast Wave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Hot expanding gases from an explosion compress the surrounding air to form a blast wave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Formed in 1/10,000 of a second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Travels outward at speeds greater than the speed of sound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2073489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6</a:t>
            </a:fld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فيديو الانفجار</a:t>
            </a:r>
            <a:endParaRPr lang="ar-EG" dirty="0"/>
          </a:p>
        </p:txBody>
      </p:sp>
      <p:pic>
        <p:nvPicPr>
          <p:cNvPr id="17" name="Picture Placeholder 12"/>
          <p:cNvPicPr>
            <a:picLocks noGrp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58" b="758"/>
          <a:stretch>
            <a:fillRect/>
          </a:stretch>
        </p:blipFill>
        <p:spPr/>
      </p:pic>
      <p:sp>
        <p:nvSpPr>
          <p:cNvPr id="10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Explosion Video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pic>
        <p:nvPicPr>
          <p:cNvPr id="14" name="Content Placeholder 13" descr="CISR09v_s06_DefinitionofanExplosionVanANFO.jpg">
            <a:hlinkClick r:id="rId3" action="ppaction://hlinkfile"/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 cstate="print"/>
          <a:stretch>
            <a:fillRect/>
          </a:stretch>
        </p:blipFill>
        <p:spPr>
          <a:xfrm>
            <a:off x="1990725" y="1305719"/>
            <a:ext cx="5162550" cy="3543300"/>
          </a:xfrm>
        </p:spPr>
      </p:pic>
    </p:spTree>
    <p:extLst>
      <p:ext uri="{BB962C8B-B14F-4D97-AF65-F5344CB8AC3E}">
        <p14:creationId xmlns="" xmlns:p14="http://schemas.microsoft.com/office/powerpoint/2010/main" val="401715570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حادث ارتطام وضغوط منعكسة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60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الضغط الناتج عن الحادث يقع بزاوية قائمة</a:t>
            </a:r>
          </a:p>
          <a:p>
            <a:pPr lvl="0" algn="r" rtl="1"/>
            <a:r>
              <a:rPr lang="ar-SA" dirty="0"/>
              <a:t>والضغط المنعكس </a:t>
            </a:r>
            <a:r>
              <a:rPr lang="ar-EG" dirty="0"/>
              <a:t>(</a:t>
            </a:r>
            <a:r>
              <a:rPr lang="ar-SA" dirty="0"/>
              <a:t>الانعكاسي</a:t>
            </a:r>
            <a:r>
              <a:rPr lang="ar-EG" dirty="0"/>
              <a:t>)</a:t>
            </a:r>
            <a:r>
              <a:rPr dirty="0"/>
              <a:t> </a:t>
            </a:r>
            <a:r>
              <a:rPr lang="ar-SA" dirty="0"/>
              <a:t>هو الضغط الذي يتولد عندما يكون الضغط الحادث غير موازٍ لإتجاه الموجه المتحركة</a:t>
            </a:r>
            <a:r>
              <a:rPr dirty="0"/>
              <a:t>.</a:t>
            </a:r>
          </a:p>
          <a:p>
            <a:pPr algn="r" rtl="1"/>
            <a:r>
              <a:rPr lang="ar-SA" dirty="0"/>
              <a:t>وقد يكون الضغط المنعكس ضعف أو تسعة أضعاف الضغط الحادث</a:t>
            </a:r>
            <a:r>
              <a:rPr dirty="0"/>
              <a:t>.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Incident and Reflected Pressures (1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Incident pressure is exerted at a right angle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Reflected pressure occurs when incident pressure is not parallel to the direction the wave is traveling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Reflected pressure may be two to nine times greater than incident pressure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6780809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حادث ارتطام وضغوط منعكسة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61</a:t>
            </a:fld>
            <a:endParaRPr lang="ar-EG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quarter" idx="10"/>
          </p:nvPr>
        </p:nvPicPr>
        <p:blipFill>
          <a:blip r:embed="rId2" cstate="print"/>
          <a:stretch>
            <a:fillRect/>
          </a:stretch>
        </p:blipFill>
        <p:spPr>
          <a:xfrm>
            <a:off x="686924" y="1681390"/>
            <a:ext cx="7766977" cy="2798307"/>
          </a:xfrm>
        </p:spPr>
      </p:pic>
      <p:sp>
        <p:nvSpPr>
          <p:cNvPr id="8" name="Right Arrow 7"/>
          <p:cNvSpPr/>
          <p:nvPr/>
        </p:nvSpPr>
        <p:spPr bwMode="auto">
          <a:xfrm rot="16200000">
            <a:off x="3809999" y="2019300"/>
            <a:ext cx="647700" cy="419100"/>
          </a:xfrm>
          <a:prstGeom prst="right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 rot="10800000">
            <a:off x="2286000" y="4114800"/>
            <a:ext cx="647700" cy="419100"/>
          </a:xfrm>
          <a:prstGeom prst="right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5029200" y="4114800"/>
            <a:ext cx="647700" cy="419100"/>
          </a:xfrm>
          <a:prstGeom prst="right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 rot="16200000">
            <a:off x="6038850" y="3162300"/>
            <a:ext cx="647700" cy="419100"/>
          </a:xfrm>
          <a:prstGeom prst="rightArrow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Right Arrow 11"/>
          <p:cNvSpPr/>
          <p:nvPr/>
        </p:nvSpPr>
        <p:spPr bwMode="auto">
          <a:xfrm rot="5400000">
            <a:off x="6057900" y="4149480"/>
            <a:ext cx="647700" cy="419100"/>
          </a:xfrm>
          <a:prstGeom prst="rightArrow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9"/>
          <p:cNvSpPr txBox="1">
            <a:spLocks noChangeArrowheads="1"/>
          </p:cNvSpPr>
          <p:nvPr/>
        </p:nvSpPr>
        <p:spPr bwMode="auto">
          <a:xfrm>
            <a:off x="2301873" y="4453373"/>
            <a:ext cx="336550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ar-SA" sz="2000" b="1" dirty="0"/>
              <a:t>ضغط الحادث</a:t>
            </a:r>
            <a:endParaRPr lang="ar-EG" sz="2000" b="1" dirty="0"/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5810250" y="1933575"/>
            <a:ext cx="1447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ar-SA" sz="2000" b="1" dirty="0"/>
              <a:t>الضغط المنعكس</a:t>
            </a:r>
            <a:r>
              <a:rPr lang="en-US" sz="2000" b="1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71380" y="4475155"/>
            <a:ext cx="8867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/>
              <a:t>Source: FEMA</a:t>
            </a:r>
            <a:endParaRPr lang="ar-EG" sz="800" b="1" dirty="0"/>
          </a:p>
        </p:txBody>
      </p:sp>
      <p:sp>
        <p:nvSpPr>
          <p:cNvPr id="1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Incident and Reflected Pressures (2 of 2)</a:t>
            </a:r>
            <a:endParaRPr lang="en-US" sz="1000" b="0" dirty="0"/>
          </a:p>
        </p:txBody>
      </p:sp>
      <p:sp>
        <p:nvSpPr>
          <p:cNvPr id="2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dirty="0"/>
          </a:p>
        </p:txBody>
      </p:sp>
      <p:sp>
        <p:nvSpPr>
          <p:cNvPr id="21" name="CallAddL"/>
          <p:cNvSpPr txBox="1">
            <a:spLocks noChangeArrowheads="1"/>
          </p:cNvSpPr>
          <p:nvPr/>
        </p:nvSpPr>
        <p:spPr bwMode="auto">
          <a:xfrm>
            <a:off x="449579" y="5486400"/>
            <a:ext cx="180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00" dirty="0"/>
              <a:t>Reflected </a:t>
            </a:r>
          </a:p>
          <a:p>
            <a:pPr algn="ctr">
              <a:defRPr/>
            </a:pPr>
            <a:r>
              <a:rPr lang="en-US" sz="900" dirty="0"/>
              <a:t>Pressure</a:t>
            </a:r>
          </a:p>
        </p:txBody>
      </p:sp>
      <p:sp>
        <p:nvSpPr>
          <p:cNvPr id="22" name="CallAddL"/>
          <p:cNvSpPr txBox="1">
            <a:spLocks noChangeArrowheads="1"/>
          </p:cNvSpPr>
          <p:nvPr/>
        </p:nvSpPr>
        <p:spPr bwMode="auto">
          <a:xfrm>
            <a:off x="449579" y="6080760"/>
            <a:ext cx="1803400" cy="23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00" dirty="0"/>
              <a:t>Incident Pressure</a:t>
            </a:r>
          </a:p>
        </p:txBody>
      </p:sp>
    </p:spTree>
    <p:extLst>
      <p:ext uri="{BB962C8B-B14F-4D97-AF65-F5344CB8AC3E}">
        <p14:creationId xmlns="" xmlns:p14="http://schemas.microsoft.com/office/powerpoint/2010/main" val="411960614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التشظي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62</a:t>
            </a:fld>
            <a:endParaRPr lang="ar-EG" dirty="0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3820357" y="4363044"/>
            <a:ext cx="2818564" cy="2010410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يحدث التشظي أو التفتت عندما يؤدي عنصر الضغط في الإنفجار إلى تكسير غلاف القنبلة والمواد المحيطة إلى أجزاء</a:t>
            </a:r>
            <a:r>
              <a:rPr dirty="0"/>
              <a:t>.</a:t>
            </a:r>
          </a:p>
          <a:p>
            <a:pPr lvl="0" algn="r" rtl="1"/>
            <a:r>
              <a:rPr lang="ar-SA" dirty="0"/>
              <a:t>يمكن أن يتم تصنيع القنابل بحيث تتضمن مواد قابلة للتشظي</a:t>
            </a:r>
          </a:p>
          <a:p>
            <a:pPr algn="r" rtl="1"/>
            <a:r>
              <a:rPr lang="ar-SA" dirty="0"/>
              <a:t>يقوم التحقيق بعد الانفجار باستخدام قياس مسار الطيران واتجاه الشظايا المتطايرة لإعادة تركيب القنبلة</a:t>
            </a:r>
          </a:p>
          <a:p>
            <a:pPr rtl="1"/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5792783" y="6158010"/>
            <a:ext cx="8461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TSA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Fragmentation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Occurs when the blast pressure effect of the explosion breaks bomb and nearby objects into pieces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Bombs can be constructed to include shrapnel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Post-blast investigators use flight path and direction of fragments for bomb reconstruction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="" xmlns:p14="http://schemas.microsoft.com/office/powerpoint/2010/main" val="256548449"/>
      </p:ext>
    </p:extLst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آثار الإنفجار على الهياكل الإنشائية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63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آثار خارجية</a:t>
            </a:r>
            <a:r>
              <a:rPr lang="ar-EG" dirty="0"/>
              <a:t> --</a:t>
            </a:r>
            <a:r>
              <a:rPr lang="ar-SA" dirty="0"/>
              <a:t> خارج الهيكل</a:t>
            </a:r>
          </a:p>
          <a:p>
            <a:pPr lvl="0" algn="r" rtl="1"/>
            <a:r>
              <a:rPr lang="ar-SA" dirty="0"/>
              <a:t>آثار داخلية</a:t>
            </a:r>
            <a:r>
              <a:rPr lang="ar-EG" dirty="0"/>
              <a:t> --</a:t>
            </a:r>
            <a:r>
              <a:rPr lang="ar-SA" dirty="0"/>
              <a:t> داخل الهيكل</a:t>
            </a:r>
          </a:p>
          <a:p>
            <a:pPr algn="r" rtl="1"/>
            <a:r>
              <a:rPr lang="ar-SA" dirty="0"/>
              <a:t>وتضخيم الضغوط يسبب اضرارا أكبر ويؤثر على سلامة هيكل المبنى</a:t>
            </a:r>
            <a:r>
              <a:rPr dirty="0"/>
              <a:t>.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Effects on Structures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External — outside a structure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Internal — inside a structure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Amplification of pressures will cause greater damage and affect the structural integrity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6719614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الرسم البياني لآثار الإنفجار الخارجية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64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514350" indent="-514350" algn="r" rtl="1" fontAlgn="auto">
              <a:buFont typeface="+mj-lt"/>
              <a:buAutoNum type="arabicPeriod"/>
            </a:pPr>
            <a:r>
              <a:rPr lang="ar-SA" dirty="0"/>
              <a:t>تحطم النوافذ الخارجية؛ انفجار الجدران الخارجية نحو الداخل ويمكن أن </a:t>
            </a:r>
            <a:r>
              <a:rPr lang="ar-EG" dirty="0"/>
              <a:t>تصيب </a:t>
            </a:r>
            <a:r>
              <a:rPr lang="ar-SA" dirty="0"/>
              <a:t>الأعمدة</a:t>
            </a:r>
            <a:endParaRPr lang="ar-EG" b="0" dirty="0"/>
          </a:p>
          <a:p>
            <a:pPr marL="514350" indent="-514350" algn="r" rtl="1" fontAlgn="t">
              <a:buFont typeface="+mj-lt"/>
              <a:buAutoNum type="arabicPeriod"/>
            </a:pPr>
            <a:r>
              <a:rPr lang="ar-SA" dirty="0"/>
              <a:t>قوة الدفع تضغط على الطوابق إلى أعلى</a:t>
            </a:r>
            <a:endParaRPr lang="ar-EG" b="0" dirty="0"/>
          </a:p>
          <a:p>
            <a:pPr rtl="1"/>
            <a:endParaRPr lang="ar-EG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563" y="1417912"/>
            <a:ext cx="3975100" cy="3326852"/>
          </a:xfrm>
        </p:spPr>
      </p:pic>
      <p:sp>
        <p:nvSpPr>
          <p:cNvPr id="6" name="TextBox 5"/>
          <p:cNvSpPr txBox="1"/>
          <p:nvPr/>
        </p:nvSpPr>
        <p:spPr>
          <a:xfrm>
            <a:off x="7930703" y="4751259"/>
            <a:ext cx="8867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/>
              <a:t>Source: FEMA</a:t>
            </a:r>
            <a:endParaRPr lang="ar-EG" sz="800" b="1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External Explosion Effects Diagram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fontAlgn="auto">
              <a:spcAft>
                <a:spcPts val="0"/>
              </a:spcAft>
              <a:buFont typeface="+mj-lt"/>
              <a:buAutoNum type="arabicPeriod"/>
            </a:pPr>
            <a:r>
              <a:rPr lang="en-US" sz="1000" b="0"/>
              <a:t>Breaks windows; exterior walls blown in and columns may be damaged</a:t>
            </a:r>
          </a:p>
          <a:p>
            <a:pPr marL="114300" indent="-114300" fontAlgn="t">
              <a:spcAft>
                <a:spcPts val="0"/>
              </a:spcAft>
              <a:buFont typeface="+mj-lt"/>
              <a:buAutoNum type="arabicPeriod"/>
            </a:pPr>
            <a:r>
              <a:rPr lang="en-US" sz="1000" b="0"/>
              <a:t>Forces floors upward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293334666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الرسم البياني لآثار الإنفجار الخارجية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 </a:t>
            </a:r>
            <a:fld id="{1E05A8D5-9D50-4F79-AAB3-D0C9B9E3293E}" type="slidenum">
              <a:rPr lang="en-US" smtClean="0"/>
              <a:pPr algn="r" rtl="1">
                <a:defRPr/>
              </a:pPr>
              <a:t>65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>
              <a:defRPr/>
            </a:pPr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514350" indent="-514350" algn="r" rtl="1" fontAlgn="auto">
              <a:buFont typeface="+mj-lt"/>
              <a:buAutoNum type="arabicPeriod" startAt="3"/>
            </a:pPr>
            <a:r>
              <a:rPr lang="ar-SA" dirty="0"/>
              <a:t>تحيط بالهيكل الإنشائي؛ ضغط من أعلى إلى أسفل على السقف وضغط داخلي على جميع الجوانب</a:t>
            </a:r>
            <a:endParaRPr lang="ar-EG" b="0" dirty="0"/>
          </a:p>
          <a:p>
            <a:pPr rtl="1"/>
            <a:endParaRPr lang="ar-EG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563" y="1417912"/>
            <a:ext cx="3975100" cy="3326852"/>
          </a:xfrm>
        </p:spPr>
      </p:pic>
      <p:sp>
        <p:nvSpPr>
          <p:cNvPr id="11" name="TextBox 10"/>
          <p:cNvSpPr txBox="1"/>
          <p:nvPr/>
        </p:nvSpPr>
        <p:spPr>
          <a:xfrm>
            <a:off x="7925523" y="4751090"/>
            <a:ext cx="8867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/>
              <a:t>Source: FEMA</a:t>
            </a:r>
            <a:endParaRPr lang="ar-EG" sz="800" b="1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External Explosion Effects Diagram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 fontAlgn="auto">
              <a:spcAft>
                <a:spcPts val="0"/>
              </a:spcAft>
              <a:buFont typeface="+mj-lt"/>
              <a:buAutoNum type="arabicPeriod" startAt="3"/>
            </a:pPr>
            <a:r>
              <a:rPr lang="en-US" sz="1000" b="0"/>
              <a:t>Surrounds structure; downward pressure on roof and inward pressure on all sides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218659282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الحماية من آثار الإنفجار الخارجية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66</a:t>
            </a:fld>
            <a:endParaRPr lang="ar-EG" dirty="0"/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54400" y="2342220"/>
            <a:ext cx="4109036" cy="2686980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تصميم المباني بحيث تكون مرنة ضد الإنهيار التدريجي</a:t>
            </a:r>
            <a:endParaRPr lang="ar-EG" dirty="0"/>
          </a:p>
        </p:txBody>
      </p:sp>
      <p:sp>
        <p:nvSpPr>
          <p:cNvPr id="12" name="TextBox 11"/>
          <p:cNvSpPr txBox="1"/>
          <p:nvPr/>
        </p:nvSpPr>
        <p:spPr>
          <a:xfrm>
            <a:off x="6676655" y="4813756"/>
            <a:ext cx="8867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FEMA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External Explosion Effects Protection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Design buildings for resilience against progressive collapse</a:t>
            </a:r>
          </a:p>
        </p:txBody>
      </p:sp>
    </p:spTree>
    <p:extLst>
      <p:ext uri="{BB962C8B-B14F-4D97-AF65-F5344CB8AC3E}">
        <p14:creationId xmlns="" xmlns:p14="http://schemas.microsoft.com/office/powerpoint/2010/main" val="3307942687"/>
      </p:ext>
    </p:extLst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67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هل شهدت أو اختبرت آثار الإنفجار الخارجي على المبنى؟</a:t>
            </a:r>
          </a:p>
          <a:p>
            <a:pPr algn="r" rtl="1"/>
            <a:r>
              <a:rPr lang="ar-SA" dirty="0"/>
              <a:t>إن لم يكن الأمر كذلك، كيف يمكنك وصفها؟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المناقشة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Have you witnessed or experienced external explosion effects to a building?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If so, how would you describe it?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60247410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آثار الإنفجار الداخلية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68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يتقوى الضغط المنعكس أكثر فأكثر حتى عندما يتصادم مع ضغوط إنعكاسية أخر، وذلك بسبب الكثير من العوائق التي يصادفها والأطراف والزوايا بداخل المبنى</a:t>
            </a:r>
            <a:r>
              <a:rPr dirty="0"/>
              <a:t>. </a:t>
            </a:r>
          </a:p>
          <a:p>
            <a:pPr lvl="0" algn="r" rtl="1"/>
            <a:r>
              <a:rPr lang="ar-SA" dirty="0"/>
              <a:t>وهذا التعزيز يزيد من قوة الموجة الإنفجارية وينتج دمارا أكبر</a:t>
            </a:r>
            <a:r>
              <a:rPr dirty="0"/>
              <a:t>. </a:t>
            </a:r>
          </a:p>
          <a:p>
            <a:pPr algn="r" rtl="1"/>
            <a:r>
              <a:rPr lang="ar-SA" dirty="0"/>
              <a:t>والتنبؤ بالتدمير الداخلي هو عملية غاية في التعقيد</a:t>
            </a:r>
            <a:r>
              <a:rPr dirty="0"/>
              <a:t>.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Internal Explosion Effects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Reflected pressure is enhanced even more when it collides with other reflected pressures because of the many obstacles, corners, and angles inside a building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This reinforcement increases the strength of the blast wave and produces more damage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Predicting internal damage is highly complex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258563239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69</a:t>
            </a:fld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فيديو يبين آثار الإنفجار الداخلية</a:t>
            </a:r>
            <a:endParaRPr lang="ar-EG" dirty="0"/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sz="quarter" idx="33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10" name="CallTable"/>
          <p:cNvSpPr txBox="1">
            <a:spLocks/>
          </p:cNvSpPr>
          <p:nvPr/>
        </p:nvSpPr>
        <p:spPr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buNone/>
            </a:pPr>
            <a:endParaRPr lang="en-US" b="0" dirty="0"/>
          </a:p>
        </p:txBody>
      </p:sp>
      <p:sp>
        <p:nvSpPr>
          <p:cNvPr id="14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Internal Explosion Effects Video</a:t>
            </a:r>
            <a:endParaRPr lang="en-US" sz="1000" b="0" dirty="0"/>
          </a:p>
        </p:txBody>
      </p:sp>
      <p:pic>
        <p:nvPicPr>
          <p:cNvPr id="8" name="ARA-CISR09v_s68_Internal Explosion Effects.wmv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920045" y="1045335"/>
            <a:ext cx="6720371" cy="5640387"/>
          </a:xfrm>
        </p:spPr>
      </p:pic>
    </p:spTree>
    <p:extLst>
      <p:ext uri="{BB962C8B-B14F-4D97-AF65-F5344CB8AC3E}">
        <p14:creationId xmlns="" xmlns:p14="http://schemas.microsoft.com/office/powerpoint/2010/main" val="26970469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7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أعظم وسيلة للحماية يمكنك التحصن بها ضد سيارة مفخخة بالمتفجرات رابضة بمنشأة حيوية للبنية الأساسية الحرجة</a:t>
            </a:r>
            <a:r>
              <a:rPr lang="ar-EG" dirty="0"/>
              <a:t>؟</a:t>
            </a:r>
            <a:endParaRPr dirty="0"/>
          </a:p>
          <a:p>
            <a:pPr algn="r" rtl="1"/>
            <a:r>
              <a:rPr lang="ar-SA" dirty="0"/>
              <a:t>ما هي الخبرات أو التدريبات التي حصلت عليها في مجال المتفجرات؟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المناقشة</a:t>
            </a:r>
            <a:endParaRPr lang="ar-EG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would be your greatest protection against a van filled with explosives, located at a critical infrastructure?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experience or training do you have with explosives?</a:t>
            </a:r>
            <a:endParaRPr lang="en-US" sz="1000" b="0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288146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تأثيرات الإنفجار على الضحايا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70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يغطي هذا القسم ما 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إصابات الإنفجار الرئيسية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إصابات الإنفجار الثانوية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الإصابات الحرارية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الإصابات الأخرى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Effects on Victims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Primary blast injuries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Secondary blast injuries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Thermal injuries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Others injuries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228357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إصابات الإنفجار الرئيسية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71</a:t>
            </a:fld>
            <a:endParaRPr lang="ar-EG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3832860" y="4310116"/>
            <a:ext cx="2661786" cy="2047768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إصابات مباشرة بالقرب من موجة الانفجار يمكن أن ينتج عنها أضرار جسدية بالغة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انشطار الأطراف أو أجزاء الجسم بعيدا أو تطايرها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تمزق طبلة الأذنين، والرئتين، والأعضاء المعوية والمعدية</a:t>
            </a:r>
          </a:p>
          <a:p>
            <a:pPr lvl="1" algn="r" rtl="1"/>
            <a:r>
              <a:rPr lang="ar-SA" dirty="0"/>
              <a:t>والأمعاء الغليظة هي العضو المعوي الذي يصاب في الغالب بشكل متكرر</a:t>
            </a:r>
            <a:r>
              <a:rPr dirty="0"/>
              <a:t>.</a:t>
            </a:r>
          </a:p>
          <a:p>
            <a:pPr rtl="1"/>
            <a:endParaRPr lang="ar-EG" dirty="0"/>
          </a:p>
        </p:txBody>
      </p:sp>
      <p:sp>
        <p:nvSpPr>
          <p:cNvPr id="12" name="TextBox 11"/>
          <p:cNvSpPr txBox="1"/>
          <p:nvPr/>
        </p:nvSpPr>
        <p:spPr>
          <a:xfrm>
            <a:off x="5463595" y="6142439"/>
            <a:ext cx="10310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US Army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Primary Blast Injuries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Direct effects of close proximity to the blast wave can include significant bodily damage: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Limbs and body parts ripped away or blown off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Damage to ear drums, lungs, and gastrointestinal organs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The large intestines are the abdominal organ most frequently affected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="" xmlns:p14="http://schemas.microsoft.com/office/powerpoint/2010/main" val="872114588"/>
      </p:ext>
    </p:extLst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إصابات الإنفجار الثانوية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72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تحدث على مسافة أبعد من مركز الإنفجار</a:t>
            </a:r>
          </a:p>
          <a:p>
            <a:pPr lvl="0" algn="r" rtl="1"/>
            <a:r>
              <a:rPr lang="ar-SA" dirty="0"/>
              <a:t>قد تكون ناتجة عن تطاير أجزاء كبيرة ولكنها تنتج عادة من شظايا أصغر</a:t>
            </a:r>
          </a:p>
          <a:p>
            <a:pPr algn="r" rtl="1"/>
            <a:r>
              <a:rPr lang="ar-SA" dirty="0"/>
              <a:t>قد تكون طفيفة أو بالغة</a:t>
            </a:r>
          </a:p>
          <a:p>
            <a:pPr rtl="1"/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Secondary Blast Injuries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Occur further from the blast seat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result from large flying objects but usually from smaller fragments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be minimal or extensive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4817683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الإصابات الحرارية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73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الحروق الناتجة عن تعرض الضحايا للحرارة الشديدة المتولدة من الإنفجار</a:t>
            </a:r>
            <a:r>
              <a:rPr dirty="0"/>
              <a:t> </a:t>
            </a:r>
          </a:p>
          <a:p>
            <a:pPr algn="r" rtl="1"/>
            <a:r>
              <a:rPr lang="ar-SA" dirty="0"/>
              <a:t>تتفاوت الإصابات طبقاً لنوع المتفجرات المستخدم</a:t>
            </a:r>
            <a:r>
              <a:rPr dirty="0"/>
              <a:t>.</a:t>
            </a:r>
          </a:p>
          <a:p>
            <a:pPr rtl="1"/>
            <a:endParaRPr lang="ar-EG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6049" y="1534235"/>
            <a:ext cx="3376613" cy="2326283"/>
          </a:xfrm>
        </p:spPr>
      </p:pic>
      <p:sp>
        <p:nvSpPr>
          <p:cNvPr id="10" name="TextBox 9"/>
          <p:cNvSpPr txBox="1"/>
          <p:nvPr/>
        </p:nvSpPr>
        <p:spPr>
          <a:xfrm>
            <a:off x="7709469" y="3645074"/>
            <a:ext cx="8931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/>
              <a:t>Source: OSHA</a:t>
            </a:r>
            <a:endParaRPr lang="ar-EG" sz="800" b="1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Thermal Injuries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Burns caused when victims are exposed to the intense heat of the thermal effect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Injuries vary depending upon the type of explosives used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350697818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الإصابات الأخرى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74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عادة ما تحدث أثناء محاولات الضحايا للهروب من الموقع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الوقوع</a:t>
            </a:r>
          </a:p>
          <a:p>
            <a:pPr lvl="1" algn="r" rtl="1"/>
            <a:r>
              <a:rPr lang="ar-SA" dirty="0"/>
              <a:t>استنشاق الدخان</a:t>
            </a:r>
          </a:p>
          <a:p>
            <a:pPr rtl="1"/>
            <a:endParaRPr lang="ar-EG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99099" y="1476905"/>
            <a:ext cx="3186113" cy="2124075"/>
          </a:xfrm>
        </p:spPr>
      </p:pic>
      <p:sp>
        <p:nvSpPr>
          <p:cNvPr id="9" name="TextBox 8"/>
          <p:cNvSpPr txBox="1"/>
          <p:nvPr/>
        </p:nvSpPr>
        <p:spPr>
          <a:xfrm>
            <a:off x="7746648" y="3312882"/>
            <a:ext cx="8867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FEMA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Other Injuries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Commonly occur when victims are attempting to escape: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Falls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Smoke inhalation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123711895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تخفيف آثار التهديد الناجم عن الأجهزة المتفجرة المرتجلة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75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يغطي هذا القسم ما يلي</a:t>
            </a:r>
            <a:r>
              <a:rPr dirty="0"/>
              <a:t>:</a:t>
            </a:r>
          </a:p>
          <a:p>
            <a:pPr lvl="1" algn="r" rtl="1"/>
            <a:r>
              <a:rPr lang="en-US" dirty="0"/>
              <a:t>‫‫</a:t>
            </a:r>
            <a:r>
              <a:rPr lang="ar-SA" dirty="0"/>
              <a:t>تحديد المسافات الآمنة</a:t>
            </a:r>
            <a:r>
              <a:rPr lang="en-US" dirty="0"/>
              <a:t>‬‬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تقوية الأهداف المحتملة</a:t>
            </a:r>
          </a:p>
          <a:p>
            <a:pPr lvl="1" algn="r" rtl="1"/>
            <a:r>
              <a:rPr lang="ar-SA" dirty="0"/>
              <a:t>حماية الأهداف المحتملة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Mitigating the Threat of an IED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Recognizing safe distance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Hardening the potential target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Protecting the potential target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220431240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9.</a:t>
            </a:r>
            <a:r>
              <a:rPr lang="en-US" dirty="0" smtClean="0"/>
              <a:t>2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76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تخفيف آثار أكبر تهديد انفجاري موثوق عن طريق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تحديد المواقع الحرجة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خلق مسافات بين المواقع الحرجة وأصول البنية الأساسية الحرجة بقدر الإمكان</a:t>
            </a:r>
          </a:p>
          <a:p>
            <a:pPr lvl="1" algn="r" rtl="1"/>
            <a:r>
              <a:rPr lang="ar-SA" dirty="0"/>
              <a:t>مراقبة المسافات الآمنة</a:t>
            </a:r>
            <a:r>
              <a:rPr lang="en-US" dirty="0"/>
              <a:t>‬‬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en-US" dirty="0"/>
              <a:t>‫‫</a:t>
            </a:r>
            <a:r>
              <a:rPr lang="ar-SA" dirty="0"/>
              <a:t>تحديد المسافات الآمنة</a:t>
            </a:r>
            <a:r>
              <a:rPr lang="en-US" dirty="0"/>
              <a:t>‬‬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Mitigate the effects of the largest credible explosive threat by: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Determining critical locations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Creating distance between critical locations and critical infrastructure assets when possible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Monitoring safe distances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Recognizing Safe Distance </a:t>
            </a:r>
            <a:endParaRPr lang="en-US" sz="10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9.2</a:t>
            </a:r>
            <a:endParaRPr lang="en-US" sz="800" b="0" dirty="0"/>
          </a:p>
        </p:txBody>
      </p:sp>
    </p:spTree>
    <p:extLst>
      <p:ext uri="{BB962C8B-B14F-4D97-AF65-F5344CB8AC3E}">
        <p14:creationId xmlns="" xmlns:p14="http://schemas.microsoft.com/office/powerpoint/2010/main" val="23348737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تقوية الأهداف المحتملة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77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تقوية النوافذ وفتحات الأبواب بطبقة واقية من الغلاف الشفاف </a:t>
            </a:r>
            <a:r>
              <a:rPr lang="ar-EG" dirty="0"/>
              <a:t>(</a:t>
            </a:r>
            <a:r>
              <a:rPr lang="ar-SA" dirty="0"/>
              <a:t>لامينيت</a:t>
            </a:r>
            <a:r>
              <a:rPr lang="ar-EG" dirty="0"/>
              <a:t>)</a:t>
            </a:r>
            <a:r>
              <a:rPr dirty="0"/>
              <a:t> </a:t>
            </a:r>
            <a:r>
              <a:rPr lang="ar-SA" dirty="0"/>
              <a:t>أو أي طبقة واقية أخرى</a:t>
            </a:r>
            <a:r>
              <a:rPr dirty="0"/>
              <a:t>.</a:t>
            </a:r>
          </a:p>
          <a:p>
            <a:pPr lvl="0" algn="r" rtl="1"/>
            <a:r>
              <a:rPr lang="ar-SA" dirty="0"/>
              <a:t>تعديل الدعامات الهيكلية القائمة للمبنى، إن أمكن</a:t>
            </a:r>
            <a:r>
              <a:rPr dirty="0"/>
              <a:t>.</a:t>
            </a:r>
          </a:p>
          <a:p>
            <a:pPr lvl="0" algn="r" rtl="1"/>
            <a:r>
              <a:rPr lang="ar-SA" dirty="0"/>
              <a:t>إزالة أماكن وقوف السيارات تحت الأرض أو في الشوارع المتاخمة للمنشأة</a:t>
            </a:r>
            <a:r>
              <a:rPr dirty="0"/>
              <a:t>.</a:t>
            </a:r>
          </a:p>
          <a:p>
            <a:pPr algn="r" rtl="1"/>
            <a:r>
              <a:rPr lang="ar-SA" dirty="0"/>
              <a:t>وضع المساحات المزدحمة الكبيرة بعيدا عن النوافذ والشوارع أو مناطق النفاذ العامة</a:t>
            </a:r>
            <a:r>
              <a:rPr dirty="0"/>
              <a:t>.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Hardening the Potential Target (1 of 3)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Reinforce windows and door openings with laminate or other protective coverings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Modify existing structural supports, if possible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Eliminate underground or street parking next to the structure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Locate large occupancy spaces away from windows, streets, or public access areas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236121498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تقوية الأهداف المحتملة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78</a:t>
            </a:fld>
            <a:endParaRPr lang="ar-EG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4037331" y="3996412"/>
            <a:ext cx="2886006" cy="1921788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التفكير الجاد في نقل موقع استلام البريد او الطرود إلى مكان آخر أكثر أمنا</a:t>
            </a:r>
            <a:r>
              <a:rPr dirty="0"/>
              <a:t>.</a:t>
            </a:r>
          </a:p>
          <a:p>
            <a:pPr lvl="0" algn="r" rtl="1"/>
            <a:r>
              <a:rPr lang="ar-SA" dirty="0"/>
              <a:t>حماية أماكن خدمات المرفق مثل النظام الكهربائي أو غرفة الإتصالات</a:t>
            </a:r>
            <a:r>
              <a:rPr dirty="0"/>
              <a:t>.</a:t>
            </a:r>
          </a:p>
          <a:p>
            <a:pPr algn="r" rtl="1"/>
            <a:r>
              <a:rPr lang="ar-SA" dirty="0"/>
              <a:t>وضع المتاريس عند المداخل وإغلاق الشوارع</a:t>
            </a:r>
          </a:p>
          <a:p>
            <a:pPr rtl="1"/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6030143" y="5702755"/>
            <a:ext cx="8931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OSHA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Hardening the Potential Target (2 of 3)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Consider relocating mail or freight receiving areas to a more secure location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Protect utility service areas such as electrical or communication systems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Block off streets with barricades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="" xmlns:p14="http://schemas.microsoft.com/office/powerpoint/2010/main" val="3489023059"/>
      </p:ext>
    </p:extLst>
  </p:cSld>
  <p:clrMapOvr>
    <a:masterClrMapping/>
  </p:clrMapOvr>
  <p:transition spd="med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تقوية الأهداف المحتملة </a:t>
            </a:r>
            <a:r>
              <a:rPr lang="ar-EG" dirty="0"/>
              <a:t>(</a:t>
            </a:r>
            <a:r>
              <a:rPr dirty="0"/>
              <a:t>3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79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إتخاذ كافة الإجراءات المستخدمة لتقليل آثار الإنفجار</a:t>
            </a:r>
          </a:p>
          <a:p>
            <a:pPr algn="r" rtl="1"/>
            <a:r>
              <a:rPr lang="ar-SA" dirty="0"/>
              <a:t>يمكن أن تخفف المساعي فقط من آثار الإنفجار، ولايمكنها التخلص منها بالكامل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Hardening the Potential Target (3 of 3)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Implement all the measures to reduce the effects of a blast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Efforts can only minimize blast effects, not eliminate them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1632960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تعريف المتفجرات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8</a:t>
            </a:fld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المواد القابلة لإطلاق كميات هائلة من الطاقة في فترة قصيرة جدا من الزمن</a:t>
            </a:r>
          </a:p>
          <a:p>
            <a:pPr lvl="0" algn="r" rtl="1"/>
            <a:r>
              <a:rPr lang="ar-SA" dirty="0"/>
              <a:t>جميع المتفجرات المصنّعة هي مفرقعات كيماوية</a:t>
            </a:r>
            <a:r>
              <a:rPr dirty="0"/>
              <a:t>.</a:t>
            </a:r>
          </a:p>
          <a:p>
            <a:pPr rtl="1"/>
            <a:endParaRPr lang="ar-EG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Definition of Explosives</a:t>
            </a:r>
            <a:endParaRPr lang="en-US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Substances that have the potential to release a very large amount of energy in a very short period of time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All manufactured explosives are chemical explosives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376695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حماية الأهداف المحتملة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80</a:t>
            </a:fld>
            <a:endParaRPr lang="ar-EG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3909061" y="4017204"/>
            <a:ext cx="2683828" cy="2023992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أعظم حماية هي الحفاظ على المسافة ولكن بالإضافة إلى سائر التدابير المطلوبة</a:t>
            </a:r>
          </a:p>
          <a:p>
            <a:pPr lvl="0" algn="r" rtl="1"/>
            <a:r>
              <a:rPr lang="ar-SA" dirty="0"/>
              <a:t>زيادة الحماية المادية للمنشأة والسيطرة على جميع المنافذ</a:t>
            </a:r>
          </a:p>
          <a:p>
            <a:pPr algn="r" rtl="1"/>
            <a:r>
              <a:rPr lang="ar-SA" dirty="0"/>
              <a:t>توازن الخطة عن طريق التقوية والحماية</a:t>
            </a:r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5818331" y="5794002"/>
            <a:ext cx="7729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NIH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Protecting the Potential Target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Greatest protection is distance but other measures are needed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Increasing facility’s physical security and controlling overall access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Balance the plan by hardening and protecting</a:t>
            </a:r>
          </a:p>
        </p:txBody>
      </p:sp>
    </p:spTree>
    <p:extLst>
      <p:ext uri="{BB962C8B-B14F-4D97-AF65-F5344CB8AC3E}">
        <p14:creationId xmlns="" xmlns:p14="http://schemas.microsoft.com/office/powerpoint/2010/main" val="3358662066"/>
      </p:ext>
    </p:extLst>
  </p:cSld>
  <p:clrMapOvr>
    <a:masterClrMapping/>
  </p:clrMapOvr>
  <p:transition spd="med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النشرة</a:t>
            </a:r>
            <a:r>
              <a:rPr lang="en-US" dirty="0" smtClean="0"/>
              <a:t>9.2 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81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فحص تأثير الانفجار على مبنى مورا الفيدرالي بمدينة أوكلاهوما سيتي والتعرف على طرق الوقاية من تدمير الهياكل الإنشائية وتخفيف الخسائر في الأرواح</a:t>
            </a:r>
            <a:r>
              <a:rPr dirty="0"/>
              <a:t>.</a:t>
            </a:r>
          </a:p>
          <a:p>
            <a:pPr lvl="1" algn="r" rtl="1"/>
            <a:r>
              <a:rPr lang="ar-SA" dirty="0"/>
              <a:t>المدة</a:t>
            </a:r>
            <a:r>
              <a:rPr lang="ar-EG" dirty="0"/>
              <a:t>:</a:t>
            </a:r>
            <a:r>
              <a:rPr dirty="0"/>
              <a:t> 15 </a:t>
            </a:r>
            <a:r>
              <a:rPr lang="ar-SA" dirty="0"/>
              <a:t>دقيقة </a:t>
            </a:r>
            <a:r>
              <a:rPr lang="ar-EG" dirty="0"/>
              <a:t>(5 </a:t>
            </a:r>
            <a:r>
              <a:rPr lang="ar-SA" dirty="0"/>
              <a:t>دقائق للنشاط، و </a:t>
            </a:r>
            <a:r>
              <a:rPr lang="ar-EG" dirty="0"/>
              <a:t>10 </a:t>
            </a:r>
            <a:r>
              <a:rPr lang="ar-SA" dirty="0"/>
              <a:t>دقائق لاستخلاص المعلومات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نقاش يدور في إطار مجموعة كبيرة</a:t>
            </a:r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دراسة الحالة</a:t>
            </a:r>
            <a:r>
              <a:rPr lang="ar-EG" dirty="0"/>
              <a:t> --</a:t>
            </a:r>
            <a:r>
              <a:rPr lang="ar-SA" dirty="0"/>
              <a:t> تفجير أوكلاهوما سيتي </a:t>
            </a:r>
            <a:r>
              <a:rPr lang="ar-EG" dirty="0"/>
              <a:t/>
            </a:r>
            <a:br>
              <a:rPr lang="ar-EG" dirty="0"/>
            </a:b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7</a:t>
            </a:r>
            <a:r>
              <a:rPr lang="ar-EG" dirty="0"/>
              <a:t>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/>
              <a:t>Purpose: to examine the blast effects on the </a:t>
            </a:r>
            <a:r>
              <a:rPr lang="en-US" sz="1000" b="0" dirty="0" err="1"/>
              <a:t>Murrah</a:t>
            </a:r>
            <a:r>
              <a:rPr lang="en-US" sz="1000" b="0" dirty="0"/>
              <a:t> Federal Building in Oklahoma City and identify ways in which the structural damage and loss of life could have been mitigated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Duration: 15 minutes (5-activity; 10-debrief)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Debrief: large-group discussion</a:t>
            </a:r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Case Study — Oklahoma </a:t>
            </a:r>
            <a:br>
              <a:rPr lang="en-US" sz="1000" b="0"/>
            </a:br>
            <a:r>
              <a:rPr lang="en-US" sz="1000" b="0"/>
              <a:t>City Bombing (1 of 7)</a:t>
            </a:r>
            <a:endParaRPr lang="en-US" sz="10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Handout 9.2</a:t>
            </a:r>
            <a:endParaRPr lang="en-US" sz="800" b="0" dirty="0"/>
          </a:p>
        </p:txBody>
      </p:sp>
    </p:spTree>
    <p:extLst>
      <p:ext uri="{BB962C8B-B14F-4D97-AF65-F5344CB8AC3E}">
        <p14:creationId xmlns="" xmlns:p14="http://schemas.microsoft.com/office/powerpoint/2010/main" val="163823778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Content Placeholder 22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422027" y="1757470"/>
            <a:ext cx="2005758" cy="2639797"/>
          </a:xfrm>
        </p:spPr>
      </p:pic>
      <p:pic>
        <p:nvPicPr>
          <p:cNvPr id="19" name="Content Placeholder 1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350" y="1821459"/>
            <a:ext cx="4024313" cy="2511819"/>
          </a:xfrm>
          <a:ln>
            <a:solidFill>
              <a:schemeClr val="tx1"/>
            </a:solidFill>
          </a:ln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دراسة الحالة -- تفجير أوكلاهوما سيتي </a:t>
            </a:r>
            <a:br>
              <a:rPr lang="ar-SA" dirty="0"/>
            </a:br>
            <a:r>
              <a:rPr lang="ar-SA" dirty="0"/>
              <a:t>(</a:t>
            </a:r>
            <a:r>
              <a:rPr lang="ar-EG" dirty="0"/>
              <a:t>2</a:t>
            </a:r>
            <a:r>
              <a:rPr lang="ar-SA" dirty="0"/>
              <a:t> من 7)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82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pic>
        <p:nvPicPr>
          <p:cNvPr id="22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</a:t>
            </a:r>
            <a:r>
              <a:rPr lang="x-none"/>
              <a:t>النشرة</a:t>
            </a:r>
            <a:r>
              <a:rPr lang="en-US" dirty="0"/>
              <a:t>9.2 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23556" y="4398421"/>
            <a:ext cx="2215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dirty="0"/>
              <a:t>تيموثي </a:t>
            </a:r>
            <a:r>
              <a:rPr lang="ar-EG" dirty="0" err="1"/>
              <a:t>ماكفاي</a:t>
            </a:r>
            <a:r>
              <a:rPr lang="ar-EG" dirty="0"/>
              <a:t>، مُفجر أوكلاهوما سيتي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77845" y="4477651"/>
            <a:ext cx="2933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ar-EG" dirty="0"/>
              <a:t>مبنى ألفريد بي مورا، أوكلاهوما سيتي</a:t>
            </a:r>
            <a:endParaRPr dirty="0"/>
          </a:p>
        </p:txBody>
      </p:sp>
      <p:sp>
        <p:nvSpPr>
          <p:cNvPr id="14" name="TextBox 13"/>
          <p:cNvSpPr txBox="1"/>
          <p:nvPr/>
        </p:nvSpPr>
        <p:spPr>
          <a:xfrm>
            <a:off x="2531526" y="4106033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ATF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96152" y="4083132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ATF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24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/>
              <a:t>Case Study — Oklahoma </a:t>
            </a:r>
            <a:br>
              <a:rPr lang="en-US" sz="950"/>
            </a:br>
            <a:r>
              <a:rPr lang="en-US" sz="950"/>
              <a:t>City Bombing (2 of 7)</a:t>
            </a:r>
            <a:endParaRPr lang="en-US" sz="950" dirty="0"/>
          </a:p>
        </p:txBody>
      </p:sp>
      <p:sp>
        <p:nvSpPr>
          <p:cNvPr id="2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ct val="0"/>
              </a:spcAft>
              <a:buNone/>
            </a:pPr>
            <a:endParaRPr lang="en-US" sz="1000" b="0" dirty="0"/>
          </a:p>
        </p:txBody>
      </p:sp>
      <p:sp>
        <p:nvSpPr>
          <p:cNvPr id="28" name="CallAddL"/>
          <p:cNvSpPr txBox="1"/>
          <p:nvPr/>
        </p:nvSpPr>
        <p:spPr>
          <a:xfrm>
            <a:off x="1582630" y="5571578"/>
            <a:ext cx="9631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50" dirty="0"/>
              <a:t>Timothy McVeigh,</a:t>
            </a:r>
          </a:p>
          <a:p>
            <a:pPr algn="ctr"/>
            <a:r>
              <a:rPr lang="en-US" sz="950" dirty="0"/>
              <a:t>Oklahoma City bomber</a:t>
            </a:r>
          </a:p>
        </p:txBody>
      </p:sp>
      <p:sp>
        <p:nvSpPr>
          <p:cNvPr id="29" name="CallAddL"/>
          <p:cNvSpPr txBox="1"/>
          <p:nvPr/>
        </p:nvSpPr>
        <p:spPr>
          <a:xfrm>
            <a:off x="230122" y="5571578"/>
            <a:ext cx="1243078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50" dirty="0"/>
              <a:t>Alfred P. Murrah Building, </a:t>
            </a:r>
          </a:p>
          <a:p>
            <a:pPr algn="ctr"/>
            <a:r>
              <a:rPr lang="en-US" sz="950" dirty="0"/>
              <a:t>Oklahoma City</a:t>
            </a:r>
          </a:p>
        </p:txBody>
      </p:sp>
      <p:sp>
        <p:nvSpPr>
          <p:cNvPr id="2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30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Handout 9.2</a:t>
            </a:r>
            <a:endParaRPr lang="en-US" sz="800" b="0" dirty="0"/>
          </a:p>
        </p:txBody>
      </p:sp>
    </p:spTree>
    <p:extLst>
      <p:ext uri="{BB962C8B-B14F-4D97-AF65-F5344CB8AC3E}">
        <p14:creationId xmlns="" xmlns:p14="http://schemas.microsoft.com/office/powerpoint/2010/main" val="351437784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</a:t>
            </a:r>
            <a:r>
              <a:rPr lang="x-none"/>
              <a:t>النشرة</a:t>
            </a:r>
            <a:r>
              <a:rPr lang="en-US" dirty="0"/>
              <a:t>9.2 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83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sz="quarter" idx="13"/>
          </p:nvPr>
        </p:nvPicPr>
        <p:blipFill>
          <a:blip r:embed="rId3" cstate="print"/>
          <a:stretch>
            <a:fillRect/>
          </a:stretch>
        </p:blipFill>
        <p:spPr>
          <a:xfrm>
            <a:off x="2015714" y="1376437"/>
            <a:ext cx="5096698" cy="3401863"/>
          </a:xfr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دراسة الحالة -- تفجير أوكلاهوما سيتي </a:t>
            </a:r>
            <a:br>
              <a:rPr lang="ar-SA" dirty="0"/>
            </a:br>
            <a:r>
              <a:rPr lang="ar-SA" dirty="0"/>
              <a:t>(</a:t>
            </a:r>
            <a:r>
              <a:rPr lang="ar-EG" dirty="0"/>
              <a:t>3</a:t>
            </a:r>
            <a:r>
              <a:rPr lang="ar-SA" dirty="0"/>
              <a:t> من 7)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 flipH="1">
            <a:off x="5638800" y="3441700"/>
            <a:ext cx="1714500" cy="660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7375292" y="3118534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1"/>
            <a:r>
              <a:rPr lang="ar-EG" dirty="0"/>
              <a:t>شاحنة تسليم</a:t>
            </a:r>
            <a:br>
              <a:rPr lang="ar-EG" dirty="0"/>
            </a:br>
            <a:r>
              <a:rPr lang="ar-EG" dirty="0"/>
              <a:t>في منطقة الشحن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23351" y="4499916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ATF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9" name="CallAddR"/>
          <p:cNvSpPr txBox="1"/>
          <p:nvPr/>
        </p:nvSpPr>
        <p:spPr>
          <a:xfrm>
            <a:off x="7611223" y="3772803"/>
            <a:ext cx="111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(Delivery truck </a:t>
            </a:r>
          </a:p>
          <a:p>
            <a:pPr algn="ctr"/>
            <a:r>
              <a:rPr lang="en-US" sz="800" dirty="0"/>
              <a:t>in freight zone)</a:t>
            </a:r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21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Handout 9.2</a:t>
            </a:r>
            <a:endParaRPr lang="en-US" sz="800" b="0" dirty="0"/>
          </a:p>
        </p:txBody>
      </p:sp>
      <p:sp>
        <p:nvSpPr>
          <p:cNvPr id="24" name="CallTable"/>
          <p:cNvSpPr txBox="1">
            <a:spLocks/>
          </p:cNvSpPr>
          <p:nvPr/>
        </p:nvSpPr>
        <p:spPr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buNone/>
            </a:pPr>
            <a:endParaRPr lang="en-US" b="0" dirty="0"/>
          </a:p>
        </p:txBody>
      </p:sp>
      <p:sp>
        <p:nvSpPr>
          <p:cNvPr id="26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Case Study — Oklahoma </a:t>
            </a:r>
            <a:br>
              <a:rPr lang="en-US" sz="1000" b="0" dirty="0" smtClean="0"/>
            </a:br>
            <a:r>
              <a:rPr lang="en-US" sz="1000" b="0" dirty="0" smtClean="0"/>
              <a:t>City Bombing (3 of 7)</a:t>
            </a:r>
            <a:endParaRPr lang="en-US" sz="1000" b="0" dirty="0"/>
          </a:p>
        </p:txBody>
      </p:sp>
      <p:sp>
        <p:nvSpPr>
          <p:cNvPr id="27" name="CallTop"/>
          <p:cNvSpPr txBox="1"/>
          <p:nvPr/>
        </p:nvSpPr>
        <p:spPr>
          <a:xfrm>
            <a:off x="1760421" y="5603760"/>
            <a:ext cx="995785" cy="400110"/>
          </a:xfrm>
          <a:prstGeom prst="rect">
            <a:avLst/>
          </a:prstGeom>
          <a:solidFill>
            <a:srgbClr val="E6E6E6"/>
          </a:solidFill>
        </p:spPr>
        <p:txBody>
          <a:bodyPr wrap="none" rtlCol="0">
            <a:spAutoFit/>
          </a:bodyPr>
          <a:lstStyle/>
          <a:p>
            <a:r>
              <a:rPr lang="en-US" sz="1000" dirty="0" smtClean="0"/>
              <a:t>Delivery truck </a:t>
            </a:r>
          </a:p>
          <a:p>
            <a:r>
              <a:rPr lang="en-US" sz="1000" dirty="0" smtClean="0"/>
              <a:t>in freight zone</a:t>
            </a:r>
            <a:endParaRPr lang="en-US" sz="1000" dirty="0"/>
          </a:p>
        </p:txBody>
      </p:sp>
    </p:spTree>
    <p:extLst>
      <p:ext uri="{BB962C8B-B14F-4D97-AF65-F5344CB8AC3E}">
        <p14:creationId xmlns="" xmlns:p14="http://schemas.microsoft.com/office/powerpoint/2010/main" val="53238850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18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589851" y="1348025"/>
            <a:ext cx="3670110" cy="2584928"/>
          </a:xfrm>
        </p:spPr>
      </p:pic>
      <p:pic>
        <p:nvPicPr>
          <p:cNvPr id="22" name="Content Placeholder 21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705350" y="1363025"/>
            <a:ext cx="4024313" cy="2554928"/>
          </a:xfr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دراسة الحالة -- تفجير أوكلاهوما سيتي </a:t>
            </a:r>
            <a:br>
              <a:rPr lang="ar-SA" dirty="0"/>
            </a:br>
            <a:r>
              <a:rPr lang="ar-SA" dirty="0"/>
              <a:t>(</a:t>
            </a:r>
            <a:r>
              <a:rPr lang="ar-EG" dirty="0"/>
              <a:t>4</a:t>
            </a:r>
            <a:r>
              <a:rPr lang="ar-SA" dirty="0"/>
              <a:t> من 7)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84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pic>
        <p:nvPicPr>
          <p:cNvPr id="2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</a:t>
            </a:r>
            <a:r>
              <a:rPr lang="x-none"/>
              <a:t>النشرة</a:t>
            </a:r>
            <a:r>
              <a:rPr lang="en-US" dirty="0"/>
              <a:t>9.2 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039018" y="3954145"/>
            <a:ext cx="26384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rtl="1" eaLnBrk="0" hangingPunct="0">
              <a:spcBef>
                <a:spcPct val="50000"/>
              </a:spcBef>
              <a:defRPr/>
            </a:pPr>
            <a:r>
              <a:rPr lang="ar-EG" dirty="0"/>
              <a:t>متفجرات في براميل، متصلة بسلك التفجير</a:t>
            </a:r>
            <a:endParaRPr dirty="0"/>
          </a:p>
        </p:txBody>
      </p:sp>
      <p:cxnSp>
        <p:nvCxnSpPr>
          <p:cNvPr id="21" name="Straight Arrow Connector 20"/>
          <p:cNvCxnSpPr>
            <a:stCxn id="20" idx="0"/>
          </p:cNvCxnSpPr>
          <p:nvPr/>
        </p:nvCxnSpPr>
        <p:spPr bwMode="auto">
          <a:xfrm flipH="1" flipV="1">
            <a:off x="1676401" y="2211071"/>
            <a:ext cx="681830" cy="1743074"/>
          </a:xfrm>
          <a:prstGeom prst="straightConnector1">
            <a:avLst/>
          </a:prstGeom>
          <a:ln w="41275">
            <a:solidFill>
              <a:srgbClr val="FFFF00"/>
            </a:solidFill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934251" y="3669835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ATF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01446" y="3680451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ATF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28" name="CallAddL"/>
          <p:cNvSpPr txBox="1">
            <a:spLocks noChangeArrowheads="1"/>
          </p:cNvSpPr>
          <p:nvPr/>
        </p:nvSpPr>
        <p:spPr bwMode="auto">
          <a:xfrm>
            <a:off x="1386841" y="4623336"/>
            <a:ext cx="1803400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950" dirty="0"/>
              <a:t>(Explosives in drums, linked by detonator cord)</a:t>
            </a:r>
          </a:p>
        </p:txBody>
      </p:sp>
      <p:sp>
        <p:nvSpPr>
          <p:cNvPr id="18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Case Study — Oklahoma </a:t>
            </a:r>
            <a:br>
              <a:rPr lang="en-US" sz="1000" b="0" dirty="0" smtClean="0"/>
            </a:br>
            <a:r>
              <a:rPr lang="en-US" sz="1000" b="0" dirty="0" smtClean="0"/>
              <a:t>City Bombing (4 of 7)</a:t>
            </a:r>
            <a:endParaRPr lang="en-US" sz="1000" b="0" dirty="0"/>
          </a:p>
        </p:txBody>
      </p:sp>
      <p:sp>
        <p:nvSpPr>
          <p:cNvPr id="26" name="CallAddR"/>
          <p:cNvSpPr txBox="1">
            <a:spLocks/>
          </p:cNvSpPr>
          <p:nvPr/>
        </p:nvSpPr>
        <p:spPr bwMode="auto">
          <a:xfrm>
            <a:off x="1854200" y="5031154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27" name="CallAddR"/>
          <p:cNvSpPr txBox="1">
            <a:spLocks/>
          </p:cNvSpPr>
          <p:nvPr/>
        </p:nvSpPr>
        <p:spPr bwMode="auto">
          <a:xfrm>
            <a:off x="1854200" y="5183554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9.2</a:t>
            </a:r>
            <a:endParaRPr lang="en-US" sz="800" b="0" dirty="0"/>
          </a:p>
        </p:txBody>
      </p:sp>
      <p:sp>
        <p:nvSpPr>
          <p:cNvPr id="29" name="CallTable"/>
          <p:cNvSpPr txBox="1">
            <a:spLocks/>
          </p:cNvSpPr>
          <p:nvPr/>
        </p:nvSpPr>
        <p:spPr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buNone/>
            </a:pPr>
            <a:endParaRPr lang="en-US" b="0" dirty="0"/>
          </a:p>
        </p:txBody>
      </p:sp>
      <p:sp>
        <p:nvSpPr>
          <p:cNvPr id="30" name="CallTop"/>
          <p:cNvSpPr txBox="1">
            <a:spLocks noChangeArrowheads="1"/>
          </p:cNvSpPr>
          <p:nvPr/>
        </p:nvSpPr>
        <p:spPr bwMode="auto">
          <a:xfrm>
            <a:off x="520700" y="5633134"/>
            <a:ext cx="1854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1000" dirty="0"/>
              <a:t>Explosives in drums, </a:t>
            </a:r>
            <a:r>
              <a:rPr lang="en-US" sz="1000" dirty="0" smtClean="0"/>
              <a:t>linked </a:t>
            </a:r>
            <a:r>
              <a:rPr lang="en-US" sz="1000" dirty="0"/>
              <a:t>by detonator cord</a:t>
            </a:r>
          </a:p>
        </p:txBody>
      </p:sp>
    </p:spTree>
    <p:extLst>
      <p:ext uri="{BB962C8B-B14F-4D97-AF65-F5344CB8AC3E}">
        <p14:creationId xmlns="" xmlns:p14="http://schemas.microsoft.com/office/powerpoint/2010/main" val="57279959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85</a:t>
            </a:fld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دراسة الحالة -- تفجير أوكلاهوما سيتي </a:t>
            </a:r>
            <a:br>
              <a:rPr lang="ar-SA" dirty="0"/>
            </a:br>
            <a:r>
              <a:rPr lang="ar-SA" dirty="0"/>
              <a:t>(</a:t>
            </a:r>
            <a:r>
              <a:rPr lang="ar-EG" dirty="0"/>
              <a:t>5</a:t>
            </a:r>
            <a:r>
              <a:rPr lang="ar-SA" dirty="0"/>
              <a:t> من 7)</a:t>
            </a:r>
            <a:endParaRPr lang="ar-EG" dirty="0"/>
          </a:p>
        </p:txBody>
      </p:sp>
      <p:pic>
        <p:nvPicPr>
          <p:cNvPr id="24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</a:t>
            </a:r>
            <a:r>
              <a:rPr lang="x-none"/>
              <a:t>النشرة</a:t>
            </a:r>
            <a:r>
              <a:rPr lang="en-US" dirty="0"/>
              <a:t>9.2 </a:t>
            </a:r>
            <a:endParaRPr lang="ar-EG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31" name="CallAddL"/>
          <p:cNvSpPr txBox="1">
            <a:spLocks noChangeArrowheads="1"/>
          </p:cNvSpPr>
          <p:nvPr/>
        </p:nvSpPr>
        <p:spPr bwMode="auto">
          <a:xfrm>
            <a:off x="2212479" y="4117865"/>
            <a:ext cx="18034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000" dirty="0"/>
              <a:t>(Surrounding buildings)</a:t>
            </a:r>
          </a:p>
        </p:txBody>
      </p:sp>
      <p:sp>
        <p:nvSpPr>
          <p:cNvPr id="32" name="CallAddL"/>
          <p:cNvSpPr txBox="1">
            <a:spLocks noChangeArrowheads="1"/>
          </p:cNvSpPr>
          <p:nvPr/>
        </p:nvSpPr>
        <p:spPr bwMode="auto">
          <a:xfrm>
            <a:off x="6175970" y="4117865"/>
            <a:ext cx="18034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000" dirty="0"/>
              <a:t>(Athenian Restaurant)</a:t>
            </a:r>
          </a:p>
        </p:txBody>
      </p:sp>
      <p:pic>
        <p:nvPicPr>
          <p:cNvPr id="30" name="Content Placeholder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954284" y="1663254"/>
            <a:ext cx="2059081" cy="1999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Content Placeholder 2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691943" y="1663255"/>
            <a:ext cx="2771455" cy="2000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Content Placeholder 1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119895" y="1663254"/>
            <a:ext cx="2332169" cy="1999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5726206" y="3748533"/>
            <a:ext cx="27029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rtl="1" eaLnBrk="0" hangingPunct="0">
              <a:spcBef>
                <a:spcPct val="50000"/>
              </a:spcBef>
              <a:defRPr/>
            </a:pPr>
            <a:r>
              <a:rPr lang="ar-EG" b="1" dirty="0"/>
              <a:t>المطعم </a:t>
            </a:r>
            <a:r>
              <a:rPr lang="ar-EG" b="1" dirty="0" err="1"/>
              <a:t>الأثيني</a:t>
            </a:r>
            <a:endParaRPr lang="en-US" b="1" dirty="0"/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1465858" y="3748533"/>
            <a:ext cx="32966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rtl="1" eaLnBrk="0" hangingPunct="0">
              <a:spcBef>
                <a:spcPct val="50000"/>
              </a:spcBef>
              <a:defRPr/>
            </a:pPr>
            <a:r>
              <a:rPr lang="ar-EG" b="1" dirty="0"/>
              <a:t>المباني المحيطة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217954" y="3439091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ATF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645570" y="3437400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ATF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667987" y="3640811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/>
              <a:t>Source: ATF</a:t>
            </a:r>
            <a:endParaRPr lang="ar-EG" sz="800" b="1" dirty="0"/>
          </a:p>
        </p:txBody>
      </p:sp>
      <p:sp>
        <p:nvSpPr>
          <p:cNvPr id="21" name="CallAddLeft"/>
          <p:cNvSpPr txBox="1">
            <a:spLocks/>
          </p:cNvSpPr>
          <p:nvPr/>
        </p:nvSpPr>
        <p:spPr>
          <a:xfrm>
            <a:off x="52584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Case Study — Oklahoma </a:t>
            </a:r>
            <a:br>
              <a:rPr lang="en-US" sz="1000" b="0" dirty="0" smtClean="0"/>
            </a:br>
            <a:r>
              <a:rPr lang="en-US" sz="1000" b="0" dirty="0" smtClean="0"/>
              <a:t>City Bombing (5 of 7)</a:t>
            </a:r>
            <a:endParaRPr lang="en-US" sz="1000" b="0" dirty="0"/>
          </a:p>
        </p:txBody>
      </p:sp>
      <p:sp>
        <p:nvSpPr>
          <p:cNvPr id="22" name="CallAddR"/>
          <p:cNvSpPr txBox="1">
            <a:spLocks/>
          </p:cNvSpPr>
          <p:nvPr/>
        </p:nvSpPr>
        <p:spPr bwMode="auto">
          <a:xfrm>
            <a:off x="1855984" y="5029200"/>
            <a:ext cx="1039616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23" name="CallAddR"/>
          <p:cNvSpPr txBox="1">
            <a:spLocks/>
          </p:cNvSpPr>
          <p:nvPr/>
        </p:nvSpPr>
        <p:spPr bwMode="auto">
          <a:xfrm>
            <a:off x="1855984" y="5181600"/>
            <a:ext cx="1039616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9.2</a:t>
            </a:r>
            <a:endParaRPr lang="en-US" sz="800" b="0" dirty="0"/>
          </a:p>
        </p:txBody>
      </p:sp>
      <p:sp>
        <p:nvSpPr>
          <p:cNvPr id="25" name="CallTable"/>
          <p:cNvSpPr txBox="1">
            <a:spLocks/>
          </p:cNvSpPr>
          <p:nvPr/>
        </p:nvSpPr>
        <p:spPr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buNone/>
            </a:pPr>
            <a:endParaRPr lang="en-US" b="0" dirty="0"/>
          </a:p>
        </p:txBody>
      </p:sp>
      <p:grpSp>
        <p:nvGrpSpPr>
          <p:cNvPr id="28" name="CallTop"/>
          <p:cNvGrpSpPr/>
          <p:nvPr/>
        </p:nvGrpSpPr>
        <p:grpSpPr>
          <a:xfrm>
            <a:off x="43458" y="5756245"/>
            <a:ext cx="2844800" cy="400110"/>
            <a:chOff x="1465858" y="3748533"/>
            <a:chExt cx="6963276" cy="484821"/>
          </a:xfrm>
        </p:grpSpPr>
        <p:sp>
          <p:nvSpPr>
            <p:cNvPr id="29" name="TextBox 28"/>
            <p:cNvSpPr txBox="1">
              <a:spLocks noChangeArrowheads="1"/>
            </p:cNvSpPr>
            <p:nvPr/>
          </p:nvSpPr>
          <p:spPr bwMode="auto">
            <a:xfrm>
              <a:off x="5726207" y="3748533"/>
              <a:ext cx="2702927" cy="4848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1000" dirty="0"/>
                <a:t>Athenian Restaurant</a:t>
              </a:r>
            </a:p>
          </p:txBody>
        </p:sp>
        <p:sp>
          <p:nvSpPr>
            <p:cNvPr id="40" name="TextBox 39"/>
            <p:cNvSpPr txBox="1">
              <a:spLocks noChangeArrowheads="1"/>
            </p:cNvSpPr>
            <p:nvPr/>
          </p:nvSpPr>
          <p:spPr bwMode="auto">
            <a:xfrm>
              <a:off x="1465858" y="3748533"/>
              <a:ext cx="3296642" cy="4848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1000" dirty="0" smtClean="0"/>
                <a:t>Surrounding buildings</a:t>
              </a:r>
              <a:endParaRPr lang="en-US" sz="10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54036458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</a:t>
            </a:r>
            <a:r>
              <a:rPr lang="x-none"/>
              <a:t>النشرة</a:t>
            </a:r>
            <a:r>
              <a:rPr lang="en-US" dirty="0"/>
              <a:t>9.2 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86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pic>
        <p:nvPicPr>
          <p:cNvPr id="19" name="Content Placeholder 18"/>
          <p:cNvPicPr>
            <a:picLocks noGrp="1" noChangeAspect="1"/>
          </p:cNvPicPr>
          <p:nvPr>
            <p:ph sz="quarter" idx="13"/>
          </p:nvPr>
        </p:nvPicPr>
        <p:blipFill>
          <a:blip r:embed="rId3" cstate="print"/>
          <a:stretch>
            <a:fillRect/>
          </a:stretch>
        </p:blipFill>
        <p:spPr>
          <a:xfrm>
            <a:off x="2427230" y="1483127"/>
            <a:ext cx="4273666" cy="3188484"/>
          </a:xfr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دراسة الحالة -- تفجير أوكلاهوما سيتي </a:t>
            </a:r>
            <a:br>
              <a:rPr lang="ar-SA" dirty="0"/>
            </a:br>
            <a:r>
              <a:rPr lang="ar-SA" dirty="0"/>
              <a:t>(</a:t>
            </a:r>
            <a:r>
              <a:rPr lang="ar-EG" dirty="0"/>
              <a:t>6</a:t>
            </a:r>
            <a:r>
              <a:rPr lang="ar-SA" dirty="0"/>
              <a:t> من 7)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cxnSp>
        <p:nvCxnSpPr>
          <p:cNvPr id="20" name="Straight Arrow Connector 19"/>
          <p:cNvCxnSpPr/>
          <p:nvPr/>
        </p:nvCxnSpPr>
        <p:spPr bwMode="auto">
          <a:xfrm flipH="1">
            <a:off x="4229100" y="2190750"/>
            <a:ext cx="152400" cy="428626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514600" y="1600200"/>
            <a:ext cx="2514600" cy="584775"/>
          </a:xfrm>
          <a:prstGeom prst="rect">
            <a:avLst/>
          </a:prstGeom>
          <a:solidFill>
            <a:srgbClr val="000000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 eaLnBrk="0" hangingPunct="0">
              <a:spcBef>
                <a:spcPct val="50000"/>
              </a:spcBef>
              <a:defRPr/>
            </a:pPr>
            <a:r>
              <a:rPr lang="ar-EG" sz="1600" b="1" dirty="0">
                <a:solidFill>
                  <a:srgbClr val="FFFF00"/>
                </a:solidFill>
              </a:rPr>
              <a:t>مبنى ألفريد بي مورا</a:t>
            </a:r>
            <a:br>
              <a:rPr lang="ar-EG" sz="1600" b="1" dirty="0">
                <a:solidFill>
                  <a:srgbClr val="FFFF00"/>
                </a:solidFill>
              </a:rPr>
            </a:br>
            <a:r>
              <a:rPr lang="ar-EG" sz="1600" b="1" dirty="0">
                <a:solidFill>
                  <a:srgbClr val="FFFF00"/>
                </a:solidFill>
              </a:rPr>
              <a:t>أوكلاهوما سيتي</a:t>
            </a:r>
            <a:endParaRPr lang="en-US" sz="1600" b="1" dirty="0">
              <a:solidFill>
                <a:srgbClr val="FFFF00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 bwMode="auto">
          <a:xfrm flipH="1" flipV="1">
            <a:off x="5719762" y="3137807"/>
            <a:ext cx="238125" cy="443593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5076825" y="3581400"/>
            <a:ext cx="1524000" cy="307777"/>
          </a:xfrm>
          <a:prstGeom prst="rect">
            <a:avLst/>
          </a:prstGeom>
          <a:solidFill>
            <a:srgbClr val="000000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0" hangingPunct="0">
              <a:spcBef>
                <a:spcPct val="50000"/>
              </a:spcBef>
              <a:defRPr/>
            </a:pPr>
            <a:r>
              <a:rPr lang="ar-EG" sz="1400" b="1" dirty="0">
                <a:solidFill>
                  <a:srgbClr val="FFFF00"/>
                </a:solidFill>
              </a:rPr>
              <a:t>مبنى جورنال </a:t>
            </a:r>
            <a:r>
              <a:rPr lang="ar-EG" sz="1400" b="1" dirty="0" err="1">
                <a:solidFill>
                  <a:srgbClr val="FFFF00"/>
                </a:solidFill>
              </a:rPr>
              <a:t>ريكورد</a:t>
            </a:r>
            <a:endParaRPr lang="en-US" sz="1400" b="1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38824" y="4401417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ATF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28" name="CallAddL"/>
          <p:cNvSpPr txBox="1">
            <a:spLocks noChangeArrowheads="1"/>
          </p:cNvSpPr>
          <p:nvPr/>
        </p:nvSpPr>
        <p:spPr bwMode="auto">
          <a:xfrm>
            <a:off x="347980" y="1600200"/>
            <a:ext cx="1803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000" dirty="0"/>
              <a:t>(Alfred P. Murrah Building Oklahoma City)</a:t>
            </a:r>
          </a:p>
        </p:txBody>
      </p:sp>
      <p:sp>
        <p:nvSpPr>
          <p:cNvPr id="29" name="CallAddL"/>
          <p:cNvSpPr txBox="1">
            <a:spLocks noChangeArrowheads="1"/>
          </p:cNvSpPr>
          <p:nvPr/>
        </p:nvSpPr>
        <p:spPr bwMode="auto">
          <a:xfrm>
            <a:off x="6847840" y="3581400"/>
            <a:ext cx="18034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000" dirty="0"/>
              <a:t>(Journal Record Building)</a:t>
            </a:r>
          </a:p>
        </p:txBody>
      </p:sp>
      <p:sp>
        <p:nvSpPr>
          <p:cNvPr id="26" name="CallAddLeft"/>
          <p:cNvSpPr txBox="1">
            <a:spLocks/>
          </p:cNvSpPr>
          <p:nvPr/>
        </p:nvSpPr>
        <p:spPr>
          <a:xfrm>
            <a:off x="50800" y="5019713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Case Study — Oklahoma </a:t>
            </a:r>
            <a:br>
              <a:rPr lang="en-US" sz="1000" b="0" dirty="0" smtClean="0"/>
            </a:br>
            <a:r>
              <a:rPr lang="en-US" sz="1000" b="0" dirty="0" smtClean="0"/>
              <a:t>City Bombing (6 of 7)</a:t>
            </a:r>
            <a:endParaRPr lang="en-US" sz="1000" b="0" dirty="0"/>
          </a:p>
        </p:txBody>
      </p:sp>
      <p:sp>
        <p:nvSpPr>
          <p:cNvPr id="27" name="CallAddR"/>
          <p:cNvSpPr txBox="1">
            <a:spLocks/>
          </p:cNvSpPr>
          <p:nvPr/>
        </p:nvSpPr>
        <p:spPr bwMode="auto">
          <a:xfrm>
            <a:off x="1854200" y="5019713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30" name="CallAddR"/>
          <p:cNvSpPr txBox="1">
            <a:spLocks/>
          </p:cNvSpPr>
          <p:nvPr/>
        </p:nvSpPr>
        <p:spPr bwMode="auto">
          <a:xfrm>
            <a:off x="1854200" y="5172113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9.2</a:t>
            </a:r>
            <a:endParaRPr lang="en-US" sz="800" b="0" dirty="0"/>
          </a:p>
        </p:txBody>
      </p:sp>
      <p:sp>
        <p:nvSpPr>
          <p:cNvPr id="31" name="CallTable"/>
          <p:cNvSpPr txBox="1">
            <a:spLocks/>
          </p:cNvSpPr>
          <p:nvPr/>
        </p:nvSpPr>
        <p:spPr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buNone/>
            </a:pPr>
            <a:endParaRPr lang="en-US" b="0" dirty="0"/>
          </a:p>
        </p:txBody>
      </p:sp>
      <p:grpSp>
        <p:nvGrpSpPr>
          <p:cNvPr id="32" name="CallTop"/>
          <p:cNvGrpSpPr/>
          <p:nvPr/>
        </p:nvGrpSpPr>
        <p:grpSpPr>
          <a:xfrm>
            <a:off x="50800" y="5635684"/>
            <a:ext cx="2844800" cy="641232"/>
            <a:chOff x="2514600" y="1600200"/>
            <a:chExt cx="4086225" cy="5268747"/>
          </a:xfrm>
        </p:grpSpPr>
        <p:sp>
          <p:nvSpPr>
            <p:cNvPr id="33" name="TextBox 32"/>
            <p:cNvSpPr txBox="1">
              <a:spLocks noChangeArrowheads="1"/>
            </p:cNvSpPr>
            <p:nvPr/>
          </p:nvSpPr>
          <p:spPr bwMode="auto">
            <a:xfrm>
              <a:off x="2514600" y="1600200"/>
              <a:ext cx="2514600" cy="3287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E6E6E6">
                      <a:alpha val="50196"/>
                    </a:srgb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>
                <a:defRPr/>
              </a:pPr>
              <a:r>
                <a:rPr lang="en-US" sz="1000" dirty="0">
                  <a:solidFill>
                    <a:sysClr val="windowText" lastClr="000000"/>
                  </a:solidFill>
                </a:rPr>
                <a:t>Alfred P. Murrah Building Oklahoma City</a:t>
              </a:r>
            </a:p>
          </p:txBody>
        </p:sp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5076825" y="3581403"/>
              <a:ext cx="1524000" cy="3287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E6E6E6">
                      <a:alpha val="50196"/>
                    </a:srgbClr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en-US" sz="1000" dirty="0">
                  <a:solidFill>
                    <a:sysClr val="windowText" lastClr="000000"/>
                  </a:solidFill>
                </a:rPr>
                <a:t>Journal Record Building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48817573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</a:t>
            </a:r>
            <a:r>
              <a:rPr lang="x-none"/>
              <a:t>النشرة</a:t>
            </a:r>
            <a:r>
              <a:rPr lang="en-US" dirty="0"/>
              <a:t>9.2 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87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quarter" idx="13"/>
          </p:nvPr>
        </p:nvPicPr>
        <p:blipFill>
          <a:blip r:embed="rId3" cstate="print"/>
          <a:stretch>
            <a:fillRect/>
          </a:stretch>
        </p:blipFill>
        <p:spPr>
          <a:xfrm>
            <a:off x="1855090" y="1217613"/>
            <a:ext cx="5417946" cy="3719512"/>
          </a:xfr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دراسة الحالة -- تفجير أوكلاهوما سيتي </a:t>
            </a:r>
            <a:br>
              <a:rPr lang="ar-SA" dirty="0"/>
            </a:br>
            <a:r>
              <a:rPr lang="ar-SA" dirty="0"/>
              <a:t>(</a:t>
            </a:r>
            <a:r>
              <a:rPr lang="ar-EG" dirty="0"/>
              <a:t>7</a:t>
            </a:r>
            <a:r>
              <a:rPr lang="ar-SA" dirty="0"/>
              <a:t> من 7)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1100" y="5055056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ATF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allTable"/>
          <p:cNvSpPr txBox="1">
            <a:spLocks/>
          </p:cNvSpPr>
          <p:nvPr/>
        </p:nvSpPr>
        <p:spPr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buNone/>
            </a:pPr>
            <a:endParaRPr lang="en-US" b="0" dirty="0"/>
          </a:p>
        </p:txBody>
      </p:sp>
      <p:sp>
        <p:nvSpPr>
          <p:cNvPr id="17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smtClean="0"/>
              <a:t>Case Study — Oklahoma </a:t>
            </a:r>
            <a:br>
              <a:rPr lang="en-US" sz="950" b="0" smtClean="0"/>
            </a:br>
            <a:r>
              <a:rPr lang="en-US" sz="950" b="0" smtClean="0"/>
              <a:t>City Bombing (7 of 7)</a:t>
            </a:r>
            <a:endParaRPr lang="en-US" sz="950" b="0" dirty="0"/>
          </a:p>
        </p:txBody>
      </p:sp>
      <p:sp>
        <p:nvSpPr>
          <p:cNvPr id="19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20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Handout 9.2</a:t>
            </a:r>
            <a:endParaRPr lang="en-US" sz="800" b="0" dirty="0"/>
          </a:p>
        </p:txBody>
      </p:sp>
    </p:spTree>
    <p:extLst>
      <p:ext uri="{BB962C8B-B14F-4D97-AF65-F5344CB8AC3E}">
        <p14:creationId xmlns="" xmlns:p14="http://schemas.microsoft.com/office/powerpoint/2010/main" val="79282251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المواد الكيميائية والبيولوجية والإشعاعية والنووية</a:t>
            </a:r>
            <a:r>
              <a:rPr lang="ar-EG" dirty="0"/>
              <a:t> --</a:t>
            </a:r>
            <a:r>
              <a:rPr lang="ar-SA" dirty="0"/>
              <a:t> الوعي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88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الوعي بتهديدات الإرهاب بإستخدام أسلحة كيميائية وبيولوجية وإشعاعية ونووية</a:t>
            </a:r>
          </a:p>
          <a:p>
            <a:pPr lvl="0" algn="r" rtl="1"/>
            <a:r>
              <a:rPr lang="ar-SA" dirty="0"/>
              <a:t>تهديد خطير</a:t>
            </a:r>
          </a:p>
          <a:p>
            <a:pPr algn="r" rtl="1"/>
            <a:r>
              <a:rPr lang="ar-SA" dirty="0"/>
              <a:t>تحاول بعض المنظمات الإرهابية تطوير تلك الأسلحة الإرهابية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CBRN — Awareness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Awareness of terrorist threats to use chemical, biological, radiological, and nuclear (CBRN) weapons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 significant threat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Some terrorist organizations are attempting to develop these weapons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79524285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المواد الكيميائية والبيولوجية والإشعاعية والنووية</a:t>
            </a:r>
            <a:r>
              <a:rPr lang="ar-EG" dirty="0"/>
              <a:t> --</a:t>
            </a:r>
            <a:r>
              <a:rPr lang="ar-SA" dirty="0"/>
              <a:t> الهجمات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89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بمقدورها أن تقتل أو تسبب الإصابة لآلاف الناس بدون تمييز</a:t>
            </a:r>
            <a:r>
              <a:rPr dirty="0"/>
              <a:t>. </a:t>
            </a:r>
          </a:p>
          <a:p>
            <a:pPr lvl="0" algn="r" rtl="1"/>
            <a:r>
              <a:rPr lang="ar-SA" dirty="0"/>
              <a:t>حالات نادرة</a:t>
            </a:r>
          </a:p>
          <a:p>
            <a:pPr algn="r" rtl="1"/>
            <a:r>
              <a:rPr lang="ar-SA" dirty="0"/>
              <a:t>قد لا تُحدث الكثير من الدمار المادي، ولكنها ستسفر عن خسائر هائلة في الأرواح، والإصابات، والرعب والإرتباك، مما يضر بالأداء والقدرة الوظيفية للمرافق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CBRN — Attacks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Have the potential to indiscriminately kill or injure many thousands of people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Incidents are rare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not cause a lot of physical damage, but high numbers of casualties, panic, and disruption can severely effect the operational capability of the facility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33780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EG" dirty="0"/>
              <a:t>الاستخدامات النافعة ل</a:t>
            </a:r>
            <a:r>
              <a:rPr lang="ar-SA" dirty="0"/>
              <a:t>لمتفجرات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9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التعدين</a:t>
            </a:r>
          </a:p>
          <a:p>
            <a:pPr algn="r" rtl="1"/>
            <a:r>
              <a:rPr lang="ar-SA" dirty="0"/>
              <a:t>الزراعة</a:t>
            </a:r>
          </a:p>
          <a:p>
            <a:pPr algn="r" rtl="1"/>
            <a:r>
              <a:rPr lang="ar-SA" dirty="0"/>
              <a:t>شق الطرق</a:t>
            </a:r>
          </a:p>
          <a:p>
            <a:pPr algn="r" rtl="1"/>
            <a:r>
              <a:rPr lang="ar-SA" dirty="0"/>
              <a:t>الهدم</a:t>
            </a:r>
          </a:p>
          <a:p>
            <a:pPr algn="r" rtl="1"/>
            <a:r>
              <a:rPr lang="ar-SA" dirty="0"/>
              <a:t>التنقيب عن البترول</a:t>
            </a:r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12" name="Picture 11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099" y="1570814"/>
            <a:ext cx="1917461" cy="2752937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7109273" y="4108307"/>
            <a:ext cx="1059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US Army 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Beneficial Use of Explosives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14224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Mining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Agriculture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Road construction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Demolition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Oil exploration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1473200" y="5334000"/>
            <a:ext cx="14224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endParaRPr lang="en-US" sz="1000" b="0"/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262377479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lang="en-US" dirty="0" smtClean="0"/>
              <a:t>9.3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90</a:t>
            </a:fld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تخطيط هجوم إرهابي ضد المنشأة وتحديد الحد الأدنى للمسافات الآمنة</a:t>
            </a:r>
          </a:p>
          <a:p>
            <a:pPr lvl="1" algn="r" rtl="1"/>
            <a:r>
              <a:rPr lang="ar-SA" dirty="0"/>
              <a:t>المدة</a:t>
            </a:r>
            <a:r>
              <a:rPr lang="ar-EG" dirty="0"/>
              <a:t>:</a:t>
            </a:r>
            <a:r>
              <a:rPr dirty="0"/>
              <a:t> 65 </a:t>
            </a:r>
            <a:r>
              <a:rPr lang="ar-SA" dirty="0"/>
              <a:t>دقيقة </a:t>
            </a:r>
            <a:r>
              <a:rPr lang="ar-EG" dirty="0"/>
              <a:t>(</a:t>
            </a:r>
            <a:r>
              <a:rPr dirty="0"/>
              <a:t>45</a:t>
            </a:r>
            <a:r>
              <a:rPr lang="ar-SA" dirty="0"/>
              <a:t> دقيقة للتمرين؛ </a:t>
            </a:r>
            <a:r>
              <a:rPr dirty="0"/>
              <a:t>20</a:t>
            </a:r>
            <a:r>
              <a:rPr lang="ar-SA" dirty="0"/>
              <a:t> دقيقة استخلاص المعلومات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عروض الفرق ونقاش يدور ضمن إطار المجموعة الكبيرة</a:t>
            </a:r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سيناريوهات الهجوم وتمرين المسافات الآمنة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ar-SA" dirty="0" smtClean="0"/>
              <a:t>راجع</a:t>
            </a:r>
            <a:endParaRPr lang="ar-SA" dirty="0"/>
          </a:p>
          <a:p>
            <a:endParaRPr lang="en-US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plan a terrorist attack against a facility and determine minimum safe distances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65 minutes (45-exercise; 20-debrief)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team presentation and large-group discussion</a:t>
            </a:r>
            <a:endParaRPr lang="en-US" sz="1000" b="0" dirty="0"/>
          </a:p>
        </p:txBody>
      </p:sp>
      <p:sp>
        <p:nvSpPr>
          <p:cNvPr id="16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Attack Scenarios and </a:t>
            </a:r>
            <a:br>
              <a:rPr lang="en-US" sz="1000" b="0"/>
            </a:br>
            <a:r>
              <a:rPr lang="en-US" sz="1000" b="0"/>
              <a:t>Safe Distance Exercise </a:t>
            </a:r>
            <a:endParaRPr lang="en-US" sz="1000" b="0" dirty="0"/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 9.3</a:t>
            </a:r>
            <a:endParaRPr lang="en-US" sz="800" b="0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ملخص الوحدة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9: Explosives and Critical Infrastructure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91</a:t>
            </a:fld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المتفجرات</a:t>
            </a:r>
          </a:p>
          <a:p>
            <a:pPr algn="r" rtl="1"/>
            <a:r>
              <a:rPr lang="ar-EG" dirty="0" err="1"/>
              <a:t>ال</a:t>
            </a:r>
            <a:r>
              <a:rPr lang="ar-SA" dirty="0"/>
              <a:t>جهاز </a:t>
            </a:r>
            <a:r>
              <a:rPr lang="ar-EG" dirty="0" err="1"/>
              <a:t>ال</a:t>
            </a:r>
            <a:r>
              <a:rPr lang="ar-SA" dirty="0"/>
              <a:t>متفجر </a:t>
            </a:r>
            <a:r>
              <a:rPr lang="ar-EG" dirty="0" err="1"/>
              <a:t>ال</a:t>
            </a:r>
            <a:r>
              <a:rPr lang="ar-SA" dirty="0"/>
              <a:t>مرتجل</a:t>
            </a:r>
          </a:p>
          <a:p>
            <a:pPr algn="r" rtl="1"/>
            <a:r>
              <a:rPr lang="ar-SA" dirty="0"/>
              <a:t>آثار الانفجار</a:t>
            </a:r>
          </a:p>
          <a:p>
            <a:pPr algn="r" rtl="1"/>
            <a:r>
              <a:rPr lang="ar-SA" dirty="0"/>
              <a:t>آثار الإنفجار على الهياكل الإنشائية</a:t>
            </a:r>
          </a:p>
          <a:p>
            <a:pPr algn="r" rtl="1"/>
            <a:r>
              <a:rPr lang="ar-SA" dirty="0"/>
              <a:t>آثار الإنفجار على الضحايا</a:t>
            </a:r>
          </a:p>
          <a:p>
            <a:pPr algn="r" rtl="1"/>
            <a:r>
              <a:rPr lang="ar-SA" dirty="0"/>
              <a:t>تخفيف آثار التهديد الناجم عن الأجهزة المتفجرة المرتجلة</a:t>
            </a:r>
          </a:p>
          <a:p>
            <a:pPr algn="r" rtl="1"/>
            <a:r>
              <a:rPr lang="ar-SA" dirty="0"/>
              <a:t>المواد الكيميائية والبيولوجية والإشعاعية والنووية</a:t>
            </a:r>
            <a:endParaRPr lang="ar-EG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Explosives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Improvised explosive device (IED)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Effects of an explosion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Effects on structures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Effects on victims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Mitigating the threat of an IED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CBRN</a:t>
            </a:r>
            <a:endParaRPr lang="en-US" sz="1000" b="0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</a:t>
            </a:r>
            <a:endParaRPr lang="en-US" sz="1000" b="0" dirty="0"/>
          </a:p>
        </p:txBody>
      </p:sp>
    </p:spTree>
    <p:extLst>
      <p:ext uri="{BB962C8B-B14F-4D97-AF65-F5344CB8AC3E}">
        <p14:creationId xmlns="" xmlns:p14="http://schemas.microsoft.com/office/powerpoint/2010/main" val="1800759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E71EC88-6357-46C5-97B4-E84CF0975C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4285736-B111-41EB-AFCB-75917D21F858}">
  <ds:schemaRefs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dcmitype/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10784</TotalTime>
  <Words>6273</Words>
  <Application>Microsoft Office PowerPoint</Application>
  <PresentationFormat>On-screen Show (4:3)</PresentationFormat>
  <Paragraphs>1215</Paragraphs>
  <Slides>91</Slides>
  <Notes>3</Notes>
  <HiddenSlides>0</HiddenSlides>
  <MMClips>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91</vt:i4>
      </vt:variant>
    </vt:vector>
  </HeadingPairs>
  <TitlesOfParts>
    <vt:vector size="93" baseType="lpstr">
      <vt:lpstr>Primary Master No Icons</vt:lpstr>
      <vt:lpstr>Reference Master Icons</vt:lpstr>
      <vt:lpstr>المتفجرات والبنية الأساسية الحرجة</vt:lpstr>
      <vt:lpstr>هدف الوحدة</vt:lpstr>
      <vt:lpstr>خريطة الدورة بالمراحل الخاصة بأصول البنية الأساسية الحرجة</vt:lpstr>
      <vt:lpstr>تعريف الإنفجار</vt:lpstr>
      <vt:lpstr>خصائص الانفجار</vt:lpstr>
      <vt:lpstr>فيديو الانفجار</vt:lpstr>
      <vt:lpstr>أسئلة المناقشة</vt:lpstr>
      <vt:lpstr>تعريف المتفجرات</vt:lpstr>
      <vt:lpstr>الاستخدامات النافعة للمتفجرات</vt:lpstr>
      <vt:lpstr>أنواع المتفجرات</vt:lpstr>
      <vt:lpstr>تعريف الجهاز المتفجر المرتجل</vt:lpstr>
      <vt:lpstr>الأجهزة المتفجرة المرتجلة</vt:lpstr>
      <vt:lpstr>سمات الأجهزة المتفجرة المرتجلة</vt:lpstr>
      <vt:lpstr>مكونات الجهاز المتفجر المرتجل</vt:lpstr>
      <vt:lpstr>الشحنة الرئيسية</vt:lpstr>
      <vt:lpstr>الصاعق (البادئ)</vt:lpstr>
      <vt:lpstr>مصدر الطاقة</vt:lpstr>
      <vt:lpstr>المفاتيح (1 من 2)</vt:lpstr>
      <vt:lpstr>المفاتيح (2 من 2)</vt:lpstr>
      <vt:lpstr>اساليب تشغيل الأجهزة المتفجرة المرتجلة </vt:lpstr>
      <vt:lpstr>طريقة التشغيل الموقوتة</vt:lpstr>
      <vt:lpstr>مثال رقمي على التشغيل الموقوت</vt:lpstr>
      <vt:lpstr>طريقة التشغيل عن طريق الإصطدام العارض</vt:lpstr>
      <vt:lpstr>مناقشة طريقة التشغيل عن طريق الإصطدام العارض</vt:lpstr>
      <vt:lpstr>طريقة التشغيل بالأمر (1 من 2)</vt:lpstr>
      <vt:lpstr>طريقة التشغيل بالأمر (2 من 2)</vt:lpstr>
      <vt:lpstr>الحاوية</vt:lpstr>
      <vt:lpstr>عملية إختيار الحاويات</vt:lpstr>
      <vt:lpstr>سمات الحاوية</vt:lpstr>
      <vt:lpstr>الوعي الأمني </vt:lpstr>
      <vt:lpstr>نشاط مكونات الأجهزة المتفجرة المرتجلة  (1 من 2)</vt:lpstr>
      <vt:lpstr>نشاط مكونات الأجهزة المتفجرة المرتجلة  (2 من 2)</vt:lpstr>
      <vt:lpstr>لحظة التعليم الإسترجاعي</vt:lpstr>
      <vt:lpstr>إعتبارات التصميم التكتيكي المتعلقة بالأجهزة المتفجرة المرتجلة (1 من 2)</vt:lpstr>
      <vt:lpstr>إعتبارات التصميم التكتيكية المتعلقة بالأجهزة المتفجرة المرتجلة (2 من 2)</vt:lpstr>
      <vt:lpstr>وسائل التسليم التكتيكية المتعلقة بالأجهزة المتفجرة المرتجلة</vt:lpstr>
      <vt:lpstr>الأجهزة المتفجرة المرتجلة المحمولة على مركبات و الأجهزة المتفجرة المرتجلة المحمولة على مركبات ضخمة</vt:lpstr>
      <vt:lpstr>سمات الأجهزة المتفجرة المرتجلة المحمولة على مركبات و الأجهزة المتفجرة المرتجلة المحمولة على مركبات ضخمة (1 من 2)</vt:lpstr>
      <vt:lpstr>سمات الأجهزة المتفجرة المرتجلة المحمولة على مركبات و الأجهزة المتفجرة المرتجلة المحمولة على مركبات ضخمة (2 من 2)</vt:lpstr>
      <vt:lpstr>أسئلة المناقشة</vt:lpstr>
      <vt:lpstr>تسليم الأجهزة المتفجرة المرتجلة -- خطاب أو طرد</vt:lpstr>
      <vt:lpstr>مؤشرات تسليم الأجهزة المتفجرة المرتجلة -- خطاب أو طرد  (1 من 3)</vt:lpstr>
      <vt:lpstr>مؤشرات تسليم الأجهزة المتفجرة المرتجلة -- خطاب أو طرد  (2 من 3)</vt:lpstr>
      <vt:lpstr>مؤشرات تسليم الأجهزة المتفجرة المرتجلة -- خطاب أو طرد  (3 من 3)</vt:lpstr>
      <vt:lpstr>معالجة تسليم الأجهزة المتفجرة المرتجلة -- خطاب أو طرد</vt:lpstr>
      <vt:lpstr>المفجر الانتحاري</vt:lpstr>
      <vt:lpstr>يفضل الإرهابيون أسلوب القنابل الإنتحارية</vt:lpstr>
      <vt:lpstr>القنابل الانتحارية -- تكتيكات التفجير الإنتحاري ووسائل التسليم (1 من 3)</vt:lpstr>
      <vt:lpstr>القنابل الانتحارية -- تكتيكات التفجير الإنتحاري ووسائل التسليم  (2 من 3)</vt:lpstr>
      <vt:lpstr>القنابل الانتحارية -- تكتيكات التفجير الإنتحاري ووسائل التسليم (3 من 3)</vt:lpstr>
      <vt:lpstr>المفجرات الإنتحاريات</vt:lpstr>
      <vt:lpstr>الأجهزة المتفجرة المرتجلة التي يتم إلقاؤها أو إطلاقها</vt:lpstr>
      <vt:lpstr>لحظة التعليم الإسترجاعي</vt:lpstr>
      <vt:lpstr>آثار الانفجار</vt:lpstr>
      <vt:lpstr>الأثر الحراري (1 من 2)</vt:lpstr>
      <vt:lpstr>الأثر الحراري (2 من 2)</vt:lpstr>
      <vt:lpstr>آثار ضغط الإنفجار</vt:lpstr>
      <vt:lpstr>مقدمة الصدمة</vt:lpstr>
      <vt:lpstr>موجة الانفجار</vt:lpstr>
      <vt:lpstr>حادث ارتطام وضغوط منعكسة (1 من 2)</vt:lpstr>
      <vt:lpstr>حادث ارتطام وضغوط منعكسة (2 من 2)</vt:lpstr>
      <vt:lpstr>التشظي</vt:lpstr>
      <vt:lpstr>آثار الإنفجار على الهياكل الإنشائية</vt:lpstr>
      <vt:lpstr>الرسم البياني لآثار الإنفجار الخارجية</vt:lpstr>
      <vt:lpstr>الرسم البياني لآثار الإنفجار الخارجية</vt:lpstr>
      <vt:lpstr>الحماية من آثار الإنفجار الخارجية</vt:lpstr>
      <vt:lpstr>أسئلة المناقشة</vt:lpstr>
      <vt:lpstr>آثار الإنفجار الداخلية</vt:lpstr>
      <vt:lpstr>فيديو يبين آثار الإنفجار الداخلية</vt:lpstr>
      <vt:lpstr>تأثيرات الإنفجار على الضحايا</vt:lpstr>
      <vt:lpstr>إصابات الإنفجار الرئيسية</vt:lpstr>
      <vt:lpstr>إصابات الإنفجار الثانوية</vt:lpstr>
      <vt:lpstr>الإصابات الحرارية</vt:lpstr>
      <vt:lpstr>الإصابات الأخرى</vt:lpstr>
      <vt:lpstr>تخفيف آثار التهديد الناجم عن الأجهزة المتفجرة المرتجلة </vt:lpstr>
      <vt:lpstr>‫‫تحديد المسافات الآمنة‬‬ </vt:lpstr>
      <vt:lpstr>تقوية الأهداف المحتملة (1 من 3)</vt:lpstr>
      <vt:lpstr>تقوية الأهداف المحتملة (2 من 3)</vt:lpstr>
      <vt:lpstr>تقوية الأهداف المحتملة (3 من 3)</vt:lpstr>
      <vt:lpstr>حماية الأهداف المحتملة</vt:lpstr>
      <vt:lpstr>دراسة الحالة -- تفجير أوكلاهوما سيتي  (1 من 7)</vt:lpstr>
      <vt:lpstr>دراسة الحالة -- تفجير أوكلاهوما سيتي  (2 من 7)</vt:lpstr>
      <vt:lpstr>دراسة الحالة -- تفجير أوكلاهوما سيتي  (3 من 7)</vt:lpstr>
      <vt:lpstr>دراسة الحالة -- تفجير أوكلاهوما سيتي  (4 من 7)</vt:lpstr>
      <vt:lpstr>دراسة الحالة -- تفجير أوكلاهوما سيتي  (5 من 7)</vt:lpstr>
      <vt:lpstr>دراسة الحالة -- تفجير أوكلاهوما سيتي  (6 من 7)</vt:lpstr>
      <vt:lpstr>دراسة الحالة -- تفجير أوكلاهوما سيتي  (7 من 7)</vt:lpstr>
      <vt:lpstr>المواد الكيميائية والبيولوجية والإشعاعية والنووية -- الوعي</vt:lpstr>
      <vt:lpstr>المواد الكيميائية والبيولوجية والإشعاعية والنووية -- الهجمات</vt:lpstr>
      <vt:lpstr>سيناريوهات الهجوم وتمرين المسافات الآمنة </vt:lpstr>
      <vt:lpstr>ملخص الوحدة</vt:lpstr>
    </vt:vector>
  </TitlesOfParts>
  <Company>Office of Antiterrorism Assistance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9: Explosives and Critical Infrastructure</dc:title>
  <dc:subject>Critical Infrastructure Security and Resilience (CISR)</dc:subject>
  <dc:creator>ATA</dc:creator>
  <cp:lastModifiedBy>TCSI4</cp:lastModifiedBy>
  <cp:revision>273</cp:revision>
  <dcterms:created xsi:type="dcterms:W3CDTF">2013-12-04T17:15:08Z</dcterms:created>
  <dcterms:modified xsi:type="dcterms:W3CDTF">2026-07-29T10:44:37Z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