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59"/>
  </p:notesMasterIdLst>
  <p:handoutMasterIdLst>
    <p:handoutMasterId r:id="rId60"/>
  </p:handoutMasterIdLst>
  <p:sldIdLst>
    <p:sldId id="271" r:id="rId6"/>
    <p:sldId id="275" r:id="rId7"/>
    <p:sldId id="326" r:id="rId8"/>
    <p:sldId id="278" r:id="rId9"/>
    <p:sldId id="279" r:id="rId10"/>
    <p:sldId id="310" r:id="rId11"/>
    <p:sldId id="272" r:id="rId12"/>
    <p:sldId id="311" r:id="rId13"/>
    <p:sldId id="312" r:id="rId14"/>
    <p:sldId id="280" r:id="rId15"/>
    <p:sldId id="281" r:id="rId16"/>
    <p:sldId id="313" r:id="rId17"/>
    <p:sldId id="327" r:id="rId18"/>
    <p:sldId id="305" r:id="rId19"/>
    <p:sldId id="342" r:id="rId20"/>
    <p:sldId id="283" r:id="rId21"/>
    <p:sldId id="316" r:id="rId22"/>
    <p:sldId id="317" r:id="rId23"/>
    <p:sldId id="343" r:id="rId24"/>
    <p:sldId id="318" r:id="rId25"/>
    <p:sldId id="331" r:id="rId26"/>
    <p:sldId id="344" r:id="rId27"/>
    <p:sldId id="282" r:id="rId28"/>
    <p:sldId id="284" r:id="rId29"/>
    <p:sldId id="319" r:id="rId30"/>
    <p:sldId id="287" r:id="rId31"/>
    <p:sldId id="289" r:id="rId32"/>
    <p:sldId id="345" r:id="rId33"/>
    <p:sldId id="286" r:id="rId34"/>
    <p:sldId id="267" r:id="rId35"/>
    <p:sldId id="285" r:id="rId36"/>
    <p:sldId id="321" r:id="rId37"/>
    <p:sldId id="346" r:id="rId38"/>
    <p:sldId id="322" r:id="rId39"/>
    <p:sldId id="290" r:id="rId40"/>
    <p:sldId id="291" r:id="rId41"/>
    <p:sldId id="306" r:id="rId42"/>
    <p:sldId id="347" r:id="rId43"/>
    <p:sldId id="333" r:id="rId44"/>
    <p:sldId id="335" r:id="rId45"/>
    <p:sldId id="288" r:id="rId46"/>
    <p:sldId id="336" r:id="rId47"/>
    <p:sldId id="294" r:id="rId48"/>
    <p:sldId id="307" r:id="rId49"/>
    <p:sldId id="308" r:id="rId50"/>
    <p:sldId id="325" r:id="rId51"/>
    <p:sldId id="340" r:id="rId52"/>
    <p:sldId id="309" r:id="rId53"/>
    <p:sldId id="341" r:id="rId54"/>
    <p:sldId id="339" r:id="rId55"/>
    <p:sldId id="337" r:id="rId56"/>
    <p:sldId id="338" r:id="rId57"/>
    <p:sldId id="277" r:id="rId58"/>
  </p:sldIdLst>
  <p:sldSz cx="9144000" cy="6858000" type="screen4x3"/>
  <p:notesSz cx="7010400" cy="9372600"/>
  <p:custDataLst>
    <p:tags r:id="rId6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84" autoAdjust="0"/>
    <p:restoredTop sz="95326" autoAdjust="0"/>
  </p:normalViewPr>
  <p:slideViewPr>
    <p:cSldViewPr snapToGrid="0">
      <p:cViewPr varScale="1">
        <p:scale>
          <a:sx n="101" d="100"/>
          <a:sy n="101" d="100"/>
        </p:scale>
        <p:origin x="-90" y="-12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Instructure Security and Resilience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10: Analyzing the Threat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Instructure Security and Resilience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10: Analyzing the Threat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10: Analyzing the Threat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10: Analyzing the Threat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51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067011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Instructure Security and Resilience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10: Analyzing the Threat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53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75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85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76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07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564854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371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10: Analyzing the Threat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840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80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32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209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37254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56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63187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293101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0170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3944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4904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10: Analyzing the Threat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2280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68863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image" Target="../media/image1.jp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تحليل التهديد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التهديدات المحتملة من الخصوم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فئات الخصوم</a:t>
            </a:r>
          </a:p>
          <a:p>
            <a:pPr lvl="1" algn="r" rtl="1"/>
            <a:r>
              <a:rPr lang="ar-SA" dirty="0"/>
              <a:t>التصرفات المحتملة للخصم</a:t>
            </a:r>
          </a:p>
          <a:p>
            <a:pPr lvl="1" algn="r" rtl="1"/>
            <a:r>
              <a:rPr lang="ar-SA" dirty="0"/>
              <a:t>دوافع الخصم</a:t>
            </a:r>
          </a:p>
          <a:p>
            <a:pPr lvl="1" algn="r" rtl="1"/>
            <a:r>
              <a:rPr lang="ar-SA" dirty="0"/>
              <a:t>تكتيكات الخصم</a:t>
            </a:r>
          </a:p>
          <a:p>
            <a:pPr lvl="1" algn="r" rtl="1"/>
            <a:r>
              <a:rPr lang="ar-SA" dirty="0"/>
              <a:t>قدرات ومحدوديات الخصم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Adversary Threats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categories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Potential actions of an adversary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tactics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capabilities and limitations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فئات الخصوم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العناصر الداخلية</a:t>
            </a:r>
            <a:r>
              <a:rPr lang="ar-EG" dirty="0"/>
              <a:t> --</a:t>
            </a:r>
            <a:r>
              <a:rPr lang="ar-SA" dirty="0"/>
              <a:t> الأفراد الذين لديهم تصريح بالنفاذ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العناصر الخارجية</a:t>
            </a:r>
            <a:r>
              <a:rPr lang="ar-EG" dirty="0"/>
              <a:t> --</a:t>
            </a:r>
            <a:r>
              <a:rPr lang="ar-SA" dirty="0"/>
              <a:t> الأفراد الذين ليس لديهم تصريح بالنفاذ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العناصر الداخلية تعمل بالتواطؤ مع العناصر الخارجية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Categories (1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Insiders — individuals with authorized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Outsiders — individuals without authorized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Insiders working together with an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فئات الخصوم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الإرهابيون</a:t>
            </a:r>
          </a:p>
          <a:p>
            <a:pPr algn="r" rtl="1"/>
            <a:r>
              <a:rPr lang="ar-SA" dirty="0"/>
              <a:t>المجرمون</a:t>
            </a:r>
          </a:p>
          <a:p>
            <a:pPr algn="r" rtl="1"/>
            <a:r>
              <a:rPr lang="ar-SA" dirty="0"/>
              <a:t>الموظفون الغاضبون</a:t>
            </a:r>
          </a:p>
          <a:p>
            <a:pPr algn="r" rtl="1"/>
            <a:r>
              <a:rPr lang="ar-SA" dirty="0"/>
              <a:t>النشطاء</a:t>
            </a:r>
          </a:p>
          <a:p>
            <a:pPr algn="r" rtl="1"/>
            <a:r>
              <a:rPr lang="ar-SA" dirty="0"/>
              <a:t>المختلّون عقلياً</a:t>
            </a:r>
            <a:r>
              <a:rPr dirty="0"/>
              <a:t> </a:t>
            </a:r>
            <a:endParaRPr lang="ar-EG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0550" y="1541340"/>
            <a:ext cx="2817812" cy="1950793"/>
          </a:xfr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347986" y="3276689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NRC.GOV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Categories (2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Terrorists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Criminals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Discontented employees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Activists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Mentally ill persons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41389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العناصر الداخلية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أخطر الخصوم بسبب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المعرفة</a:t>
            </a:r>
          </a:p>
          <a:p>
            <a:pPr lvl="1" algn="r" rtl="1"/>
            <a:r>
              <a:rPr lang="ar-SA" dirty="0"/>
              <a:t>الدخول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الفرصة</a:t>
            </a:r>
          </a:p>
          <a:p>
            <a:pPr lvl="1" algn="r" rtl="1"/>
            <a:r>
              <a:rPr lang="ar-SA" dirty="0"/>
              <a:t>الدافع</a:t>
            </a:r>
          </a:p>
          <a:p>
            <a:pPr algn="r" rtl="1"/>
            <a:r>
              <a:rPr lang="ar-SA" dirty="0"/>
              <a:t>تتضمن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الموظفين والمتعاقدين</a:t>
            </a:r>
          </a:p>
          <a:p>
            <a:pPr lvl="1" algn="r" rtl="1"/>
            <a:r>
              <a:rPr lang="ar-SA" dirty="0"/>
              <a:t>الباعة والزوار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Most dangerous adversary because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Knowledge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Access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Opportunity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Motivation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Employees and contractors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Vendors and visitors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01776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راجع </a:t>
            </a:r>
            <a:r>
              <a:rPr lang="ar-SA" dirty="0"/>
              <a:t>النشرة</a:t>
            </a:r>
            <a:r>
              <a:rPr dirty="0" smtClean="0"/>
              <a:t>10.2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تعريف التهديد المتضمن في دراسة الحالة</a:t>
            </a:r>
          </a:p>
          <a:p>
            <a:pPr lvl="1" algn="r" rtl="1"/>
            <a:r>
              <a:rPr lang="ar-SA" dirty="0"/>
              <a:t>المدة</a:t>
            </a:r>
            <a:r>
              <a:rPr dirty="0"/>
              <a:t>: </a:t>
            </a:r>
            <a:r>
              <a:rPr lang="ar-EG" dirty="0"/>
              <a:t> 10 </a:t>
            </a:r>
            <a:r>
              <a:rPr lang="ar-SA" dirty="0"/>
              <a:t>دقائق </a:t>
            </a:r>
            <a:r>
              <a:rPr lang="ar-EG" dirty="0"/>
              <a:t>(5 </a:t>
            </a:r>
            <a:r>
              <a:rPr lang="ar-SA" dirty="0"/>
              <a:t>دقائق دراسات الحالة؛ </a:t>
            </a:r>
            <a:r>
              <a:rPr lang="ar-EG" dirty="0"/>
              <a:t>5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دراسة حالة إطلاق النار في ساحة واشنطن البحرية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the threat involved in the case study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10 minutes (5-case study; 5-discussion)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Washington Navy Yard </a:t>
            </a:r>
            <a:br>
              <a:rPr lang="en-US" sz="1000" b="0"/>
            </a:br>
            <a:r>
              <a:rPr lang="en-US" sz="1000" b="0"/>
              <a:t>Shooting Case Study (1 of 2)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10.2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713180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sz="3000" dirty="0"/>
              <a:t>دراسة حالة إطلاق النار في ساحة واشنطن البحرية </a:t>
            </a:r>
            <a:r>
              <a:rPr lang="ar-EG" sz="3000" dirty="0"/>
              <a:t>(</a:t>
            </a:r>
            <a:r>
              <a:rPr sz="3000" dirty="0"/>
              <a:t>2</a:t>
            </a:r>
            <a:r>
              <a:rPr lang="ar-SA" sz="3000" dirty="0"/>
              <a:t> من </a:t>
            </a:r>
            <a:r>
              <a:rPr sz="3000" dirty="0"/>
              <a:t>2</a:t>
            </a:r>
            <a:r>
              <a:rPr lang="ar-EG" sz="3000" dirty="0"/>
              <a:t>)</a:t>
            </a:r>
          </a:p>
        </p:txBody>
      </p:sp>
      <p:pic>
        <p:nvPicPr>
          <p:cNvPr id="11" name="Picture Placeholder 10"/>
          <p:cNvPicPr>
            <a:picLocks noGrp="1"/>
          </p:cNvPicPr>
          <p:nvPr>
            <p:ph type="pic" sz="quarter" idx="3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12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Washington Navy Yard </a:t>
            </a:r>
            <a:br>
              <a:rPr lang="en-US" sz="1000" b="0" smtClean="0"/>
            </a:br>
            <a:r>
              <a:rPr lang="en-US" sz="1000" b="0" smtClean="0"/>
              <a:t>Shooting Case Study (2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pic>
        <p:nvPicPr>
          <p:cNvPr id="6" name="ARA-CISR10v_S15_Navy Yard Shooting_v4.00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5175" y="1217613"/>
            <a:ext cx="5072063" cy="3719512"/>
          </a:xfrm>
        </p:spPr>
      </p:pic>
    </p:spTree>
    <p:extLst>
      <p:ext uri="{BB962C8B-B14F-4D97-AF65-F5344CB8AC3E}">
        <p14:creationId xmlns:p14="http://schemas.microsoft.com/office/powerpoint/2010/main" val="3663063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العناصر الإرهابية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pic>
        <p:nvPicPr>
          <p:cNvPr id="10" name="Picture 2" descr="http://www.nctc.gov/site/img/profiles/no_picture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4050" y="4186865"/>
            <a:ext cx="1685585" cy="2294269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الخصائص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تحركهم الدوافع السياسية أو الأهداف الإجتماعية</a:t>
            </a:r>
          </a:p>
          <a:p>
            <a:pPr lvl="1" algn="r" rtl="1"/>
            <a:r>
              <a:rPr lang="ar-SA" dirty="0"/>
              <a:t>القيام بعمليات المراقبة المعادية</a:t>
            </a:r>
          </a:p>
          <a:p>
            <a:pPr lvl="1" algn="r" rtl="1"/>
            <a:r>
              <a:rPr lang="ar-SA" dirty="0"/>
              <a:t>التخطيط للقتل لتحقيق الأهداف</a:t>
            </a:r>
          </a:p>
          <a:p>
            <a:pPr lvl="1" algn="r" rtl="1"/>
            <a:r>
              <a:rPr lang="ar-SA" dirty="0"/>
              <a:t>استخدام متفجرات، أو أسلحة أوتوماتيكية، أو كلتيهما</a:t>
            </a:r>
            <a:r>
              <a:rPr dirty="0"/>
              <a:t>.</a:t>
            </a:r>
          </a:p>
          <a:p>
            <a:pPr lvl="1" algn="r" rtl="1"/>
            <a:r>
              <a:rPr lang="ar-SA" dirty="0"/>
              <a:t>الإستعداد للمخاطرة بالوقوع في يد السلطات أو الإصابة أو الوفاة</a:t>
            </a:r>
          </a:p>
          <a:p>
            <a:pPr lvl="1" algn="r" rtl="1"/>
            <a:r>
              <a:rPr lang="ar-SA" dirty="0"/>
              <a:t>استهداف البنية الأساسية الحرجة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3906279" y="6223333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NCTC.GOV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Terrorists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Characteristics: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motivated by political or social objectives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Conduct hostile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Plan to kill to achieve goals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Use explosives, automatic weapons, or both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Will risk capture, injury, or death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critical infrastructure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العناصر الإجرامية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pic>
        <p:nvPicPr>
          <p:cNvPr id="9" name="Picture 2" descr="http://ncja.ncdoj.gov/getfile/0af8abc3-084e-4f4a-ae97-1a83fc0b116d/Criminal-intelligence.aspx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2551" y="3645041"/>
            <a:ext cx="3126586" cy="2222360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عادة ما تحركهم دوافع الربح المادي</a:t>
            </a:r>
          </a:p>
          <a:p>
            <a:pPr lvl="0" algn="r" rtl="1"/>
            <a:r>
              <a:rPr lang="ar-SA" dirty="0"/>
              <a:t>تطوير شبكات مالية لتمويل النشاطات الإرهابية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السعي لتجنب الرصد والوقوع في يد السلطة</a:t>
            </a: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4898938" y="5655765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NCDOJ.GOV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Criminals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Often motivated by financial gain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Develop financial networks to fund terrorist activity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Seek to avoid either capture or detection</a:t>
            </a:r>
          </a:p>
        </p:txBody>
      </p:sp>
    </p:spTree>
    <p:extLst>
      <p:ext uri="{BB962C8B-B14F-4D97-AF65-F5344CB8AC3E}">
        <p14:creationId xmlns:p14="http://schemas.microsoft.com/office/powerpoint/2010/main" val="409735082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الموظفون </a:t>
            </a:r>
            <a:r>
              <a:rPr lang="ar-SA" dirty="0" smtClean="0"/>
              <a:t>الغاضبون</a:t>
            </a:r>
            <a:r>
              <a:rPr lang="en-US" dirty="0" smtClean="0"/>
              <a:t> </a:t>
            </a:r>
            <a:r>
              <a:rPr lang="ar-EG" dirty="0" smtClean="0"/>
              <a:t>(</a:t>
            </a:r>
            <a:r>
              <a:rPr lang="en-US" dirty="0" smtClean="0"/>
              <a:t>1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الإحساس بسوء المعاملة من المدير أو الخلاقات مع زملاء العمل</a:t>
            </a:r>
          </a:p>
          <a:p>
            <a:pPr lvl="0" algn="r" rtl="1"/>
            <a:r>
              <a:rPr lang="ar-SA" dirty="0"/>
              <a:t>قد يقوم الموظفون الساخطون بتعطيل سير العمل الروتيني عن طريق السلوك العدواني، والسرقة، والتخريب واستخدام العنف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ربما يتعرضون لخطر الإنكشاف وإلقاء القبض عليهم</a:t>
            </a:r>
            <a:r>
              <a:rPr dirty="0" smtClean="0"/>
              <a:t>.</a:t>
            </a:r>
            <a:endParaRPr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Perceived mistreatment by boss or disagreements with coworkers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disrupt known routines with aggressive behavior, theft, sabotage, or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risk capture or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use fear and intimidation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an insider or an outsider with insider information</a:t>
            </a:r>
            <a:endParaRPr lang="en-US" sz="1000" b="0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Discontented Employees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57112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الموظفون </a:t>
            </a:r>
            <a:r>
              <a:rPr lang="ar-SA" dirty="0" smtClean="0"/>
              <a:t>الغاضبون</a:t>
            </a:r>
            <a:r>
              <a:rPr lang="en-US" dirty="0" smtClean="0"/>
              <a:t> </a:t>
            </a:r>
            <a:r>
              <a:rPr lang="ar-EG" dirty="0" smtClean="0"/>
              <a:t>(</a:t>
            </a:r>
            <a:r>
              <a:rPr lang="ar-EG" dirty="0"/>
              <a:t>2 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19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عادة </a:t>
            </a:r>
            <a:r>
              <a:rPr lang="ar-SA" dirty="0"/>
              <a:t>ما يستخدمون الخوف والترهيب</a:t>
            </a:r>
            <a:r>
              <a:rPr dirty="0"/>
              <a:t> </a:t>
            </a:r>
          </a:p>
          <a:p>
            <a:pPr algn="r" rtl="1"/>
            <a:r>
              <a:rPr lang="ar-SA" dirty="0"/>
              <a:t>وقد يكون الموظف المستاء عنصرا داخليا أو خارجيا وله وسيلة نفاذ للمعلومات الداخلية</a:t>
            </a:r>
            <a:endParaRPr lang="ar-EG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May use fear and intimidation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May be an insider or an outsider with insider information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Discontented Employees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13305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يتمكن المشاركون بنهاية هذه الوحدة من القيام بعمل بيان تحليل التهديد في نطاق البنية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 create a threat analysis statement for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النشطاء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معارضة البرامج البيئية، والسياسية والإقتصادية</a:t>
            </a:r>
          </a:p>
          <a:p>
            <a:pPr algn="r" rtl="1"/>
            <a:r>
              <a:rPr lang="ar-SA" dirty="0"/>
              <a:t>استخدام تكتيكات عنيفة أو غير عنيفة في المواجهة المباشرة</a:t>
            </a:r>
          </a:p>
          <a:p>
            <a:pPr algn="r" rtl="1"/>
            <a:r>
              <a:rPr lang="ar-SA" dirty="0"/>
              <a:t>احتمال محاولة الإلتفاف حول العوائق </a:t>
            </a:r>
            <a:r>
              <a:rPr lang="ar-EG" dirty="0"/>
              <a:t>(</a:t>
            </a:r>
            <a:r>
              <a:rPr lang="ar-SA" dirty="0"/>
              <a:t>السياجات والأسوار</a:t>
            </a:r>
            <a:r>
              <a:rPr lang="ar-EG" dirty="0"/>
              <a:t>)</a:t>
            </a:r>
            <a:endParaRPr dirty="0"/>
          </a:p>
          <a:p>
            <a:pPr algn="r" rtl="1"/>
            <a:r>
              <a:rPr lang="ar-SA" dirty="0"/>
              <a:t>قد تتضمن عناصر داخلية أو خارجية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Activists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Oppose ecological, political, and economic programs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use violent or nonviolent tactics for direct confrontation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attempt to defeat barriers (fences and walls)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insider or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74587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المختلّون </a:t>
            </a:r>
            <a:r>
              <a:rPr lang="ar-SA" dirty="0" smtClean="0"/>
              <a:t>عقلياً</a:t>
            </a:r>
            <a:r>
              <a:rPr lang="ar-EG" dirty="0" smtClean="0"/>
              <a:t>(</a:t>
            </a:r>
            <a:r>
              <a:rPr lang="en-US" dirty="0" smtClean="0"/>
              <a:t>1</a:t>
            </a:r>
            <a:r>
              <a:rPr lang="ar-EG" dirty="0" smtClean="0"/>
              <a:t> </a:t>
            </a:r>
            <a:r>
              <a:rPr lang="ar-EG" dirty="0"/>
              <a:t>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تاريخ أو سجل جنائي ينطوي على خلل عقلي أو عنف من جانب افراد العائلة</a:t>
            </a:r>
          </a:p>
          <a:p>
            <a:pPr algn="r" rtl="1"/>
            <a:r>
              <a:rPr lang="ar-SA" dirty="0"/>
              <a:t>علاقة معرفة مع أعضاء منظمة إرهابية</a:t>
            </a:r>
          </a:p>
          <a:p>
            <a:pPr algn="r" rtl="1"/>
            <a:r>
              <a:rPr lang="ar-SA" dirty="0"/>
              <a:t>سلوك ظاهر تحت تأثير الكحول أو المخدرات أو سائر </a:t>
            </a:r>
            <a:r>
              <a:rPr lang="ar-SA" dirty="0" smtClean="0"/>
              <a:t>العقاقير</a:t>
            </a:r>
            <a:endParaRPr lang="ar-SA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Mentally Ill Persons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Known criminal with mental illness history or family history of violence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Known member of a terrorist organization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Appearance of being under the influence of alcohol or other drugs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3365539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المختلّون </a:t>
            </a:r>
            <a:r>
              <a:rPr lang="ar-SA" dirty="0" smtClean="0"/>
              <a:t>عقلياً</a:t>
            </a:r>
            <a:r>
              <a:rPr lang="ar-EG" dirty="0"/>
              <a:t>(2 من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مرض </a:t>
            </a:r>
            <a:r>
              <a:rPr lang="ar-SA" dirty="0"/>
              <a:t>عقلي غير واضح التشخيص بدون أعراض ظاهرة</a:t>
            </a:r>
          </a:p>
          <a:p>
            <a:pPr algn="r" rtl="1"/>
            <a:r>
              <a:rPr lang="ar-SA" dirty="0"/>
              <a:t>قد تتضمن عناصر داخلية أو خارجية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Mentally Ill Persons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Undiagnosed mental illness with no outward signs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May be insider or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15409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بعض الأمثلة حول الإضرار بأصول البنية الأساسية الحرجة من جانب العناصر الإرهابية أو الإجرامية أو الموظفين الساخطين أو المتخلفين عقلياً في بلدك؟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damage to critical infrastructure assets caused by terrorists, criminals, discontented employees, or mentally ill persons in your country?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التصرفات المحتملة للخصم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النظر في أنماط الجرائم والهجمات الإرهابية التي تدخل في دائرة اهتمام تلك الفئات المختلفة من الخصوم وخصوصا التي يستطيعون ارتكابها</a:t>
            </a:r>
          </a:p>
          <a:p>
            <a:pPr lvl="0" algn="r" rtl="1"/>
            <a:r>
              <a:rPr lang="ar-SA" dirty="0"/>
              <a:t>تحديد أي من تلك الأفعال تشكل تهديدا حقيقيا على موقع معين</a:t>
            </a:r>
          </a:p>
          <a:p>
            <a:pPr algn="r" rtl="1"/>
            <a:r>
              <a:rPr lang="ar-SA" dirty="0"/>
              <a:t>دراسة الأمثلة والتوجهات التاريخية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Actions of an Adversary (1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Consider the types of crimes and terrorist attacks these various adversaries are interested in and capable of carrying out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which of these acts pose a credible threat to the specific 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Study historical examples and trends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التصرفات المحتملة للخصم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التخريب</a:t>
            </a:r>
            <a:r>
              <a:rPr lang="ar-EG" dirty="0"/>
              <a:t> --</a:t>
            </a:r>
            <a:r>
              <a:rPr lang="ar-SA" dirty="0"/>
              <a:t> التدمير المتعمد الخبيث أو التسلل لإلحاق الضرر</a:t>
            </a:r>
          </a:p>
          <a:p>
            <a:pPr lvl="0" algn="r" rtl="1"/>
            <a:r>
              <a:rPr lang="ar-SA" dirty="0"/>
              <a:t>السرقة</a:t>
            </a:r>
            <a:r>
              <a:rPr lang="ar-EG" dirty="0"/>
              <a:t> --</a:t>
            </a:r>
            <a:r>
              <a:rPr lang="ar-SA" dirty="0"/>
              <a:t> الحيازة غير المشروعة للممتلكات، والمعدات، أو المعلومات</a:t>
            </a:r>
          </a:p>
          <a:p>
            <a:pPr algn="r" rtl="1"/>
            <a:r>
              <a:rPr lang="ar-SA" dirty="0"/>
              <a:t>تحويل مسار المواد</a:t>
            </a:r>
            <a:r>
              <a:rPr lang="ar-EG" dirty="0"/>
              <a:t> --</a:t>
            </a:r>
            <a:r>
              <a:rPr lang="ar-SA" dirty="0"/>
              <a:t> نقل أو تحريك غير مشروع</a:t>
            </a:r>
          </a:p>
          <a:p>
            <a:pPr algn="r" rtl="1"/>
            <a:r>
              <a:rPr lang="ar-SA" dirty="0"/>
              <a:t>سائر أعمال العنف</a:t>
            </a:r>
            <a:r>
              <a:rPr lang="ar-EG" dirty="0"/>
              <a:t> --</a:t>
            </a:r>
            <a:r>
              <a:rPr lang="ar-SA" dirty="0"/>
              <a:t> ضد الأصول الحرجة للأفراد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Actions of an Adversary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Sabotage — deliberate and malicious destruction or intrusion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Theft — unlawful possession of property, equipment, or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Diversion of materials — unlawful movement or transfer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Other violent acts — against critical people assets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84312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دوافع الخصم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26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سياسية</a:t>
            </a:r>
          </a:p>
          <a:p>
            <a:pPr lvl="0" algn="r" rtl="1"/>
            <a:r>
              <a:rPr lang="ar-SA" dirty="0"/>
              <a:t>فلسفية</a:t>
            </a:r>
          </a:p>
          <a:p>
            <a:pPr lvl="0" algn="r" rtl="1"/>
            <a:r>
              <a:rPr lang="ar-SA" dirty="0"/>
              <a:t>اجتماعية</a:t>
            </a:r>
          </a:p>
          <a:p>
            <a:pPr lvl="0" algn="r" rtl="1"/>
            <a:r>
              <a:rPr lang="ar-SA" dirty="0"/>
              <a:t>اقتصادية</a:t>
            </a:r>
          </a:p>
          <a:p>
            <a:pPr algn="r" rtl="1"/>
            <a:r>
              <a:rPr lang="ar-SA" dirty="0"/>
              <a:t>شخصية</a:t>
            </a:r>
            <a:endParaRPr lang="ar-EG" dirty="0"/>
          </a:p>
        </p:txBody>
      </p:sp>
      <p:pic>
        <p:nvPicPr>
          <p:cNvPr id="9" name="Picture 2" descr="https://cdp.dhs.gov/images/news/articles/role-players-add-realism-excitement-to-cdp-exercises/7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8"/>
          <a:stretch/>
        </p:blipFill>
        <p:spPr>
          <a:xfrm>
            <a:off x="5530849" y="1686556"/>
            <a:ext cx="3046413" cy="2003244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36886" y="3474356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DHS.GOV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Motivations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Political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Philosophical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Social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Economic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التكتيكات الإرهابية </a:t>
            </a:r>
            <a:r>
              <a:rPr lang="ar-SA" dirty="0" smtClean="0"/>
              <a:t>(</a:t>
            </a:r>
            <a:r>
              <a:rPr lang="en-US" dirty="0" smtClean="0"/>
              <a:t> 1</a:t>
            </a:r>
            <a:r>
              <a:rPr lang="ar-SA" dirty="0" smtClean="0"/>
              <a:t>من </a:t>
            </a:r>
            <a:r>
              <a:rPr lang="ar-SA" dirty="0"/>
              <a:t>2)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يتضمن تحليل التهديد جزئيا فحص التكتيكات التي ينتهجها كل خصم محتمل</a:t>
            </a:r>
            <a:r>
              <a:rPr dirty="0"/>
              <a:t>. </a:t>
            </a:r>
          </a:p>
          <a:p>
            <a:pPr lvl="0" algn="r" rtl="1"/>
            <a:r>
              <a:rPr lang="ar-SA" dirty="0"/>
              <a:t>وقد تشمل التكتيكات العناصر التالية بصفة منفردة أو معا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الخلسة</a:t>
            </a:r>
            <a:r>
              <a:rPr lang="ar-EG" dirty="0"/>
              <a:t> --</a:t>
            </a:r>
            <a:r>
              <a:rPr lang="ar-SA" dirty="0"/>
              <a:t> القيام بالمهمة دون رصد أو </a:t>
            </a:r>
            <a:r>
              <a:rPr lang="ar-SA" dirty="0" smtClean="0"/>
              <a:t>مراقبة</a:t>
            </a:r>
            <a:endParaRPr lang="ar-SA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Terrorist Tactics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Part of the threat analysis involves examining the tactics of each potential adversary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Tactics may include or be a combination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Stealth — perform a task undetected</a:t>
            </a:r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التكتيكات الإرهابية (2 من 2)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/>
              <a:t>القوة</a:t>
            </a:r>
            <a:r>
              <a:rPr lang="ar-EG" dirty="0"/>
              <a:t> --</a:t>
            </a:r>
            <a:r>
              <a:rPr lang="ar-SA" dirty="0"/>
              <a:t> الدخول عن طريق استخدام العنف</a:t>
            </a:r>
          </a:p>
          <a:p>
            <a:pPr lvl="1" algn="r" rtl="1"/>
            <a:r>
              <a:rPr lang="ar-SA" dirty="0"/>
              <a:t>الخداع</a:t>
            </a:r>
            <a:r>
              <a:rPr lang="ar-EG" dirty="0"/>
              <a:t> --</a:t>
            </a:r>
            <a:r>
              <a:rPr lang="ar-SA" dirty="0"/>
              <a:t> تقديم معلومات مزيفة لتحقيق الدخول</a:t>
            </a:r>
          </a:p>
          <a:p>
            <a:pPr algn="r" rtl="1"/>
            <a:r>
              <a:rPr lang="ar-SA" dirty="0" smtClean="0"/>
              <a:t>المساعدة </a:t>
            </a:r>
            <a:r>
              <a:rPr lang="ar-SA" dirty="0"/>
              <a:t>على تحسين تصميم نظام الحماية المادية</a:t>
            </a:r>
            <a:r>
              <a:rPr dirty="0"/>
              <a:t> </a:t>
            </a:r>
            <a:endParaRPr lang="en-US" dirty="0" smtClean="0"/>
          </a:p>
          <a:p>
            <a:pPr algn="r" rtl="1"/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Terrorist Tactics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Force — gain access through the use of violence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Deceit — provide false information to gain access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Help enhance the design of the 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55678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قدرات ومحدوديات الخصم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29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تحديد متطلبات أداء النظام</a:t>
            </a:r>
          </a:p>
          <a:p>
            <a:pPr lvl="0" algn="r" rtl="1"/>
            <a:r>
              <a:rPr lang="ar-SA" dirty="0"/>
              <a:t>تعريف التهديد بشكل أوضح</a:t>
            </a:r>
          </a:p>
          <a:p>
            <a:pPr lvl="0" algn="r" rtl="1"/>
            <a:r>
              <a:rPr lang="ar-SA" dirty="0"/>
              <a:t>تضمين الإعتبارات الخاصة كالتالي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الأفراد</a:t>
            </a:r>
          </a:p>
          <a:p>
            <a:pPr lvl="1" algn="r" rtl="1"/>
            <a:r>
              <a:rPr lang="ar-SA" dirty="0"/>
              <a:t>المعرفة، والمهارات والخبرات</a:t>
            </a:r>
          </a:p>
          <a:p>
            <a:pPr lvl="1" algn="r" rtl="1"/>
            <a:r>
              <a:rPr lang="ar-SA" dirty="0"/>
              <a:t>نوع وكمية الأسلحة</a:t>
            </a:r>
          </a:p>
          <a:p>
            <a:pPr lvl="1" algn="r" rtl="1"/>
            <a:r>
              <a:rPr lang="ar-SA" dirty="0"/>
              <a:t>الأدوات والمعدات</a:t>
            </a:r>
          </a:p>
          <a:p>
            <a:pPr lvl="1" algn="r" rtl="1"/>
            <a:r>
              <a:rPr lang="ar-SA" dirty="0"/>
              <a:t>النقل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Adversary Capabilities and Limitations </a:t>
            </a:r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Determine system performance requirements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Define threat more clearly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 specific considerations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Knowledge, skills, and experience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Types and quantity of weapons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Tools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Transportation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نظام الحماية المادية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93" y="1220788"/>
            <a:ext cx="5830840" cy="3719512"/>
          </a:xfrm>
        </p:spPr>
      </p:pic>
      <p:sp>
        <p:nvSpPr>
          <p:cNvPr id="14" name="Rectangle 13"/>
          <p:cNvSpPr/>
          <p:nvPr/>
        </p:nvSpPr>
        <p:spPr>
          <a:xfrm>
            <a:off x="1816634" y="1800425"/>
            <a:ext cx="15425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تحديد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endParaRPr lang="ar-EG" sz="1400" b="1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البنية الأساسية الحرجة</a:t>
            </a:r>
            <a:endParaRPr lang="ar-EG" sz="1400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2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600450" y="1682750"/>
            <a:ext cx="1587500" cy="11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ctr">
              <a:defRPr sz="16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pPr rtl="1"/>
            <a:r>
              <a:rPr lang="ar-SA" sz="1400" dirty="0"/>
              <a:t>تقييم مكونات البنية الأساسية الحرجة</a:t>
            </a:r>
          </a:p>
          <a:p>
            <a:pPr rtl="1"/>
            <a:r>
              <a:rPr lang="ar-SA" sz="1400" dirty="0"/>
              <a:t>الوحدة </a:t>
            </a:r>
            <a:r>
              <a:rPr lang="en-US" sz="1400" dirty="0"/>
              <a:t>5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480050" y="1758976"/>
            <a:ext cx="1479549" cy="108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pPr rtl="1"/>
            <a:r>
              <a:rPr lang="ar-SA" sz="1400" dirty="0"/>
              <a:t>تحديد أصول البنية الأساسية الحرجة</a:t>
            </a:r>
          </a:p>
          <a:p>
            <a:pPr rtl="1"/>
            <a:r>
              <a:rPr lang="ar-SA" sz="1400" dirty="0"/>
              <a:t>الوحدة </a:t>
            </a:r>
            <a:r>
              <a:rPr lang="en-US" sz="1400" dirty="0"/>
              <a:t>6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149897" y="3605575"/>
            <a:ext cx="1395654" cy="11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980101" y="3675994"/>
            <a:ext cx="1443698" cy="103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التدابير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الأمنية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المضادة</a:t>
            </a:r>
          </a:p>
          <a:p>
            <a:pPr algn="ctr" rtl="1">
              <a:defRPr/>
            </a:pPr>
            <a:endParaRPr lang="ar-SA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796398" y="3613151"/>
            <a:ext cx="1410932" cy="11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83403" y="1280779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b="1" dirty="0"/>
              <a:t>منهجية تحليل نقاط الضعف المرحلة </a:t>
            </a:r>
            <a:r>
              <a:rPr lang="en-US" b="1" dirty="0"/>
              <a:t>1</a:t>
            </a:r>
            <a:endParaRPr lang="ar-EG" b="1" dirty="0">
              <a:cs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15448" y="3200154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2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04075" y="3200154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3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90343" y="3200154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4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56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7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58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59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60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61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62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63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4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5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6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14549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30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لماذا من المهم تحليل التهديد؟</a:t>
            </a:r>
          </a:p>
          <a:p>
            <a:pPr algn="r" rtl="1"/>
            <a:r>
              <a:rPr lang="ar-SA" dirty="0"/>
              <a:t>ما هي الأنواع المختلفة لتهديدات الخصم؟</a:t>
            </a:r>
          </a:p>
        </p:txBody>
      </p:sp>
      <p:sp>
        <p:nvSpPr>
          <p:cNvPr id="12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is it important to analyze the threat?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different types of adversary threats?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مصادر معلومات تتعلق بتهديدات محتملة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lang="en-US" dirty="0" smtClean="0"/>
              <a:t>4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31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تساعد المعلومات في تحديد التهديد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أصول البنية الأساسية الحرجة المستهدفة</a:t>
            </a:r>
          </a:p>
          <a:p>
            <a:pPr lvl="1" algn="r" rtl="1"/>
            <a:r>
              <a:rPr lang="ar-SA" dirty="0"/>
              <a:t>هدف الخصم</a:t>
            </a:r>
            <a:endParaRPr lang="ar-EG" dirty="0"/>
          </a:p>
        </p:txBody>
      </p:sp>
      <p:pic>
        <p:nvPicPr>
          <p:cNvPr id="9" name="Picture 2" descr="http://www.state.gov/img/15/62605/1_600px_600_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0850" y="1588029"/>
            <a:ext cx="3122613" cy="2081742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513087" y="3454327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STATE.GOV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Information Sources on </a:t>
            </a:r>
            <a:br>
              <a:rPr lang="en-US" sz="1000" b="0"/>
            </a:br>
            <a:r>
              <a:rPr lang="en-US" sz="1000" b="0"/>
              <a:t>Potential Threat (1 of 3)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Threat information helps define the threat: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targeted critical infrastructure asset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Adversary’s objective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r>
              <a:rPr lang="ar-SA" dirty="0"/>
              <a:t>مصادر معلومات تتعلق بتهديدات محتملة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lang="en-US" dirty="0" smtClean="0"/>
              <a:t>4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الاتصال بمنظمات يمكن أن تقدم معلومات</a:t>
            </a:r>
          </a:p>
          <a:p>
            <a:pPr lvl="0" algn="r" rtl="1"/>
            <a:r>
              <a:rPr lang="ar-SA" dirty="0"/>
              <a:t>تتضمن مصادر المعلومات عن التهديد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تقارير وكالات تطبيق القانون</a:t>
            </a:r>
          </a:p>
          <a:p>
            <a:pPr lvl="1" algn="r" rtl="1"/>
            <a:r>
              <a:rPr lang="ar-SA" dirty="0"/>
              <a:t>تقارير الإستخبارات الخاصة بالدول المجاورة</a:t>
            </a:r>
          </a:p>
          <a:p>
            <a:pPr lvl="1" algn="r" rtl="1"/>
            <a:r>
              <a:rPr lang="ar-SA" dirty="0"/>
              <a:t>تقارير البيانات الخاصة بالتهديد القومي </a:t>
            </a:r>
            <a:r>
              <a:rPr lang="ar-EG" dirty="0"/>
              <a:t>(</a:t>
            </a:r>
            <a:r>
              <a:rPr lang="ar-SA" dirty="0"/>
              <a:t>الذي يتعرض له الوطن</a:t>
            </a:r>
            <a:r>
              <a:rPr lang="ar-EG" dirty="0" smtClean="0"/>
              <a:t>)</a:t>
            </a:r>
            <a:endParaRPr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Information Sources on </a:t>
            </a:r>
            <a:br>
              <a:rPr lang="en-US" sz="1000" b="0" dirty="0" smtClean="0"/>
            </a:br>
            <a:r>
              <a:rPr lang="en-US" sz="1000" b="0" dirty="0" smtClean="0"/>
              <a:t>Potential Threat (2 of 4)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Communication with organizations that can provide information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Sources of threat information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Law enforcement reports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In-country intelligence reports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National threat data reports</a:t>
            </a:r>
          </a:p>
        </p:txBody>
      </p:sp>
    </p:spTree>
    <p:extLst>
      <p:ext uri="{BB962C8B-B14F-4D97-AF65-F5344CB8AC3E}">
        <p14:creationId xmlns:p14="http://schemas.microsoft.com/office/powerpoint/2010/main" val="3485285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r>
              <a:rPr lang="ar-SA" dirty="0"/>
              <a:t>مصادر معلومات تتعلق بتهديدات محتملة </a:t>
            </a:r>
            <a:r>
              <a:rPr lang="ar-EG" dirty="0" smtClean="0"/>
              <a:t>(</a:t>
            </a:r>
            <a:r>
              <a:rPr lang="en-US" dirty="0" smtClean="0"/>
              <a:t>3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4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algn="r" rtl="1"/>
            <a:r>
              <a:rPr lang="ar-SA" dirty="0" smtClean="0"/>
              <a:t>الجيش </a:t>
            </a:r>
            <a:r>
              <a:rPr lang="ar-SA" dirty="0"/>
              <a:t>ووكالات إنفاذ القانون</a:t>
            </a:r>
          </a:p>
          <a:p>
            <a:pPr lvl="1" algn="r" rtl="1"/>
            <a:r>
              <a:rPr lang="ar-SA" dirty="0"/>
              <a:t>وكالات الاستخبارات </a:t>
            </a:r>
            <a:r>
              <a:rPr lang="ar-SA" dirty="0" smtClean="0"/>
              <a:t>الدولية</a:t>
            </a:r>
            <a:endParaRPr lang="en-US" dirty="0" smtClean="0"/>
          </a:p>
          <a:p>
            <a:pPr lvl="0" algn="r" rtl="1"/>
            <a:r>
              <a:rPr lang="ar-SA" dirty="0"/>
              <a:t>تقارير الحوادث بالموقع</a:t>
            </a:r>
          </a:p>
          <a:p>
            <a:pPr lvl="0" algn="r" rtl="1"/>
            <a:r>
              <a:rPr lang="ar-SA" dirty="0"/>
              <a:t>تقارير عن الأنشطة الإجرامية أو الإرهابية بالمنطقة</a:t>
            </a:r>
          </a:p>
          <a:p>
            <a:pPr lvl="1" algn="r" rtl="1"/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Information Sources on </a:t>
            </a:r>
            <a:br>
              <a:rPr lang="en-US" sz="1000" b="0" smtClean="0"/>
            </a:br>
            <a:r>
              <a:rPr lang="en-US" sz="1000" b="0" smtClean="0"/>
              <a:t>Potential Threat (3 of 4)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Military and law enforcement agencies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International intelligence agencies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Site incident reports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Reports of criminal or terrorist activities in the area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281949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مصادر معلومات تتعلق بتهديدات محتملة </a:t>
            </a:r>
            <a:r>
              <a:rPr lang="ar-EG" dirty="0" smtClean="0"/>
              <a:t>(</a:t>
            </a:r>
            <a:r>
              <a:rPr lang="en-US" dirty="0" smtClean="0"/>
              <a:t>4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4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قوائم </a:t>
            </a:r>
            <a:r>
              <a:rPr lang="ar-SA" dirty="0"/>
              <a:t>بيانات الإتصال الخاصة بأنشطة تطبيق القانون</a:t>
            </a:r>
          </a:p>
          <a:p>
            <a:pPr lvl="0" algn="r" rtl="1"/>
            <a:r>
              <a:rPr lang="ar-SA" dirty="0"/>
              <a:t>عدد وأنواع الأفراد المتواجدين في المنشأة</a:t>
            </a:r>
          </a:p>
          <a:p>
            <a:pPr lvl="0" algn="r" rtl="1"/>
            <a:r>
              <a:rPr lang="ar-SA" dirty="0"/>
              <a:t>أية معلومات متوافرة عن التهديد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Information Sources on </a:t>
            </a:r>
            <a:br>
              <a:rPr lang="en-US" sz="1000" b="0" smtClean="0"/>
            </a:br>
            <a:r>
              <a:rPr lang="en-US" sz="1000" b="0" smtClean="0"/>
              <a:t>Potential Threat (4 of 4)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Contact lists for law enforcement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Number and types of personnel at the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Any available threat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4270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سائر الإقتراحات بخصوص مصادر المعلومات المتعلقة بالتهديدات المحتملة في بلادكم؟</a:t>
            </a:r>
          </a:p>
          <a:p>
            <a:pPr algn="r" rtl="1"/>
            <a:r>
              <a:rPr lang="ar-SA" dirty="0"/>
              <a:t>ما هي أنواع المصادر المماثلة من الإحصائيات التي لدى حكومتكم عن الأنشطة الإرهابية؟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other suggestions for sources of information about potential threats in your country?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types of similar sources of statistics on terrorist activities does your government have?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تنظيم معلومات التهديد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36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قوالب معلوماتية تساعد في تسهيل عملية اتخاذ القرارات الحرجة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ما هي التهديدات الواجب إدراجها في نطاق التهديد؟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ماهو مدى فعالية نظام الحماية المادية القائم لدينا؟</a:t>
            </a:r>
          </a:p>
          <a:p>
            <a:pPr algn="r" rtl="1"/>
            <a:r>
              <a:rPr lang="ar-SA" dirty="0"/>
              <a:t>إدراج أنماط الخصوم، من العناصر الداخلية والخارجية معاً، في بيان تحليل التهديد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Organizing Threat Information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Formats information to help facilitate the critical decision-making process: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Which threats should be included in the threat spectrum?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is the effectiveness of the existing physical protection system?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Includes both types of adversaries, insider and outsider, in the threat analysis statement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10.1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يساعد الوعي بالعوائق الشائعة على تحقيق ما</a:t>
            </a:r>
            <a:r>
              <a:rPr lang="ar-EG" dirty="0"/>
              <a:t> </a:t>
            </a:r>
            <a:r>
              <a:rPr lang="ar-SA" dirty="0"/>
              <a:t>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تفادي الأخطاء الحساسة التي يمكن أن تؤثر سلبا على حماية الأصول الحيوية للبنية الأساسية الحرجة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تسهيل عملية الفكر التحليلي بشأن نظام الحماية المادية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عوائق التفكير التحليلي </a:t>
            </a:r>
            <a:r>
              <a:rPr lang="ar-EG" dirty="0" smtClean="0"/>
              <a:t>(</a:t>
            </a:r>
            <a:r>
              <a:rPr lang="en-US" dirty="0" smtClean="0"/>
              <a:t>1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10.1</a:t>
            </a:r>
            <a:endParaRPr lang="en-US" sz="800" b="0" dirty="0"/>
          </a:p>
        </p:txBody>
      </p:sp>
      <p:sp>
        <p:nvSpPr>
          <p:cNvPr id="18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Barriers to Analytical Thinking </a:t>
            </a:r>
            <a:br>
              <a:rPr lang="en-US" sz="950" b="0" smtClean="0"/>
            </a:br>
            <a:r>
              <a:rPr lang="en-US" sz="950" b="0" smtClean="0"/>
              <a:t>(1 of 2)</a:t>
            </a:r>
            <a:endParaRPr lang="en-US" sz="950" b="0" dirty="0"/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An awareness of common barriers will help: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Avoid critical mistakes that could negatively affect critical infrastructure protection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Facilitate the analytical thought process relating to the physical protection system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346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10.1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 algn="r" rtl="1"/>
            <a:r>
              <a:rPr lang="ar-SA" dirty="0" smtClean="0"/>
              <a:t>التركيز </a:t>
            </a:r>
            <a:r>
              <a:rPr lang="ar-SA" dirty="0"/>
              <a:t>على الحقائق وليس الآراء الشخصية</a:t>
            </a:r>
          </a:p>
          <a:p>
            <a:pPr lvl="1" algn="r" rtl="1"/>
            <a:r>
              <a:rPr lang="ar-SA" dirty="0"/>
              <a:t>استخدام عمليات التفكير التحليلي للتغلب على العوائق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عوائق التفكير التحليلي </a:t>
            </a:r>
            <a:r>
              <a:rPr lang="ar-EG" dirty="0" smtClean="0"/>
              <a:t>(</a:t>
            </a:r>
            <a:r>
              <a:rPr lang="en-US" dirty="0" smtClean="0"/>
              <a:t>2</a:t>
            </a:r>
            <a:r>
              <a:rPr lang="ar-SA" dirty="0" smtClean="0"/>
              <a:t> </a:t>
            </a:r>
            <a:r>
              <a:rPr lang="ar-SA" dirty="0"/>
              <a:t>من </a:t>
            </a:r>
            <a:r>
              <a:rPr lang="en-US"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10.1</a:t>
            </a:r>
            <a:endParaRPr lang="en-US" sz="800" b="0" dirty="0"/>
          </a:p>
        </p:txBody>
      </p:sp>
      <p:sp>
        <p:nvSpPr>
          <p:cNvPr id="18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 smtClean="0"/>
              <a:t>Barriers to Analytical Thinking </a:t>
            </a:r>
            <a:br>
              <a:rPr lang="en-US" sz="950" b="0" dirty="0" smtClean="0"/>
            </a:br>
            <a:r>
              <a:rPr lang="en-US" sz="950" b="0" dirty="0" smtClean="0"/>
              <a:t>(2 of 2)</a:t>
            </a:r>
            <a:endParaRPr lang="en-US" sz="950" b="0" dirty="0"/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Focus on facts not personal opinions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Use analytical thinking processes to overcome barriers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037577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39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من واقع خبراتك الخاصة، ما هي أنماط العوائق التي تعترض تفكيرك التحليلي؟</a:t>
            </a:r>
          </a:p>
          <a:p>
            <a:pPr algn="r" rtl="1"/>
            <a:r>
              <a:rPr lang="ar-SA" dirty="0"/>
              <a:t>ما هي الاجراءات التي ستتخذها لمنع أو تفادي تلك العوائق؟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 your experience, which types of barriers to analytical thinking have you encountered?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actions could you take to prevent or avoid these barriers?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5912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تحليل التهديد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جمع البيانات الخاصة بالتهديد</a:t>
            </a:r>
          </a:p>
          <a:p>
            <a:pPr lvl="0" algn="r" rtl="1"/>
            <a:r>
              <a:rPr lang="ar-SA" dirty="0"/>
              <a:t>تحديد مصادر البيانات</a:t>
            </a:r>
          </a:p>
          <a:p>
            <a:pPr lvl="0" algn="r" rtl="1"/>
            <a:r>
              <a:rPr lang="ar-SA" dirty="0"/>
              <a:t>إعداد البيان الخاص بتحليل التهديد</a:t>
            </a:r>
            <a:endParaRPr dirty="0"/>
          </a:p>
          <a:p>
            <a:pPr algn="r" rtl="1"/>
            <a:r>
              <a:rPr lang="ar-SA" dirty="0"/>
              <a:t>تحقيق المتطلبات المتعلقة بتصميم نظام الحماية المادية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Purpose of the Threat Analysis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Gather threat data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data sources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Prepare threat analysis statement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Establish physical protection system design requirements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AE" dirty="0" smtClean="0"/>
              <a:t>الكتيب10.1 </a:t>
            </a:r>
            <a:endParaRPr lang="ar-A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</a:t>
            </a:r>
            <a:r>
              <a:rPr dirty="0" smtClean="0"/>
              <a:t>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مناصرة الرأي المقابل</a:t>
            </a:r>
          </a:p>
          <a:p>
            <a:pPr algn="r" rtl="1"/>
            <a:r>
              <a:rPr lang="ar-SA" dirty="0"/>
              <a:t>تحليل الفريق أ أو الفريق ب</a:t>
            </a:r>
          </a:p>
          <a:p>
            <a:pPr algn="r" rtl="1"/>
            <a:r>
              <a:rPr lang="ar-SA" dirty="0"/>
              <a:t>تحليل الفريق الآخر</a:t>
            </a:r>
          </a:p>
          <a:p>
            <a:pPr algn="r" rtl="1"/>
            <a:r>
              <a:rPr lang="ar-SA" dirty="0"/>
              <a:t>تحليل </a:t>
            </a:r>
            <a:r>
              <a:rPr dirty="0"/>
              <a:t>"</a:t>
            </a:r>
            <a:r>
              <a:rPr lang="ar-SA" dirty="0"/>
              <a:t>ماذا لو؟</a:t>
            </a:r>
            <a:r>
              <a:rPr dirty="0"/>
              <a:t>" </a:t>
            </a:r>
          </a:p>
          <a:p>
            <a:pPr algn="r" rtl="1"/>
            <a:r>
              <a:rPr lang="ar-SA" dirty="0"/>
              <a:t>العواقب ذات الإحتماليات المرتفعة وتحليل الإحتمالات المنخفضة</a:t>
            </a:r>
          </a:p>
          <a:p>
            <a:pPr algn="r" rtl="1"/>
            <a:r>
              <a:rPr lang="ar-SA" dirty="0"/>
              <a:t>التفكير من الخارج للداخل</a:t>
            </a:r>
          </a:p>
          <a:p>
            <a:pPr algn="r" rtl="1"/>
            <a:r>
              <a:rPr lang="ar-SA" dirty="0"/>
              <a:t>الألعاب والمحاكاة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المحصلات البديلة وأساليب التفكير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Advocating the opposite view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Team A or Team B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Other team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“What if?”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High consequence and low probability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Outside-in-thinking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Gaming and simulation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Alternative Outcome </a:t>
            </a:r>
            <a:br>
              <a:rPr lang="en-US" sz="1000" b="0"/>
            </a:br>
            <a:r>
              <a:rPr lang="en-US" sz="1000" b="0"/>
              <a:t>Thinking Techniques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302244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ورقة العمل الخاصة بمعلومات تهديد العناصر الداخلية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41</a:t>
            </a:fld>
            <a:endParaRPr lang="ar-EG" dirty="0"/>
          </a:p>
        </p:txBody>
      </p:sp>
      <p:pic>
        <p:nvPicPr>
          <p:cNvPr id="10" name="Picture 2" descr="http://www.dol.gov/oasam/doljobs/images/pic_pg8-1a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6700" y="3924935"/>
            <a:ext cx="1930929" cy="2317116"/>
          </a:xfrm>
          <a:ln>
            <a:solidFill>
              <a:schemeClr val="tx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الشروع في تحليل التهديد بالنظر في التهديدات الداخلية المحتملة الفريدة التي تفرضها العناصر الداخلية في منشآت البنية الأساسية الحرجة</a:t>
            </a:r>
          </a:p>
          <a:p>
            <a:pPr algn="r" rtl="1"/>
            <a:r>
              <a:rPr lang="ar-SA" dirty="0"/>
              <a:t>تصنيف وتنظيم معلومات التهديد الداخلي في ورقة العمل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5137253" y="6026607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DOL.GOV</a:t>
            </a:r>
            <a:endParaRPr lang="ar-EG" sz="800" b="1" dirty="0"/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 Threat Information Worksheet</a:t>
            </a:r>
            <a:endParaRPr lang="en-US" sz="1000" b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Begin threat analysis by considering unique potential insider threats posed by insiders at the critical infrastructure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Rate and organize the insider threat information on a worksheet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 smtClean="0"/>
              <a:t>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42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المساعدة في تنظيم المعلومات التي يتم جمعها عن التهديدات الداخلية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(5 </a:t>
            </a:r>
            <a:r>
              <a:rPr lang="ar-SA" dirty="0"/>
              <a:t>دقائق للقراءة؛ </a:t>
            </a:r>
            <a:r>
              <a:rPr lang="ar-EG" dirty="0"/>
              <a:t>10 </a:t>
            </a:r>
            <a:r>
              <a:rPr lang="ar-SA" dirty="0"/>
              <a:t>دقائق للمناقشة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نشاط ورقة العمل الخاصة بمعلومات تهديد العناصر الداخلية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help organize gathered information about insider threats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( 5-reading; 10-discussion)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 Threat Information Worksheet Activity 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46790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 smtClean="0"/>
              <a:t>3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يتم تنظيمها عن طريق تقييم التهديد المحتمل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الإجراءات</a:t>
            </a:r>
          </a:p>
          <a:p>
            <a:pPr lvl="1" algn="r" rtl="1"/>
            <a:r>
              <a:rPr lang="ar-SA" dirty="0"/>
              <a:t>الدوافع</a:t>
            </a:r>
          </a:p>
          <a:p>
            <a:pPr lvl="1" algn="r" rtl="1"/>
            <a:r>
              <a:rPr lang="ar-SA" dirty="0"/>
              <a:t>التكتيكات</a:t>
            </a:r>
          </a:p>
          <a:p>
            <a:pPr lvl="1" algn="r" rtl="1"/>
            <a:r>
              <a:rPr lang="ar-SA" dirty="0"/>
              <a:t>القدرات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ورقة العمل الخاصة بمعلومات التهديد الخارجي</a:t>
            </a:r>
            <a:endParaRPr lang="ar-E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 dirty="0" smtClean="0"/>
          </a:p>
          <a:p>
            <a:pPr rtl="1"/>
            <a:r>
              <a:rPr lang="ar-SA" dirty="0"/>
              <a:t>راجع</a:t>
            </a:r>
          </a:p>
          <a:p>
            <a:endParaRPr lang="en-US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Organized by an assessment of potential threat: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Tactics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Capabilities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Outsider Threat </a:t>
            </a:r>
          </a:p>
          <a:p>
            <a:r>
              <a:rPr lang="en-US" sz="1000" b="0" dirty="0"/>
              <a:t>Information Worksheet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10.3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44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المساعدة في تنظيم المعلومات التي يتم جمعها عن التهديدات الخارجية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(5 </a:t>
            </a:r>
            <a:r>
              <a:rPr lang="ar-SA" dirty="0"/>
              <a:t>دقائق للقراءة؛ </a:t>
            </a:r>
            <a:r>
              <a:rPr lang="ar-EG" dirty="0"/>
              <a:t>10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ورقة العمل الخاصة بالتهديد الخارجي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help organize gathered information about outsider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(5-reading;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Outsider Threat </a:t>
            </a:r>
            <a:br>
              <a:rPr lang="en-US" sz="1000" b="0"/>
            </a:br>
            <a:r>
              <a:rPr lang="en-US" sz="1000" b="0"/>
              <a:t>Worksheet Activity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84180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 10.4 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45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تحديد المعلومات عن كل إرهابي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نمط التهديد</a:t>
            </a:r>
          </a:p>
          <a:p>
            <a:pPr lvl="1" algn="r" rtl="1"/>
            <a:r>
              <a:rPr lang="ar-SA" dirty="0"/>
              <a:t>القدرة</a:t>
            </a:r>
          </a:p>
          <a:p>
            <a:pPr lvl="1" algn="r" rtl="1"/>
            <a:r>
              <a:rPr lang="ar-SA" dirty="0"/>
              <a:t>التاريخ والنوايا</a:t>
            </a:r>
          </a:p>
          <a:p>
            <a:pPr lvl="1" algn="r" rtl="1"/>
            <a:r>
              <a:rPr lang="ar-SA" dirty="0"/>
              <a:t>جاذبية الهدف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تقييم احتمال وقوع هجوم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Determine information about each terrorist: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Threat type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Capability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History and intent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appeal (attractiveness)</a:t>
            </a:r>
            <a:endParaRPr lang="en-US" sz="1000" b="0" dirty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Estimating Likelihood </a:t>
            </a:r>
          </a:p>
          <a:p>
            <a:r>
              <a:rPr lang="en-US" sz="1000" b="0" dirty="0"/>
              <a:t>of Attack (1 of 2)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950049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 smtClean="0"/>
              <a:t>4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46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مقياس التصنيف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منخفض جداً</a:t>
            </a:r>
          </a:p>
          <a:p>
            <a:pPr lvl="1" algn="r" rtl="1"/>
            <a:r>
              <a:rPr lang="ar-SA" dirty="0"/>
              <a:t>منخفض</a:t>
            </a:r>
          </a:p>
          <a:p>
            <a:pPr lvl="1" algn="r" rtl="1"/>
            <a:r>
              <a:rPr lang="ar-SA" dirty="0"/>
              <a:t>متوسط</a:t>
            </a:r>
          </a:p>
          <a:p>
            <a:pPr lvl="1" algn="r" rtl="1"/>
            <a:r>
              <a:rPr lang="ar-SA" dirty="0"/>
              <a:t>مرتفع</a:t>
            </a:r>
          </a:p>
          <a:p>
            <a:pPr lvl="1" algn="r" rtl="1"/>
            <a:r>
              <a:rPr lang="ar-SA" dirty="0"/>
              <a:t>مرتفع جداً</a:t>
            </a:r>
            <a:endParaRPr lang="ar-EG" dirty="0"/>
          </a:p>
          <a:p>
            <a:pPr algn="r" rtl="1"/>
            <a:r>
              <a:rPr lang="ar-SA" dirty="0"/>
              <a:t>المقياس الرقمي لتصنيف نمط التهديد</a:t>
            </a:r>
            <a:r>
              <a:rPr dirty="0"/>
              <a:t> </a:t>
            </a:r>
            <a:r>
              <a:rPr lang="ar-EG" dirty="0"/>
              <a:t>1 - 10</a:t>
            </a:r>
            <a:r>
              <a:rPr dirty="0"/>
              <a:t> </a:t>
            </a:r>
            <a:r>
              <a:rPr lang="ar-EG" dirty="0"/>
              <a:t>، حيث </a:t>
            </a:r>
            <a:r>
              <a:rPr lang="ar-SA" dirty="0"/>
              <a:t>يرمز رقم </a:t>
            </a:r>
            <a:r>
              <a:rPr dirty="0"/>
              <a:t>10</a:t>
            </a:r>
            <a:r>
              <a:rPr lang="ar-SA" dirty="0"/>
              <a:t> إلى أقصى ارتفاع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تقييم احتمال وقوع هجوم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Rating scale: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Medium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High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High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Numerical scale to rate threat type: 1–10, with 10 being highest</a:t>
            </a:r>
            <a:endParaRPr lang="en-US" sz="1000" b="0" dirty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Estimating Likelihood </a:t>
            </a:r>
            <a:br>
              <a:rPr lang="en-US" sz="1000" b="0"/>
            </a:br>
            <a:r>
              <a:rPr lang="en-US" sz="1000" b="0"/>
              <a:t>of Attack (2 of 2)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77980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 smtClean="0"/>
              <a:t>4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تقديم مثال للمساعدة في تقييم احتمالات وقوع هجوم صادر عن تهديد تم تحديده</a:t>
            </a:r>
            <a:endParaRPr lang="ar-EG" dirty="0"/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25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20</a:t>
            </a:r>
            <a:r>
              <a:rPr lang="ar-SA" dirty="0"/>
              <a:t> دقيقة للنشاط، و </a:t>
            </a:r>
            <a:r>
              <a:rPr lang="ar-EG" dirty="0"/>
              <a:t>5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نشاط ورقة العمل الخاصة بتقييم احتمال وقوع هجوم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provide an example to help you estimate the likelihood of attack of an identified threat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25 minutes (20-activity;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Estimating Likelihood of </a:t>
            </a:r>
            <a:br>
              <a:rPr lang="en-US" sz="1000" b="0"/>
            </a:br>
            <a:r>
              <a:rPr lang="en-US" sz="1000" b="0"/>
              <a:t>Attack Worksheet Activity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6266285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 smtClean="0"/>
              <a:t>5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48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ar-SA" dirty="0"/>
              <a:t>مقارنة احتمالات الهجوم بالنسبة لكل نمط من أنماط التهديد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dirty="0"/>
              <a:t>التعرف على أكثر أنماط التهديد بالنسبة لاحتمال حدوثها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dirty="0"/>
              <a:t>إعداد بيان تحليل التهديد</a:t>
            </a:r>
            <a:r>
              <a:rPr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خطوات إعداد بيان تحليل التهديد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Compare the likelihood of attack for all threat types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Identify the most likely threat type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Prepare threat analysis statement </a:t>
            </a:r>
            <a:endParaRPr lang="en-US" sz="1000" b="0" dirty="0"/>
          </a:p>
        </p:txBody>
      </p:sp>
      <p:sp>
        <p:nvSpPr>
          <p:cNvPr id="20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Steps to Prepare </a:t>
            </a:r>
            <a:br>
              <a:rPr lang="en-US" sz="1000" b="0"/>
            </a:br>
            <a:r>
              <a:rPr lang="en-US" sz="1000" b="0"/>
              <a:t>Threat Analysis Statement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10.5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644888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10.</a:t>
            </a:r>
            <a:r>
              <a:rPr lang="en-US" dirty="0"/>
              <a:t>5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49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إعداد بيان تحليل التهديد في سيناريو معين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15 </a:t>
            </a:r>
            <a:r>
              <a:rPr lang="ar-SA" dirty="0"/>
              <a:t>دقيقة </a:t>
            </a:r>
            <a:r>
              <a:rPr lang="ar-EG" dirty="0"/>
              <a:t>(10 </a:t>
            </a:r>
            <a:r>
              <a:rPr lang="ar-SA" dirty="0"/>
              <a:t>دقائق للنشاط، و </a:t>
            </a:r>
            <a:r>
              <a:rPr lang="ar-EG" dirty="0"/>
              <a:t>5 </a:t>
            </a:r>
            <a:r>
              <a:rPr lang="ar-SA" dirty="0"/>
              <a:t>دقائق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إعداد نشاط بيان تحليل التهديد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prepare a threat analysis statement using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(10-activity;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20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Preparing a Threat </a:t>
            </a:r>
            <a:br>
              <a:rPr lang="en-US" sz="1000" b="0"/>
            </a:br>
            <a:r>
              <a:rPr lang="en-US" sz="1000" b="0"/>
              <a:t>Analysis Statement Activity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10.5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6316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بيان تحليل التهديد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pic>
        <p:nvPicPr>
          <p:cNvPr id="9" name="Picture 2" descr="http://www.fema.gov/media-library-data/d321504e-015d-4e15-a7bc-87fc7ccfe14c/42067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1332" y="3548009"/>
            <a:ext cx="3567547" cy="237019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التعرف على القدرات التهديدية المحتملة أو الموثوقة</a:t>
            </a:r>
          </a:p>
          <a:p>
            <a:pPr algn="r" rtl="1"/>
            <a:r>
              <a:rPr lang="ar-SA" dirty="0"/>
              <a:t>يمثل تقييم يقوم به مجموعة من الكوادر العليمة والمؤهلة باستخدام كافة المعلومات المتاحة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6894404" y="5702757"/>
            <a:ext cx="11448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FEMA.GOV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Threat Analysis Statement (1 of 2)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Identifies potential or credible threat capabilities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Represents an assessment by informed and qualified people using available information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 rtl="1"/>
              <a:t>50</a:t>
            </a:fld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مناقشة المشاركة المجتمعية وحقوق الإنسان</a:t>
            </a:r>
            <a:endParaRPr lang="ar-EG" dirty="0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أهمية اشراك المجتمع في تحديد أنواع التهديدات التي قد تكون قائمة بالفعل؟</a:t>
            </a:r>
            <a:endParaRPr lang="ar-EG" dirty="0"/>
          </a:p>
        </p:txBody>
      </p:sp>
      <p:sp>
        <p:nvSpPr>
          <p:cNvPr id="14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Community Engagement </a:t>
            </a:r>
            <a:br>
              <a:rPr lang="en-US" sz="1000" b="0"/>
            </a:br>
            <a:r>
              <a:rPr lang="en-US" sz="1000" b="0"/>
              <a:t>and Human Rights Discussion</a:t>
            </a:r>
            <a:endParaRPr lang="en-US" sz="100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is it important to engage the community in determining the types of threats that may exist?</a:t>
            </a:r>
          </a:p>
        </p:txBody>
      </p:sp>
    </p:spTree>
    <p:extLst>
      <p:ext uri="{BB962C8B-B14F-4D97-AF65-F5344CB8AC3E}">
        <p14:creationId xmlns:p14="http://schemas.microsoft.com/office/powerpoint/2010/main" val="414597906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51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إعداد بيان تحليل التهديد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60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45</a:t>
            </a:r>
            <a:r>
              <a:rPr lang="ar-SA" dirty="0"/>
              <a:t> دقيقة للتمرين؛ </a:t>
            </a:r>
            <a:r>
              <a:rPr dirty="0"/>
              <a:t>15</a:t>
            </a:r>
            <a:r>
              <a:rPr lang="ar-SA" dirty="0"/>
              <a:t> دقيقة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العروض والمناقشة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التمرين التفصيلي المقسّم</a:t>
            </a:r>
            <a:r>
              <a:rPr lang="ar-EG" dirty="0"/>
              <a:t>،</a:t>
            </a:r>
            <a:r>
              <a:rPr lang="ar-SA" dirty="0"/>
              <a:t> الجزء</a:t>
            </a:r>
            <a:r>
              <a:rPr dirty="0"/>
              <a:t>3 </a:t>
            </a:r>
            <a:r>
              <a:rPr lang="ar-EG" dirty="0"/>
              <a:t> </a:t>
            </a:r>
            <a:br>
              <a:rPr lang="ar-EG" dirty="0"/>
            </a:br>
            <a:r>
              <a:rPr lang="ar-SA" dirty="0"/>
              <a:t>مبنى الوزارات الوطنية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prepare a threat analysis statement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(45-exercise; 15-debrief)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presentation and discussion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Part 3 — National Ministries Building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9248745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>
          <a:xfrm>
            <a:off x="6454037" y="684935"/>
            <a:ext cx="1783080" cy="457200"/>
          </a:xfrm>
        </p:spPr>
        <p:txBody>
          <a:bodyPr>
            <a:normAutofit/>
          </a:bodyPr>
          <a:lstStyle/>
          <a:p>
            <a:pPr rtl="1"/>
            <a:r>
              <a:rPr lang="ar-SA" dirty="0" smtClean="0"/>
              <a:t>دفتر </a:t>
            </a:r>
            <a:r>
              <a:rPr lang="ar-SA" dirty="0"/>
              <a:t>الواجبات الجزء </a:t>
            </a:r>
            <a:r>
              <a:rPr dirty="0"/>
              <a:t>3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52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مجمّع مبنى الوزارات الوطنية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pic>
        <p:nvPicPr>
          <p:cNvPr id="12" name="Content Placeholder 10" descr="VIST2_Mod-6_Graphic-attachment-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31" y="1133746"/>
            <a:ext cx="6306503" cy="4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99"/>
          <p:cNvSpPr txBox="1">
            <a:spLocks noChangeArrowheads="1"/>
          </p:cNvSpPr>
          <p:nvPr/>
        </p:nvSpPr>
        <p:spPr bwMode="auto">
          <a:xfrm>
            <a:off x="4469141" y="1403847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وزارة</a:t>
            </a:r>
            <a:r>
              <a:rPr lang="en-US" sz="1400" b="1" dirty="0">
                <a:effectLst/>
                <a:latin typeface="Cambria"/>
              </a:rPr>
              <a:t> </a:t>
            </a:r>
          </a:p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الدفاع</a:t>
            </a:r>
          </a:p>
        </p:txBody>
      </p:sp>
      <p:sp>
        <p:nvSpPr>
          <p:cNvPr id="14" name="Text Box 98"/>
          <p:cNvSpPr txBox="1">
            <a:spLocks noChangeArrowheads="1"/>
          </p:cNvSpPr>
          <p:nvPr/>
        </p:nvSpPr>
        <p:spPr bwMode="auto">
          <a:xfrm>
            <a:off x="5456883" y="1422897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مكتب </a:t>
            </a:r>
            <a:r>
              <a:rPr lang="ar-EG" sz="1400" b="1" dirty="0">
                <a:effectLst/>
                <a:latin typeface="Cambria"/>
              </a:rPr>
              <a:t/>
            </a:r>
            <a:br>
              <a:rPr lang="ar-EG" sz="1400" b="1" dirty="0">
                <a:effectLst/>
                <a:latin typeface="Cambria"/>
              </a:rPr>
            </a:br>
            <a:r>
              <a:rPr lang="ar-SA" sz="1400" b="1" dirty="0">
                <a:effectLst/>
                <a:latin typeface="Cambria"/>
              </a:rPr>
              <a:t>الأمن</a:t>
            </a:r>
          </a:p>
        </p:txBody>
      </p:sp>
      <p:sp>
        <p:nvSpPr>
          <p:cNvPr id="15" name="Text Box 100"/>
          <p:cNvSpPr txBox="1">
            <a:spLocks noChangeArrowheads="1"/>
          </p:cNvSpPr>
          <p:nvPr/>
        </p:nvSpPr>
        <p:spPr bwMode="auto">
          <a:xfrm>
            <a:off x="6937480" y="2375287"/>
            <a:ext cx="101314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سفارة </a:t>
            </a:r>
            <a:r>
              <a:rPr lang="ar-EG" sz="1400" b="1" dirty="0">
                <a:effectLst/>
                <a:latin typeface="Cambria"/>
              </a:rPr>
              <a:t/>
            </a:r>
            <a:br>
              <a:rPr lang="ar-EG" sz="1400" b="1" dirty="0">
                <a:effectLst/>
                <a:latin typeface="Cambria"/>
              </a:rPr>
            </a:br>
            <a:r>
              <a:rPr lang="ar-SA" sz="1400" b="1" dirty="0">
                <a:effectLst/>
                <a:latin typeface="Cambria"/>
              </a:rPr>
              <a:t>أجنبية</a:t>
            </a:r>
          </a:p>
        </p:txBody>
      </p:sp>
      <p:sp>
        <p:nvSpPr>
          <p:cNvPr id="16" name="Text Box 101"/>
          <p:cNvSpPr txBox="1">
            <a:spLocks noChangeArrowheads="1"/>
          </p:cNvSpPr>
          <p:nvPr/>
        </p:nvSpPr>
        <p:spPr bwMode="auto">
          <a:xfrm>
            <a:off x="6783968" y="3049562"/>
            <a:ext cx="1320165" cy="64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Cambria"/>
              </a:rPr>
              <a:t>مولد المبنى</a:t>
            </a:r>
            <a:endParaRPr lang="ar-EG" sz="1200" b="1" dirty="0">
              <a:effectLst/>
              <a:latin typeface="Cambria"/>
              <a:ea typeface="Calibri"/>
              <a:cs typeface="Times New Roman"/>
            </a:endParaRPr>
          </a:p>
        </p:txBody>
      </p:sp>
      <p:sp>
        <p:nvSpPr>
          <p:cNvPr id="17" name="Text Box 130"/>
          <p:cNvSpPr txBox="1">
            <a:spLocks noChangeArrowheads="1"/>
          </p:cNvSpPr>
          <p:nvPr/>
        </p:nvSpPr>
        <p:spPr bwMode="auto">
          <a:xfrm>
            <a:off x="5836296" y="5234484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شارع سكند</a:t>
            </a:r>
          </a:p>
        </p:txBody>
      </p:sp>
      <p:sp>
        <p:nvSpPr>
          <p:cNvPr id="18" name="Text Box 129"/>
          <p:cNvSpPr txBox="1">
            <a:spLocks noChangeArrowheads="1"/>
          </p:cNvSpPr>
          <p:nvPr/>
        </p:nvSpPr>
        <p:spPr bwMode="auto">
          <a:xfrm>
            <a:off x="4021465" y="5232897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شارع فيرست</a:t>
            </a:r>
          </a:p>
        </p:txBody>
      </p:sp>
      <p:sp>
        <p:nvSpPr>
          <p:cNvPr id="19" name="Text Box 96"/>
          <p:cNvSpPr txBox="1">
            <a:spLocks noChangeArrowheads="1"/>
          </p:cNvSpPr>
          <p:nvPr/>
        </p:nvSpPr>
        <p:spPr bwMode="auto">
          <a:xfrm>
            <a:off x="2176155" y="4694416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حارة جيدوشياري لين</a:t>
            </a:r>
          </a:p>
        </p:txBody>
      </p:sp>
      <p:sp>
        <p:nvSpPr>
          <p:cNvPr id="20" name="Text Box 95"/>
          <p:cNvSpPr txBox="1">
            <a:spLocks noChangeArrowheads="1"/>
          </p:cNvSpPr>
          <p:nvPr/>
        </p:nvSpPr>
        <p:spPr bwMode="auto">
          <a:xfrm>
            <a:off x="1759050" y="3669253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شارع ناشيونال أفينيو</a:t>
            </a:r>
          </a:p>
        </p:txBody>
      </p:sp>
      <p:sp>
        <p:nvSpPr>
          <p:cNvPr id="21" name="Text Box 97"/>
          <p:cNvSpPr txBox="1">
            <a:spLocks noChangeArrowheads="1"/>
          </p:cNvSpPr>
          <p:nvPr/>
        </p:nvSpPr>
        <p:spPr bwMode="auto">
          <a:xfrm>
            <a:off x="2351414" y="3092302"/>
            <a:ext cx="149479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latin typeface="Cambria"/>
              </a:rPr>
              <a:t>مبنى</a:t>
            </a:r>
            <a:r>
              <a:rPr lang="ar-EG" sz="1400" b="1" dirty="0">
                <a:latin typeface="Cambria"/>
              </a:rPr>
              <a:t> </a:t>
            </a:r>
            <a:r>
              <a:rPr lang="ar-SA" sz="1400" b="1" dirty="0">
                <a:latin typeface="Cambria"/>
              </a:rPr>
              <a:t>الوزارات </a:t>
            </a:r>
            <a:r>
              <a:rPr lang="ar-SA" sz="1400" b="1" dirty="0">
                <a:effectLst/>
                <a:latin typeface="Cambria"/>
              </a:rPr>
              <a:t>الوطنية</a:t>
            </a:r>
          </a:p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endParaRPr lang="ar-SA" sz="1400" b="1" dirty="0">
              <a:effectLst/>
              <a:latin typeface="Cambria"/>
            </a:endParaRPr>
          </a:p>
        </p:txBody>
      </p:sp>
      <p:sp>
        <p:nvSpPr>
          <p:cNvPr id="22" name="Text Box 128"/>
          <p:cNvSpPr txBox="1">
            <a:spLocks noChangeArrowheads="1"/>
          </p:cNvSpPr>
          <p:nvPr/>
        </p:nvSpPr>
        <p:spPr bwMode="auto">
          <a:xfrm>
            <a:off x="3376941" y="3860978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موقف السيارات</a:t>
            </a:r>
          </a:p>
        </p:txBody>
      </p:sp>
      <p:sp>
        <p:nvSpPr>
          <p:cNvPr id="23" name="Text Box 107"/>
          <p:cNvSpPr txBox="1">
            <a:spLocks noChangeArrowheads="1"/>
          </p:cNvSpPr>
          <p:nvPr/>
        </p:nvSpPr>
        <p:spPr bwMode="auto">
          <a:xfrm>
            <a:off x="6415575" y="4094659"/>
            <a:ext cx="1455896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Cambria"/>
              </a:rPr>
              <a:t>كاراج السيارات</a:t>
            </a:r>
          </a:p>
        </p:txBody>
      </p:sp>
      <p:sp>
        <p:nvSpPr>
          <p:cNvPr id="32" name="Text Box 98" hidden="1"/>
          <p:cNvSpPr txBox="1">
            <a:spLocks noChangeArrowheads="1"/>
          </p:cNvSpPr>
          <p:nvPr/>
        </p:nvSpPr>
        <p:spPr bwMode="auto">
          <a:xfrm>
            <a:off x="6171962" y="1513842"/>
            <a:ext cx="895350" cy="23368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33" name="Text Box 100" hidden="1"/>
          <p:cNvSpPr txBox="1">
            <a:spLocks noChangeArrowheads="1"/>
          </p:cNvSpPr>
          <p:nvPr/>
        </p:nvSpPr>
        <p:spPr bwMode="auto">
          <a:xfrm>
            <a:off x="6493788" y="2426811"/>
            <a:ext cx="1147048" cy="2517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34" name="Text Box 101" hidden="1"/>
          <p:cNvSpPr txBox="1">
            <a:spLocks noChangeArrowheads="1"/>
          </p:cNvSpPr>
          <p:nvPr/>
        </p:nvSpPr>
        <p:spPr bwMode="auto">
          <a:xfrm>
            <a:off x="6405642" y="3469484"/>
            <a:ext cx="1162050" cy="212722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35" name="Text Box 130" hidden="1"/>
          <p:cNvSpPr txBox="1">
            <a:spLocks noChangeArrowheads="1"/>
          </p:cNvSpPr>
          <p:nvPr/>
        </p:nvSpPr>
        <p:spPr bwMode="auto">
          <a:xfrm>
            <a:off x="6243717" y="5148899"/>
            <a:ext cx="1162050" cy="251777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36" name="Text Box 129" hidden="1"/>
          <p:cNvSpPr txBox="1">
            <a:spLocks noChangeArrowheads="1"/>
          </p:cNvSpPr>
          <p:nvPr/>
        </p:nvSpPr>
        <p:spPr bwMode="auto">
          <a:xfrm>
            <a:off x="2910205" y="5466557"/>
            <a:ext cx="825500" cy="23145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37" name="Text Box 96" hidden="1"/>
          <p:cNvSpPr txBox="1">
            <a:spLocks noChangeArrowheads="1"/>
          </p:cNvSpPr>
          <p:nvPr/>
        </p:nvSpPr>
        <p:spPr bwMode="auto">
          <a:xfrm>
            <a:off x="1928176" y="5165884"/>
            <a:ext cx="1162050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38" name="Text Box 95" hidden="1"/>
          <p:cNvSpPr txBox="1">
            <a:spLocks noChangeArrowheads="1"/>
          </p:cNvSpPr>
          <p:nvPr/>
        </p:nvSpPr>
        <p:spPr bwMode="auto">
          <a:xfrm>
            <a:off x="1593848" y="4119405"/>
            <a:ext cx="1016000" cy="21240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39" name="Text Box 97" hidden="1"/>
          <p:cNvSpPr txBox="1">
            <a:spLocks noChangeArrowheads="1"/>
          </p:cNvSpPr>
          <p:nvPr/>
        </p:nvSpPr>
        <p:spPr bwMode="auto">
          <a:xfrm>
            <a:off x="2240915" y="2802571"/>
            <a:ext cx="1398270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40" name="Text Box 128" hidden="1"/>
          <p:cNvSpPr txBox="1">
            <a:spLocks noChangeArrowheads="1"/>
          </p:cNvSpPr>
          <p:nvPr/>
        </p:nvSpPr>
        <p:spPr bwMode="auto">
          <a:xfrm>
            <a:off x="3095942" y="4483100"/>
            <a:ext cx="793750" cy="210183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41" name="Text Box 107" hidden="1"/>
          <p:cNvSpPr txBox="1">
            <a:spLocks noChangeArrowheads="1"/>
          </p:cNvSpPr>
          <p:nvPr/>
        </p:nvSpPr>
        <p:spPr bwMode="auto">
          <a:xfrm>
            <a:off x="6171605" y="4464368"/>
            <a:ext cx="1077714" cy="28384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42" name="Text Box 98" hidden="1"/>
          <p:cNvSpPr txBox="1">
            <a:spLocks noChangeArrowheads="1"/>
          </p:cNvSpPr>
          <p:nvPr/>
        </p:nvSpPr>
        <p:spPr bwMode="auto">
          <a:xfrm>
            <a:off x="3139757" y="1545598"/>
            <a:ext cx="1191895" cy="23368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43" name="CallAddLeft"/>
          <p:cNvSpPr txBox="1">
            <a:spLocks/>
          </p:cNvSpPr>
          <p:nvPr/>
        </p:nvSpPr>
        <p:spPr>
          <a:xfrm>
            <a:off x="50800" y="5031559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National Ministries </a:t>
            </a:r>
            <a:br>
              <a:rPr lang="en-US" sz="1000" b="0" dirty="0" smtClean="0"/>
            </a:br>
            <a:r>
              <a:rPr lang="en-US" sz="1000" b="0" dirty="0" smtClean="0"/>
              <a:t>Building Complex Map</a:t>
            </a:r>
            <a:endParaRPr lang="en-US" sz="1000" b="0" dirty="0"/>
          </a:p>
        </p:txBody>
      </p:sp>
      <p:sp>
        <p:nvSpPr>
          <p:cNvPr id="4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3</a:t>
            </a:r>
            <a:endParaRPr lang="en-US" sz="800" b="0" dirty="0"/>
          </a:p>
        </p:txBody>
      </p:sp>
      <p:sp>
        <p:nvSpPr>
          <p:cNvPr id="4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7" name="CallTop"/>
          <p:cNvGrpSpPr/>
          <p:nvPr/>
        </p:nvGrpSpPr>
        <p:grpSpPr>
          <a:xfrm>
            <a:off x="18466" y="5343792"/>
            <a:ext cx="2839558" cy="1204277"/>
            <a:chOff x="1815178" y="1182537"/>
            <a:chExt cx="5505448" cy="3087684"/>
          </a:xfrm>
        </p:grpSpPr>
        <p:sp>
          <p:nvSpPr>
            <p:cNvPr id="48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9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100"/>
            <p:cNvSpPr txBox="1">
              <a:spLocks noChangeArrowheads="1"/>
            </p:cNvSpPr>
            <p:nvPr/>
          </p:nvSpPr>
          <p:spPr bwMode="auto">
            <a:xfrm>
              <a:off x="5923306" y="1546456"/>
              <a:ext cx="139732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2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53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4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5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6" name="Text Box 97"/>
            <p:cNvSpPr txBox="1">
              <a:spLocks noChangeArrowheads="1"/>
            </p:cNvSpPr>
            <p:nvPr/>
          </p:nvSpPr>
          <p:spPr bwMode="auto">
            <a:xfrm>
              <a:off x="2139486" y="1573352"/>
              <a:ext cx="1038861" cy="779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57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8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3459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 algn="r" rtl="1"/>
              <a:t>53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 من تحليل التهديد</a:t>
            </a:r>
          </a:p>
          <a:p>
            <a:pPr lvl="0" algn="r" rtl="1"/>
            <a:r>
              <a:rPr lang="ar-SA" dirty="0"/>
              <a:t>التهديدات المحتملة من الخصوم</a:t>
            </a:r>
          </a:p>
          <a:p>
            <a:pPr algn="r" rtl="1"/>
            <a:r>
              <a:rPr lang="ar-SA" dirty="0"/>
              <a:t>مصادر معلومات تتعلق بتهديدات محتملة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 of the threat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Potential adversary threats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sources on potential threat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بيان تحليل التهديد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يساعد مصممي نظام الحماية المادية على تحديد المتطلبات الأساسية لنظام الأمن المادي بالبنية الأساسية الحرجة</a:t>
            </a:r>
            <a:r>
              <a:rPr dirty="0"/>
              <a:t>.</a:t>
            </a:r>
          </a:p>
          <a:p>
            <a:pPr lvl="0" algn="r" rtl="1"/>
            <a:r>
              <a:rPr lang="ar-SA" dirty="0"/>
              <a:t>المراجعة والتحديث كما تقتضي الضرورة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Threat Analysis Statement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Helps determine the basic requirements of a critical infrastructure’s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Review and update as necessary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5114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راجع </a:t>
            </a:r>
            <a:r>
              <a:rPr lang="ar-SA" dirty="0"/>
              <a:t>النشرة</a:t>
            </a:r>
            <a:r>
              <a:rPr dirty="0" smtClean="0"/>
              <a:t>10.1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هو فحص ومناقشة عينة بيان تحليل التهديد المستنبط من حالة دراسية بعينها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30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20</a:t>
            </a:r>
            <a:r>
              <a:rPr lang="ar-SA" dirty="0"/>
              <a:t> دقيقة للقراءة؛ </a:t>
            </a:r>
            <a:r>
              <a:rPr lang="ar-EG" dirty="0"/>
              <a:t>10 </a:t>
            </a:r>
            <a:r>
              <a:rPr lang="ar-SA" dirty="0"/>
              <a:t>دقائق للمناقشة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عينة من بيان تحليل التهديد لدراسة الحالة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examine and discuss a sample threat analysis statement from a given case study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30 minutes (20-reading; 10-discussion)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(1 of 3)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10.1</a:t>
            </a:r>
            <a:endParaRPr lang="en-US" sz="800" b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pic>
        <p:nvPicPr>
          <p:cNvPr id="16" name="Picture 2" descr="http://nnsa.energy.gov/sites/default/files/Sandia%20ITC%20South%20Africa%20State%20Dept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07" y="3015739"/>
            <a:ext cx="2308972" cy="3078630"/>
          </a:xfrm>
          <a:ln>
            <a:solidFill>
              <a:schemeClr val="tx1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المنشأة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معمل الطاقة النووية في بليندابا، جنوب أفريقيا</a:t>
            </a:r>
          </a:p>
          <a:p>
            <a:pPr lvl="0" algn="r" rtl="1"/>
            <a:r>
              <a:rPr lang="ar-SA" dirty="0"/>
              <a:t>تهديد محدد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إرهابي، تخريب إشعاعي</a:t>
            </a:r>
          </a:p>
          <a:p>
            <a:pPr algn="r" rtl="1"/>
            <a:r>
              <a:rPr lang="ar-SA" dirty="0"/>
              <a:t>تهديد موثوق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إرهابي، سرقة أو تمويه بتحويل مسار مواد نووية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عينة من بيان تحليل التهديد لدراسة الحالة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pic>
        <p:nvPicPr>
          <p:cNvPr id="1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dirty="0" smtClean="0"/>
              <a:t>10.1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19273" y="5815882"/>
            <a:ext cx="19860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ENERGY.GOV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Facility: nuclear power plant in Pelindaba, South Africa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Specific threat: terrorist, radiological sabotage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Credible threat: terrorist, theft, or diversion of special nuclear material</a:t>
            </a:r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(2 of 3)</a:t>
            </a:r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10.1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741318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x-none" smtClean="0"/>
              <a:t>راجع </a:t>
            </a:r>
            <a:r>
              <a:rPr lang="x-none"/>
              <a:t>النشرة</a:t>
            </a:r>
            <a:r>
              <a:rPr dirty="0" smtClean="0"/>
              <a:t>10.1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10: Analyzing the Threat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المعلومات الحساسة التي لم يتم إدراجها في عينة تحليل التهديد؟</a:t>
            </a:r>
          </a:p>
          <a:p>
            <a:pPr lvl="0" algn="r" rtl="1"/>
            <a:r>
              <a:rPr lang="ar-SA" dirty="0"/>
              <a:t>ما هي بعض النقاط البارزة في بيان تحليل التهديد؟</a:t>
            </a:r>
          </a:p>
          <a:p>
            <a:pPr algn="r" rtl="1"/>
            <a:r>
              <a:rPr lang="ar-SA" dirty="0"/>
              <a:t>ما هي بعض جوانب الفشل في التدابير الأمنية المضادة؟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عينة من بيان تحليل التهديد لدراسة الحالة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critical information was not included in the sample threat analysis?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were some of the significant points of the threat analysis statement?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were some of the security countermeasure failures?</a:t>
            </a:r>
            <a:endParaRPr lang="en-US" sz="1000" b="0" dirty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(3 of 3)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10.1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89807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CAA4D16-4CBB-4114-9244-3525D9078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1466</TotalTime>
  <Words>3921</Words>
  <Application>Microsoft Office PowerPoint</Application>
  <PresentationFormat>On-screen Show (4:3)</PresentationFormat>
  <Paragraphs>792</Paragraphs>
  <Slides>53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Primary Master No Icons</vt:lpstr>
      <vt:lpstr>Reference Master Icons</vt:lpstr>
      <vt:lpstr>تحليل التهديد</vt:lpstr>
      <vt:lpstr>هدف الوحدة</vt:lpstr>
      <vt:lpstr>نظام الحماية المادية </vt:lpstr>
      <vt:lpstr>الغرض من تحليل التهديد</vt:lpstr>
      <vt:lpstr>بيان تحليل التهديد (1 من 2)</vt:lpstr>
      <vt:lpstr>بيان تحليل التهديد (2 من 2)</vt:lpstr>
      <vt:lpstr>عينة من بيان تحليل التهديد لدراسة الحالة  (1 من 3)</vt:lpstr>
      <vt:lpstr>عينة من بيان تحليل التهديد لدراسة الحالة  (2 من 3)</vt:lpstr>
      <vt:lpstr>عينة من بيان تحليل التهديد لدراسة الحالة  (3 من 3)</vt:lpstr>
      <vt:lpstr>التهديدات المحتملة من الخصوم</vt:lpstr>
      <vt:lpstr>فئات الخصوم (1 من 2)</vt:lpstr>
      <vt:lpstr>فئات الخصوم (2 من 2)</vt:lpstr>
      <vt:lpstr>العناصر الداخلية</vt:lpstr>
      <vt:lpstr>دراسة حالة إطلاق النار في ساحة واشنطن البحرية (1 من 2)</vt:lpstr>
      <vt:lpstr>دراسة حالة إطلاق النار في ساحة واشنطن البحرية (2 من 2)</vt:lpstr>
      <vt:lpstr>العناصر الإرهابية</vt:lpstr>
      <vt:lpstr>العناصر الإجرامية</vt:lpstr>
      <vt:lpstr>الموظفون الغاضبون (1 من 2)</vt:lpstr>
      <vt:lpstr>الموظفون الغاضبون (2 من 2)</vt:lpstr>
      <vt:lpstr>النشطاء</vt:lpstr>
      <vt:lpstr>المختلّون عقلياً(1 من 2)</vt:lpstr>
      <vt:lpstr>المختلّون عقلياً(2 من 2)</vt:lpstr>
      <vt:lpstr>سؤال للمناقشة</vt:lpstr>
      <vt:lpstr>التصرفات المحتملة للخصم (1 من 2)</vt:lpstr>
      <vt:lpstr>التصرفات المحتملة للخصم (2 من 2)</vt:lpstr>
      <vt:lpstr>دوافع الخصم</vt:lpstr>
      <vt:lpstr>التكتيكات الإرهابية ( 1من 2)</vt:lpstr>
      <vt:lpstr>التكتيكات الإرهابية (2 من 2)</vt:lpstr>
      <vt:lpstr>قدرات ومحدوديات الخصم </vt:lpstr>
      <vt:lpstr>لحظة التعليم الإسترجاعي</vt:lpstr>
      <vt:lpstr>مصادر معلومات تتعلق بتهديدات محتملة (1 من 4)</vt:lpstr>
      <vt:lpstr> مصادر معلومات تتعلق بتهديدات محتملة (2 من 4)</vt:lpstr>
      <vt:lpstr> مصادر معلومات تتعلق بتهديدات محتملة (3 من 4)</vt:lpstr>
      <vt:lpstr>مصادر معلومات تتعلق بتهديدات محتملة (4 من 4)</vt:lpstr>
      <vt:lpstr>أسئلة المناقشة</vt:lpstr>
      <vt:lpstr>تنظيم معلومات التهديد </vt:lpstr>
      <vt:lpstr>عوائق التفكير التحليلي (1 من 2)</vt:lpstr>
      <vt:lpstr>عوائق التفكير التحليلي (2 من 2)</vt:lpstr>
      <vt:lpstr>أسئلة المناقشة</vt:lpstr>
      <vt:lpstr>المحصلات البديلة وأساليب التفكير</vt:lpstr>
      <vt:lpstr>ورقة العمل الخاصة بمعلومات تهديد العناصر الداخلية </vt:lpstr>
      <vt:lpstr>نشاط ورقة العمل الخاصة بمعلومات تهديد العناصر الداخلية </vt:lpstr>
      <vt:lpstr>ورقة العمل الخاصة بمعلومات التهديد الخارجي</vt:lpstr>
      <vt:lpstr>نشاط ورقة العمل الخاصة بالتهديد الخارجي</vt:lpstr>
      <vt:lpstr>تقييم احتمال وقوع هجوم (1 من 2)</vt:lpstr>
      <vt:lpstr>تقييم احتمال وقوع هجوم (2 من 2)</vt:lpstr>
      <vt:lpstr>نشاط ورقة العمل الخاصة بتقييم احتمال وقوع هجوم</vt:lpstr>
      <vt:lpstr>خطوات إعداد بيان تحليل التهديد</vt:lpstr>
      <vt:lpstr>إعداد نشاط بيان تحليل التهديد</vt:lpstr>
      <vt:lpstr>مناقشة المشاركة المجتمعية وحقوق الإنسان</vt:lpstr>
      <vt:lpstr>التمرين التفصيلي المقسّم، الجزء3   مبنى الوزارات الوطنية</vt:lpstr>
      <vt:lpstr>خريطة مجمّع مبنى الوزارات الوطنية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10: Analyzing the Threat</dc:title>
  <dc:subject>Critical Infrastructure Security and Resilience (CISR) v4.00</dc:subject>
  <dc:creator>ATA</dc:creator>
  <cp:lastModifiedBy>CoxBV</cp:lastModifiedBy>
  <cp:revision>109</cp:revision>
  <dcterms:created xsi:type="dcterms:W3CDTF">2013-12-04T17:15:08Z</dcterms:created>
  <dcterms:modified xsi:type="dcterms:W3CDTF">2017-10-25T12:01:23Z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