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94"/>
  </p:notesMasterIdLst>
  <p:handoutMasterIdLst>
    <p:handoutMasterId r:id="rId95"/>
  </p:handoutMasterIdLst>
  <p:sldIdLst>
    <p:sldId id="271" r:id="rId6"/>
    <p:sldId id="275" r:id="rId7"/>
    <p:sldId id="340" r:id="rId8"/>
    <p:sldId id="278" r:id="rId9"/>
    <p:sldId id="341" r:id="rId10"/>
    <p:sldId id="279" r:id="rId11"/>
    <p:sldId id="272" r:id="rId12"/>
    <p:sldId id="311" r:id="rId13"/>
    <p:sldId id="342" r:id="rId14"/>
    <p:sldId id="312" r:id="rId15"/>
    <p:sldId id="314" r:id="rId16"/>
    <p:sldId id="280" r:id="rId17"/>
    <p:sldId id="400" r:id="rId18"/>
    <p:sldId id="281" r:id="rId19"/>
    <p:sldId id="282" r:id="rId20"/>
    <p:sldId id="316" r:id="rId21"/>
    <p:sldId id="343" r:id="rId22"/>
    <p:sldId id="344" r:id="rId23"/>
    <p:sldId id="305" r:id="rId24"/>
    <p:sldId id="317" r:id="rId25"/>
    <p:sldId id="345" r:id="rId26"/>
    <p:sldId id="332" r:id="rId27"/>
    <p:sldId id="318" r:id="rId28"/>
    <p:sldId id="347" r:id="rId29"/>
    <p:sldId id="348" r:id="rId30"/>
    <p:sldId id="349" r:id="rId31"/>
    <p:sldId id="284" r:id="rId32"/>
    <p:sldId id="287" r:id="rId33"/>
    <p:sldId id="350" r:id="rId34"/>
    <p:sldId id="351" r:id="rId35"/>
    <p:sldId id="333" r:id="rId36"/>
    <p:sldId id="405" r:id="rId37"/>
    <p:sldId id="289" r:id="rId38"/>
    <p:sldId id="319" r:id="rId39"/>
    <p:sldId id="286" r:id="rId40"/>
    <p:sldId id="320" r:id="rId41"/>
    <p:sldId id="285" r:id="rId42"/>
    <p:sldId id="334" r:id="rId43"/>
    <p:sldId id="359" r:id="rId44"/>
    <p:sldId id="290" r:id="rId45"/>
    <p:sldId id="363" r:id="rId46"/>
    <p:sldId id="291" r:id="rId47"/>
    <p:sldId id="294" r:id="rId48"/>
    <p:sldId id="321" r:id="rId49"/>
    <p:sldId id="364" r:id="rId50"/>
    <p:sldId id="366" r:id="rId51"/>
    <p:sldId id="288" r:id="rId52"/>
    <p:sldId id="335" r:id="rId53"/>
    <p:sldId id="406" r:id="rId54"/>
    <p:sldId id="322" r:id="rId55"/>
    <p:sldId id="367" r:id="rId56"/>
    <p:sldId id="368" r:id="rId57"/>
    <p:sldId id="407" r:id="rId58"/>
    <p:sldId id="267" r:id="rId59"/>
    <p:sldId id="369" r:id="rId60"/>
    <p:sldId id="292" r:id="rId61"/>
    <p:sldId id="370" r:id="rId62"/>
    <p:sldId id="300" r:id="rId63"/>
    <p:sldId id="371" r:id="rId64"/>
    <p:sldId id="297" r:id="rId65"/>
    <p:sldId id="324" r:id="rId66"/>
    <p:sldId id="306" r:id="rId67"/>
    <p:sldId id="372" r:id="rId68"/>
    <p:sldId id="299" r:id="rId69"/>
    <p:sldId id="329" r:id="rId70"/>
    <p:sldId id="308" r:id="rId71"/>
    <p:sldId id="402" r:id="rId72"/>
    <p:sldId id="401" r:id="rId73"/>
    <p:sldId id="373" r:id="rId74"/>
    <p:sldId id="403" r:id="rId75"/>
    <p:sldId id="301" r:id="rId76"/>
    <p:sldId id="408" r:id="rId77"/>
    <p:sldId id="330" r:id="rId78"/>
    <p:sldId id="374" r:id="rId79"/>
    <p:sldId id="298" r:id="rId80"/>
    <p:sldId id="375" r:id="rId81"/>
    <p:sldId id="376" r:id="rId82"/>
    <p:sldId id="377" r:id="rId83"/>
    <p:sldId id="378" r:id="rId84"/>
    <p:sldId id="302" r:id="rId85"/>
    <p:sldId id="331" r:id="rId86"/>
    <p:sldId id="303" r:id="rId87"/>
    <p:sldId id="309" r:id="rId88"/>
    <p:sldId id="398" r:id="rId89"/>
    <p:sldId id="310" r:id="rId90"/>
    <p:sldId id="404" r:id="rId91"/>
    <p:sldId id="296" r:id="rId92"/>
    <p:sldId id="277" r:id="rId93"/>
  </p:sldIdLst>
  <p:sldSz cx="9144000" cy="6858000" type="screen4x3"/>
  <p:notesSz cx="7010400" cy="9372600"/>
  <p:custDataLst>
    <p:tags r:id="rId9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002060"/>
    <a:srgbClr val="0000FF"/>
    <a:srgbClr val="F1B713"/>
    <a:srgbClr val="DDDDDD"/>
    <a:srgbClr val="EAEAEA"/>
    <a:srgbClr val="F8DB88"/>
    <a:srgbClr val="FFFF99"/>
    <a:srgbClr val="D7CB29"/>
    <a:srgbClr val="EA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11" autoAdjust="0"/>
    <p:restoredTop sz="95326" autoAdjust="0"/>
  </p:normalViewPr>
  <p:slideViewPr>
    <p:cSldViewPr snapToGrid="0">
      <p:cViewPr varScale="1">
        <p:scale>
          <a:sx n="105" d="100"/>
          <a:sy n="105" d="100"/>
        </p:scale>
        <p:origin x="-78" y="-84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9406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97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10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notesMaster" Target="notesMasters/notesMaster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5A8A7-463E-4EB3-845A-AD60293F1BA7}" type="doc">
      <dgm:prSet loTypeId="urn:microsoft.com/office/officeart/2005/8/layout/cycle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157B01A-D255-4542-AB62-69828D72DC3C}">
      <dgm:prSet phldrT="[Text]" custT="1"/>
      <dgm:spPr/>
      <dgm:t>
        <a:bodyPr/>
        <a:lstStyle/>
        <a:p>
          <a:pPr rtl="1"/>
          <a:r>
            <a:rPr lang="ar-SA" sz="2000" b="1" dirty="0"/>
            <a:t>المرحلة </a:t>
          </a:r>
          <a:r>
            <a:rPr lang="ar-EG" sz="2000" b="1" dirty="0"/>
            <a:t>1: </a:t>
          </a:r>
          <a:r>
            <a:rPr lang="ar-SA" sz="2000" b="1" dirty="0"/>
            <a:t>الوقاية</a:t>
          </a:r>
          <a:endParaRPr lang="ar-EG" sz="2000" b="1" dirty="0"/>
        </a:p>
      </dgm:t>
    </dgm:pt>
    <dgm:pt modelId="{C3254077-480C-400B-AF49-DD697FDB90F0}" type="parTrans" cxnId="{D349C5BC-801A-44B9-9AA9-599E9397D06C}">
      <dgm:prSet/>
      <dgm:spPr/>
      <dgm:t>
        <a:bodyPr/>
        <a:lstStyle/>
        <a:p>
          <a:endParaRPr lang="en-US"/>
        </a:p>
      </dgm:t>
    </dgm:pt>
    <dgm:pt modelId="{0B346912-2893-4E53-967F-953605D23F50}" type="sibTrans" cxnId="{D349C5BC-801A-44B9-9AA9-599E9397D06C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8AB40DAE-4344-447C-81EB-70F782E792D2}">
      <dgm:prSet phldrT="[Text]" custT="1"/>
      <dgm:spPr/>
      <dgm:t>
        <a:bodyPr/>
        <a:lstStyle/>
        <a:p>
          <a:pPr rtl="1">
            <a:lnSpc>
              <a:spcPct val="100000"/>
            </a:lnSpc>
          </a:pPr>
          <a:r>
            <a:rPr lang="ar-SA" sz="2000" b="1" dirty="0"/>
            <a:t>المرحلة </a:t>
          </a:r>
          <a:r>
            <a:rPr lang="ar-EG" sz="2000" b="1" dirty="0"/>
            <a:t>2: </a:t>
          </a:r>
          <a:br>
            <a:rPr lang="ar-EG" sz="2000" b="1" dirty="0"/>
          </a:br>
          <a:r>
            <a:rPr lang="ar-SA" sz="2000" b="1" dirty="0"/>
            <a:t>التأهب</a:t>
          </a:r>
          <a:endParaRPr lang="ar-EG" sz="2000" b="1" dirty="0"/>
        </a:p>
      </dgm:t>
    </dgm:pt>
    <dgm:pt modelId="{E99EDBD2-0B98-4AD8-A4A9-A9DAC8BB19C5}" type="parTrans" cxnId="{6ECED112-B36C-44F3-A02B-CDBF3BB62B04}">
      <dgm:prSet/>
      <dgm:spPr/>
      <dgm:t>
        <a:bodyPr/>
        <a:lstStyle/>
        <a:p>
          <a:endParaRPr lang="en-US"/>
        </a:p>
      </dgm:t>
    </dgm:pt>
    <dgm:pt modelId="{C7DBAD60-8687-4B5A-89F4-98443BD13DC6}" type="sibTrans" cxnId="{6ECED112-B36C-44F3-A02B-CDBF3BB62B04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78C78C10-3203-4C48-BBF6-0670F6C8A89E}">
      <dgm:prSet phldrT="[Text]" custT="1"/>
      <dgm:spPr/>
      <dgm:t>
        <a:bodyPr/>
        <a:lstStyle/>
        <a:p>
          <a:pPr rtl="1"/>
          <a:r>
            <a:rPr lang="ar-SA" sz="2000" b="1" dirty="0"/>
            <a:t>المرحلة </a:t>
          </a:r>
          <a:r>
            <a:rPr lang="ar-EG" sz="2000" b="1" dirty="0"/>
            <a:t>3: </a:t>
          </a:r>
          <a:r>
            <a:rPr lang="ar-SA" sz="2000" b="1" dirty="0"/>
            <a:t>الاستجابة</a:t>
          </a:r>
          <a:endParaRPr lang="ar-EG" sz="2400" b="1" dirty="0"/>
        </a:p>
      </dgm:t>
    </dgm:pt>
    <dgm:pt modelId="{319BCC9E-46CF-4114-98CE-FE03DDC96536}" type="parTrans" cxnId="{D2A140B4-46C0-4195-B4B7-A14EFA7CFE0A}">
      <dgm:prSet/>
      <dgm:spPr/>
      <dgm:t>
        <a:bodyPr/>
        <a:lstStyle/>
        <a:p>
          <a:endParaRPr lang="en-US"/>
        </a:p>
      </dgm:t>
    </dgm:pt>
    <dgm:pt modelId="{F76CB2D5-27D0-4454-BAD9-BBD6F4124080}" type="sibTrans" cxnId="{D2A140B4-46C0-4195-B4B7-A14EFA7CFE0A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02485D7E-B5BD-4974-8328-4B2E8FC929EA}">
      <dgm:prSet phldrT="[Text]" custT="1"/>
      <dgm:spPr/>
      <dgm:t>
        <a:bodyPr/>
        <a:lstStyle/>
        <a:p>
          <a:pPr rtl="1"/>
          <a:r>
            <a:rPr lang="ar-SA" sz="2000" b="1" dirty="0"/>
            <a:t>المرحلة </a:t>
          </a:r>
          <a:r>
            <a:rPr lang="ar-EG" sz="2000" b="1" dirty="0"/>
            <a:t>4: </a:t>
          </a:r>
          <a:r>
            <a:rPr lang="ar-SA" sz="2000" b="1" dirty="0"/>
            <a:t>التعافي</a:t>
          </a:r>
          <a:endParaRPr lang="ar-EG" sz="1700" b="1" dirty="0"/>
        </a:p>
      </dgm:t>
    </dgm:pt>
    <dgm:pt modelId="{F1EE0659-EFAB-4658-A793-9FA3E54A8815}" type="parTrans" cxnId="{50A16B1D-0986-4E28-9605-5FD1A2576EF2}">
      <dgm:prSet/>
      <dgm:spPr/>
      <dgm:t>
        <a:bodyPr/>
        <a:lstStyle/>
        <a:p>
          <a:endParaRPr lang="en-US"/>
        </a:p>
      </dgm:t>
    </dgm:pt>
    <dgm:pt modelId="{072C180F-F6D8-429F-A397-1AF2CB7FECC7}" type="sibTrans" cxnId="{50A16B1D-0986-4E28-9605-5FD1A2576EF2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4C2D7BAF-C65A-4340-A82B-D44A3AFBF1E6}" type="pres">
      <dgm:prSet presAssocID="{F6E5A8A7-463E-4EB3-845A-AD60293F1BA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69D24D-E910-4297-BF9B-8194340E0B19}" type="pres">
      <dgm:prSet presAssocID="{8157B01A-D255-4542-AB62-69828D72DC3C}" presName="dummy" presStyleCnt="0"/>
      <dgm:spPr/>
    </dgm:pt>
    <dgm:pt modelId="{D4A152DA-DF86-40A2-8813-C0ED10A7598C}" type="pres">
      <dgm:prSet presAssocID="{8157B01A-D255-4542-AB62-69828D72DC3C}" presName="node" presStyleLbl="revTx" presStyleIdx="0" presStyleCnt="4" custScaleX="108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BD936-3688-4587-A044-2CC7967A7A92}" type="pres">
      <dgm:prSet presAssocID="{0B346912-2893-4E53-967F-953605D23F50}" presName="sibTrans" presStyleLbl="node1" presStyleIdx="0" presStyleCnt="4"/>
      <dgm:spPr/>
      <dgm:t>
        <a:bodyPr/>
        <a:lstStyle/>
        <a:p>
          <a:endParaRPr lang="en-US"/>
        </a:p>
      </dgm:t>
    </dgm:pt>
    <dgm:pt modelId="{5ABF7F6B-ECCD-4F01-B9E8-478CA5A69596}" type="pres">
      <dgm:prSet presAssocID="{8AB40DAE-4344-447C-81EB-70F782E792D2}" presName="dummy" presStyleCnt="0"/>
      <dgm:spPr/>
    </dgm:pt>
    <dgm:pt modelId="{CDD3B91D-B254-4384-949C-243B5F11453F}" type="pres">
      <dgm:prSet presAssocID="{8AB40DAE-4344-447C-81EB-70F782E792D2}" presName="node" presStyleLbl="revTx" presStyleIdx="1" presStyleCnt="4" custScaleX="136140" custRadScaleRad="98764" custRadScaleInc="-9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A6443-4DC4-44FC-AEF4-8E7F9C572ABD}" type="pres">
      <dgm:prSet presAssocID="{C7DBAD60-8687-4B5A-89F4-98443BD13DC6}" presName="sibTrans" presStyleLbl="node1" presStyleIdx="1" presStyleCnt="4"/>
      <dgm:spPr/>
      <dgm:t>
        <a:bodyPr/>
        <a:lstStyle/>
        <a:p>
          <a:endParaRPr lang="en-US"/>
        </a:p>
      </dgm:t>
    </dgm:pt>
    <dgm:pt modelId="{5CBCFDAE-3D4A-4BB1-BE1B-791341FA0ACA}" type="pres">
      <dgm:prSet presAssocID="{78C78C10-3203-4C48-BBF6-0670F6C8A89E}" presName="dummy" presStyleCnt="0"/>
      <dgm:spPr/>
    </dgm:pt>
    <dgm:pt modelId="{066C2E13-B0C8-4D63-88A1-0DC7E3991D69}" type="pres">
      <dgm:prSet presAssocID="{78C78C10-3203-4C48-BBF6-0670F6C8A89E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AA71E-E111-4D83-8925-D7D4011189C5}" type="pres">
      <dgm:prSet presAssocID="{F76CB2D5-27D0-4454-BAD9-BBD6F4124080}" presName="sibTrans" presStyleLbl="node1" presStyleIdx="2" presStyleCnt="4"/>
      <dgm:spPr/>
      <dgm:t>
        <a:bodyPr/>
        <a:lstStyle/>
        <a:p>
          <a:endParaRPr lang="en-US"/>
        </a:p>
      </dgm:t>
    </dgm:pt>
    <dgm:pt modelId="{DFCC310B-47AA-4E15-8610-CEA4BC9120E3}" type="pres">
      <dgm:prSet presAssocID="{02485D7E-B5BD-4974-8328-4B2E8FC929EA}" presName="dummy" presStyleCnt="0"/>
      <dgm:spPr/>
    </dgm:pt>
    <dgm:pt modelId="{9E0A0E8A-3BB8-43CC-96A3-6D1FA55204F1}" type="pres">
      <dgm:prSet presAssocID="{02485D7E-B5BD-4974-8328-4B2E8FC929E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A1E73-2FDD-4B82-8199-4A928815EB55}" type="pres">
      <dgm:prSet presAssocID="{072C180F-F6D8-429F-A397-1AF2CB7FECC7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6ECED112-B36C-44F3-A02B-CDBF3BB62B04}" srcId="{F6E5A8A7-463E-4EB3-845A-AD60293F1BA7}" destId="{8AB40DAE-4344-447C-81EB-70F782E792D2}" srcOrd="1" destOrd="0" parTransId="{E99EDBD2-0B98-4AD8-A4A9-A9DAC8BB19C5}" sibTransId="{C7DBAD60-8687-4B5A-89F4-98443BD13DC6}"/>
    <dgm:cxn modelId="{05F96DA6-D344-4351-9F5D-DDFB9E118147}" type="presOf" srcId="{072C180F-F6D8-429F-A397-1AF2CB7FECC7}" destId="{F95A1E73-2FDD-4B82-8199-4A928815EB55}" srcOrd="0" destOrd="0" presId="urn:microsoft.com/office/officeart/2005/8/layout/cycle1"/>
    <dgm:cxn modelId="{85B08DB2-3CA2-46A8-8ECC-B1BEF8C9719E}" type="presOf" srcId="{0B346912-2893-4E53-967F-953605D23F50}" destId="{487BD936-3688-4587-A044-2CC7967A7A92}" srcOrd="0" destOrd="0" presId="urn:microsoft.com/office/officeart/2005/8/layout/cycle1"/>
    <dgm:cxn modelId="{05459B5C-D943-4B8C-9738-8F7D37CF1FAA}" type="presOf" srcId="{8AB40DAE-4344-447C-81EB-70F782E792D2}" destId="{CDD3B91D-B254-4384-949C-243B5F11453F}" srcOrd="0" destOrd="0" presId="urn:microsoft.com/office/officeart/2005/8/layout/cycle1"/>
    <dgm:cxn modelId="{4763F50C-3AB6-4198-B9A1-D91FEF3AAA97}" type="presOf" srcId="{78C78C10-3203-4C48-BBF6-0670F6C8A89E}" destId="{066C2E13-B0C8-4D63-88A1-0DC7E3991D69}" srcOrd="0" destOrd="0" presId="urn:microsoft.com/office/officeart/2005/8/layout/cycle1"/>
    <dgm:cxn modelId="{50A16B1D-0986-4E28-9605-5FD1A2576EF2}" srcId="{F6E5A8A7-463E-4EB3-845A-AD60293F1BA7}" destId="{02485D7E-B5BD-4974-8328-4B2E8FC929EA}" srcOrd="3" destOrd="0" parTransId="{F1EE0659-EFAB-4658-A793-9FA3E54A8815}" sibTransId="{072C180F-F6D8-429F-A397-1AF2CB7FECC7}"/>
    <dgm:cxn modelId="{79288568-36A5-4EA7-AEBD-0FDE2FB7F06D}" type="presOf" srcId="{8157B01A-D255-4542-AB62-69828D72DC3C}" destId="{D4A152DA-DF86-40A2-8813-C0ED10A7598C}" srcOrd="0" destOrd="0" presId="urn:microsoft.com/office/officeart/2005/8/layout/cycle1"/>
    <dgm:cxn modelId="{40FD0597-1576-4995-B72F-E9EC8A866C43}" type="presOf" srcId="{02485D7E-B5BD-4974-8328-4B2E8FC929EA}" destId="{9E0A0E8A-3BB8-43CC-96A3-6D1FA55204F1}" srcOrd="0" destOrd="0" presId="urn:microsoft.com/office/officeart/2005/8/layout/cycle1"/>
    <dgm:cxn modelId="{227EF4DC-4529-4954-AF9E-74FD1B581485}" type="presOf" srcId="{F6E5A8A7-463E-4EB3-845A-AD60293F1BA7}" destId="{4C2D7BAF-C65A-4340-A82B-D44A3AFBF1E6}" srcOrd="0" destOrd="0" presId="urn:microsoft.com/office/officeart/2005/8/layout/cycle1"/>
    <dgm:cxn modelId="{2CAA27A0-D39F-4741-B0E5-28C8D49BE123}" type="presOf" srcId="{F76CB2D5-27D0-4454-BAD9-BBD6F4124080}" destId="{CDCAA71E-E111-4D83-8925-D7D4011189C5}" srcOrd="0" destOrd="0" presId="urn:microsoft.com/office/officeart/2005/8/layout/cycle1"/>
    <dgm:cxn modelId="{D2A140B4-46C0-4195-B4B7-A14EFA7CFE0A}" srcId="{F6E5A8A7-463E-4EB3-845A-AD60293F1BA7}" destId="{78C78C10-3203-4C48-BBF6-0670F6C8A89E}" srcOrd="2" destOrd="0" parTransId="{319BCC9E-46CF-4114-98CE-FE03DDC96536}" sibTransId="{F76CB2D5-27D0-4454-BAD9-BBD6F4124080}"/>
    <dgm:cxn modelId="{D3B834FB-6144-48FD-A4E9-6A1AEA7E5446}" type="presOf" srcId="{C7DBAD60-8687-4B5A-89F4-98443BD13DC6}" destId="{E7FA6443-4DC4-44FC-AEF4-8E7F9C572ABD}" srcOrd="0" destOrd="0" presId="urn:microsoft.com/office/officeart/2005/8/layout/cycle1"/>
    <dgm:cxn modelId="{D349C5BC-801A-44B9-9AA9-599E9397D06C}" srcId="{F6E5A8A7-463E-4EB3-845A-AD60293F1BA7}" destId="{8157B01A-D255-4542-AB62-69828D72DC3C}" srcOrd="0" destOrd="0" parTransId="{C3254077-480C-400B-AF49-DD697FDB90F0}" sibTransId="{0B346912-2893-4E53-967F-953605D23F50}"/>
    <dgm:cxn modelId="{AE4A3760-AF27-47B3-8ED6-22AD988CCA3B}" type="presParOf" srcId="{4C2D7BAF-C65A-4340-A82B-D44A3AFBF1E6}" destId="{1069D24D-E910-4297-BF9B-8194340E0B19}" srcOrd="0" destOrd="0" presId="urn:microsoft.com/office/officeart/2005/8/layout/cycle1"/>
    <dgm:cxn modelId="{551AFEC9-0A2B-4FA9-BE88-64CF1DDD253C}" type="presParOf" srcId="{4C2D7BAF-C65A-4340-A82B-D44A3AFBF1E6}" destId="{D4A152DA-DF86-40A2-8813-C0ED10A7598C}" srcOrd="1" destOrd="0" presId="urn:microsoft.com/office/officeart/2005/8/layout/cycle1"/>
    <dgm:cxn modelId="{F28249CD-D878-41DA-AAD3-CBD7393EF6A4}" type="presParOf" srcId="{4C2D7BAF-C65A-4340-A82B-D44A3AFBF1E6}" destId="{487BD936-3688-4587-A044-2CC7967A7A92}" srcOrd="2" destOrd="0" presId="urn:microsoft.com/office/officeart/2005/8/layout/cycle1"/>
    <dgm:cxn modelId="{42E6D2BB-5067-430E-9960-5D4F580B48C9}" type="presParOf" srcId="{4C2D7BAF-C65A-4340-A82B-D44A3AFBF1E6}" destId="{5ABF7F6B-ECCD-4F01-B9E8-478CA5A69596}" srcOrd="3" destOrd="0" presId="urn:microsoft.com/office/officeart/2005/8/layout/cycle1"/>
    <dgm:cxn modelId="{0C7ABBA4-C9DD-4145-92A5-1BE3CD73FDEF}" type="presParOf" srcId="{4C2D7BAF-C65A-4340-A82B-D44A3AFBF1E6}" destId="{CDD3B91D-B254-4384-949C-243B5F11453F}" srcOrd="4" destOrd="0" presId="urn:microsoft.com/office/officeart/2005/8/layout/cycle1"/>
    <dgm:cxn modelId="{4035A390-A9A7-4E46-813E-6B9F36FD3BCE}" type="presParOf" srcId="{4C2D7BAF-C65A-4340-A82B-D44A3AFBF1E6}" destId="{E7FA6443-4DC4-44FC-AEF4-8E7F9C572ABD}" srcOrd="5" destOrd="0" presId="urn:microsoft.com/office/officeart/2005/8/layout/cycle1"/>
    <dgm:cxn modelId="{13EB5DB9-493E-4385-A5FA-435461EF9734}" type="presParOf" srcId="{4C2D7BAF-C65A-4340-A82B-D44A3AFBF1E6}" destId="{5CBCFDAE-3D4A-4BB1-BE1B-791341FA0ACA}" srcOrd="6" destOrd="0" presId="urn:microsoft.com/office/officeart/2005/8/layout/cycle1"/>
    <dgm:cxn modelId="{6D43EA33-99FA-4630-91F7-45B8E6F70C7F}" type="presParOf" srcId="{4C2D7BAF-C65A-4340-A82B-D44A3AFBF1E6}" destId="{066C2E13-B0C8-4D63-88A1-0DC7E3991D69}" srcOrd="7" destOrd="0" presId="urn:microsoft.com/office/officeart/2005/8/layout/cycle1"/>
    <dgm:cxn modelId="{E24082A2-C563-416B-A5DB-9A0DB4172D45}" type="presParOf" srcId="{4C2D7BAF-C65A-4340-A82B-D44A3AFBF1E6}" destId="{CDCAA71E-E111-4D83-8925-D7D4011189C5}" srcOrd="8" destOrd="0" presId="urn:microsoft.com/office/officeart/2005/8/layout/cycle1"/>
    <dgm:cxn modelId="{BDB9136C-7847-4A90-B9C0-8D28127B80D0}" type="presParOf" srcId="{4C2D7BAF-C65A-4340-A82B-D44A3AFBF1E6}" destId="{DFCC310B-47AA-4E15-8610-CEA4BC9120E3}" srcOrd="9" destOrd="0" presId="urn:microsoft.com/office/officeart/2005/8/layout/cycle1"/>
    <dgm:cxn modelId="{FE9556EE-094C-4F75-A5F4-F1EDBA8B3B68}" type="presParOf" srcId="{4C2D7BAF-C65A-4340-A82B-D44A3AFBF1E6}" destId="{9E0A0E8A-3BB8-43CC-96A3-6D1FA55204F1}" srcOrd="10" destOrd="0" presId="urn:microsoft.com/office/officeart/2005/8/layout/cycle1"/>
    <dgm:cxn modelId="{50E4D43E-F59D-4B03-BF91-CCA0EDB5703F}" type="presParOf" srcId="{4C2D7BAF-C65A-4340-A82B-D44A3AFBF1E6}" destId="{F95A1E73-2FDD-4B82-8199-4A928815EB5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152DA-DF86-40A2-8813-C0ED10A7598C}">
      <dsp:nvSpPr>
        <dsp:cNvPr id="0" name=""/>
        <dsp:cNvSpPr/>
      </dsp:nvSpPr>
      <dsp:spPr>
        <a:xfrm>
          <a:off x="4487301" y="82788"/>
          <a:ext cx="1425860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1: </a:t>
          </a:r>
          <a:r>
            <a:rPr lang="ar-SA" sz="2000" b="1" kern="1200" dirty="0"/>
            <a:t>الوقاية</a:t>
          </a:r>
          <a:endParaRPr lang="ar-EG" sz="2000" b="1" kern="1200" dirty="0"/>
        </a:p>
      </dsp:txBody>
      <dsp:txXfrm>
        <a:off x="4487301" y="82788"/>
        <a:ext cx="1425860" cy="1316012"/>
      </dsp:txXfrm>
    </dsp:sp>
    <dsp:sp modelId="{487BD936-3688-4587-A044-2CC7967A7A92}">
      <dsp:nvSpPr>
        <dsp:cNvPr id="0" name=""/>
        <dsp:cNvSpPr/>
      </dsp:nvSpPr>
      <dsp:spPr>
        <a:xfrm>
          <a:off x="2210271" y="-36860"/>
          <a:ext cx="3720914" cy="3720914"/>
        </a:xfrm>
        <a:prstGeom prst="circularArrow">
          <a:avLst>
            <a:gd name="adj1" fmla="val 6897"/>
            <a:gd name="adj2" fmla="val 464931"/>
            <a:gd name="adj3" fmla="val 472058"/>
            <a:gd name="adj4" fmla="val 20665706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B91D-B254-4384-949C-243B5F11453F}">
      <dsp:nvSpPr>
        <dsp:cNvPr id="0" name=""/>
        <dsp:cNvSpPr/>
      </dsp:nvSpPr>
      <dsp:spPr>
        <a:xfrm>
          <a:off x="4345057" y="2249587"/>
          <a:ext cx="1791619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2: </a:t>
          </a:r>
          <a:br>
            <a:rPr lang="ar-EG" sz="2000" b="1" kern="1200" dirty="0"/>
          </a:br>
          <a:r>
            <a:rPr lang="ar-SA" sz="2000" b="1" kern="1200" dirty="0"/>
            <a:t>التأهب</a:t>
          </a:r>
          <a:endParaRPr lang="ar-EG" sz="2000" b="1" kern="1200" dirty="0"/>
        </a:p>
      </dsp:txBody>
      <dsp:txXfrm>
        <a:off x="4345057" y="2249587"/>
        <a:ext cx="1791619" cy="1316012"/>
      </dsp:txXfrm>
    </dsp:sp>
    <dsp:sp modelId="{E7FA6443-4DC4-44FC-AEF4-8E7F9C572ABD}">
      <dsp:nvSpPr>
        <dsp:cNvPr id="0" name=""/>
        <dsp:cNvSpPr/>
      </dsp:nvSpPr>
      <dsp:spPr>
        <a:xfrm>
          <a:off x="2178817" y="-12857"/>
          <a:ext cx="3720914" cy="3720914"/>
        </a:xfrm>
        <a:prstGeom prst="circularArrow">
          <a:avLst>
            <a:gd name="adj1" fmla="val 6897"/>
            <a:gd name="adj2" fmla="val 464931"/>
            <a:gd name="adj3" fmla="val 5856207"/>
            <a:gd name="adj4" fmla="val 4731508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C2E13-B0C8-4D63-88A1-0DC7E3991D69}">
      <dsp:nvSpPr>
        <dsp:cNvPr id="0" name=""/>
        <dsp:cNvSpPr/>
      </dsp:nvSpPr>
      <dsp:spPr>
        <a:xfrm>
          <a:off x="2304303" y="2320710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3: </a:t>
          </a:r>
          <a:r>
            <a:rPr lang="ar-SA" sz="2000" b="1" kern="1200" dirty="0"/>
            <a:t>الاستجابة</a:t>
          </a:r>
          <a:endParaRPr lang="ar-EG" sz="2400" b="1" kern="1200" dirty="0"/>
        </a:p>
      </dsp:txBody>
      <dsp:txXfrm>
        <a:off x="2304303" y="2320710"/>
        <a:ext cx="1316012" cy="1316012"/>
      </dsp:txXfrm>
    </dsp:sp>
    <dsp:sp modelId="{CDCAA71E-E111-4D83-8925-D7D4011189C5}">
      <dsp:nvSpPr>
        <dsp:cNvPr id="0" name=""/>
        <dsp:cNvSpPr/>
      </dsp:nvSpPr>
      <dsp:spPr>
        <a:xfrm>
          <a:off x="2220813" y="-701"/>
          <a:ext cx="3720914" cy="3720914"/>
        </a:xfrm>
        <a:prstGeom prst="circularArrow">
          <a:avLst>
            <a:gd name="adj1" fmla="val 6897"/>
            <a:gd name="adj2" fmla="val 464931"/>
            <a:gd name="adj3" fmla="val 11351188"/>
            <a:gd name="adj4" fmla="val 9783881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A0E8A-3BB8-43CC-96A3-6D1FA55204F1}">
      <dsp:nvSpPr>
        <dsp:cNvPr id="0" name=""/>
        <dsp:cNvSpPr/>
      </dsp:nvSpPr>
      <dsp:spPr>
        <a:xfrm>
          <a:off x="2304303" y="82788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4: </a:t>
          </a:r>
          <a:r>
            <a:rPr lang="ar-SA" sz="2000" b="1" kern="1200" dirty="0"/>
            <a:t>التعافي</a:t>
          </a:r>
          <a:endParaRPr lang="ar-EG" sz="1700" b="1" kern="1200" dirty="0"/>
        </a:p>
      </dsp:txBody>
      <dsp:txXfrm>
        <a:off x="2304303" y="82788"/>
        <a:ext cx="1316012" cy="1316012"/>
      </dsp:txXfrm>
    </dsp:sp>
    <dsp:sp modelId="{F95A1E73-2FDD-4B82-8199-4A928815EB55}">
      <dsp:nvSpPr>
        <dsp:cNvPr id="0" name=""/>
        <dsp:cNvSpPr/>
      </dsp:nvSpPr>
      <dsp:spPr>
        <a:xfrm>
          <a:off x="2220813" y="-701"/>
          <a:ext cx="3720914" cy="3720914"/>
        </a:xfrm>
        <a:prstGeom prst="circularArrow">
          <a:avLst>
            <a:gd name="adj1" fmla="val 6897"/>
            <a:gd name="adj2" fmla="val 464931"/>
            <a:gd name="adj3" fmla="val 16627116"/>
            <a:gd name="adj4" fmla="val 15183881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11: Policies and Procedures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11: Policies and Procedures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11: Policies and Procedures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11: Policies and Procedures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88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11: Policies and Procedures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306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0288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139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436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397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990654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5471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11: Policies and Procedures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00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867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51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66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54110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40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81025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863018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2875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8481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4164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62057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11: Policies and Procedures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11: Policies and Procedures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السياسات والإجراءات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bg1"/>
                </a:solidFill>
              </a:rPr>
              <a:t>Module 11: Policies and Procedures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الإرشادات الخاصة بكتابة السياسات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تحديد الهدف المطلوب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إخطار الموظفين بأسباب تطبيق السياسات</a:t>
            </a:r>
          </a:p>
          <a:p>
            <a:pPr lvl="0" algn="r" rtl="1"/>
            <a:r>
              <a:rPr lang="ar-SA" dirty="0"/>
              <a:t>توفير خطوط إرشادية واضحة ومحددة</a:t>
            </a:r>
          </a:p>
          <a:p>
            <a:pPr lvl="0" algn="r" rtl="1"/>
            <a:r>
              <a:rPr lang="ar-SA" dirty="0"/>
              <a:t>إدراج كافة التفاصيل الكافية للتخاطب الفعال وإيضاح موقف المنظمة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Guidelines for Writing Policies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Determine the goal to accomplish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Tell employees why the policy is being implemented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Provide clear and specific guidelines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Include sufficient detail to effectively communicate the organization’s position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897124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817" y="2976421"/>
            <a:ext cx="4097531" cy="2592969"/>
          </a:xfrm>
          <a:ln>
            <a:solidFill>
              <a:schemeClr val="tx1"/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تقوم السياسات بوصف معايير المنظمة</a:t>
            </a:r>
          </a:p>
          <a:p>
            <a:pPr algn="r" rtl="1"/>
            <a:r>
              <a:rPr lang="ar-SA" dirty="0"/>
              <a:t>تقوم الإجراءات بوصف الخطوات الكفيلة بتنفيذ تلك المعايير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خصائص السياسات والإجراءات</a:t>
            </a:r>
            <a:endParaRPr lang="ar-EG" dirty="0"/>
          </a:p>
        </p:txBody>
      </p:sp>
      <p:pic>
        <p:nvPicPr>
          <p:cNvPr id="2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11.1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7" name="TextBox 16"/>
          <p:cNvSpPr txBox="1"/>
          <p:nvPr/>
        </p:nvSpPr>
        <p:spPr>
          <a:xfrm>
            <a:off x="5676242" y="5334000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Policies describe organization’s standards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Procedures describe steps to put the standards into action</a:t>
            </a:r>
          </a:p>
          <a:p>
            <a:pPr algn="r">
              <a:spcAft>
                <a:spcPts val="0"/>
              </a:spcAft>
            </a:pPr>
            <a:endParaRPr lang="ar-EG" sz="1000" b="0"/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Characteristics of </a:t>
            </a:r>
            <a:r>
              <a:rPr dirty="0"/>
              <a:t/>
            </a:r>
            <a:br>
              <a:rPr dirty="0"/>
            </a:br>
            <a:r>
              <a:rPr lang="en-US" sz="1000" b="0" dirty="0"/>
              <a:t>Policies and Procedures</a:t>
            </a:r>
            <a:endParaRPr lang="ar-EG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1209797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مثال على سياسة إستخدام القوة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يتعين على ضابط الأمن عدم تجاوز مقدار القوة اللازمة لمنع الهدف من تنفيذ أعماله العدوانية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يجب على ضابط الأمن، حسب الضرورة، اتباع تصعيد استخدام القوة وفقا لمتطلبات الموقف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Use-of-Force Policy Example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A security force officer must not exceed the amount of force required to stop a subject from carrying out an adversarial action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A security force officer must, as appropriate, follow the escalation of force continuum as it applies to the situation</a:t>
            </a:r>
          </a:p>
          <a:p>
            <a:pPr algn="r">
              <a:spcAft>
                <a:spcPts val="0"/>
              </a:spcAft>
            </a:pP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مثال على سياسة إستخدام القوة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القوة الأمنية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القيود الجسدية</a:t>
            </a:r>
          </a:p>
          <a:p>
            <a:pPr lvl="2" algn="r" rtl="1"/>
            <a:r>
              <a:rPr lang="ar-SA" dirty="0"/>
              <a:t>يتعين على ضابط الأمن، حسب الضرورة، إصدار تحذير شفوي للهدف قبل اتخاذ أي إجراء</a:t>
            </a:r>
            <a:r>
              <a:rPr dirty="0"/>
              <a:t>. </a:t>
            </a:r>
          </a:p>
          <a:p>
            <a:pPr lvl="2" algn="r" rtl="1"/>
            <a:r>
              <a:rPr lang="ar-SA" dirty="0"/>
              <a:t>في حالة عدم التزام الهدف بالتحذير الشفوي، يمكن لضابط الأمن تصعيد الأمر واستخدام الحظر المادي</a:t>
            </a:r>
            <a:r>
              <a:rPr dirty="0"/>
              <a:t>.</a:t>
            </a:r>
          </a:p>
          <a:p>
            <a:pPr lvl="1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Use-of-Force Procedure Example</a:t>
            </a:r>
            <a:endParaRPr lang="ar-EG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Security force: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Physical restraint</a:t>
            </a:r>
          </a:p>
          <a:p>
            <a:pPr marL="342900" lvl="2" indent="-114300" algn="l">
              <a:spcAft>
                <a:spcPct val="0"/>
              </a:spcAft>
            </a:pPr>
            <a:r>
              <a:rPr lang="en-US" sz="1000" b="0" dirty="0"/>
              <a:t>The security force officer, as appropriate, must issue a verbal warning to a subject before taking action. </a:t>
            </a:r>
          </a:p>
          <a:p>
            <a:pPr marL="342900" lvl="2" indent="-114300" algn="l">
              <a:spcAft>
                <a:spcPct val="0"/>
              </a:spcAft>
            </a:pPr>
            <a:r>
              <a:rPr lang="en-US" sz="1000" b="0" dirty="0"/>
              <a:t>If a verbal warning is not complied with, the security force officer can then escalate to the use of physical restraint.</a:t>
            </a:r>
          </a:p>
          <a:p>
            <a:pPr lvl="1" algn="r">
              <a:spcAft>
                <a:spcPct val="0"/>
              </a:spcAft>
            </a:pP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866407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أهمية تحديث السياسات والإجراءات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توفير منهجية تحليل نقاط الضعف واستراتيجيات تقييم المخاطر لضمان أن السياسات والإجراءات تتصف بالتالي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الدقة</a:t>
            </a:r>
          </a:p>
          <a:p>
            <a:pPr lvl="1" algn="r" rtl="1"/>
            <a:r>
              <a:rPr lang="ar-SA" dirty="0"/>
              <a:t>الفعالية</a:t>
            </a:r>
          </a:p>
          <a:p>
            <a:pPr lvl="1" algn="r" rtl="1"/>
            <a:r>
              <a:rPr lang="ar-SA" dirty="0"/>
              <a:t>المراجعة والتنقيح المستمر لمواكبة التهديدات المتغيرة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Importance of Updating </a:t>
            </a:r>
            <a:r>
              <a:rPr dirty="0"/>
              <a:t/>
            </a:r>
            <a:br>
              <a:rPr dirty="0"/>
            </a:br>
            <a:r>
              <a:rPr lang="en-US" sz="1000" b="0" dirty="0"/>
              <a:t>Policies and Procedures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Vulnerability analysis methodology and risk assessment strategies ensure that the policies and procedures are: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Accurate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Current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Regularly reviewed and revised to meet changing threats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أنواع السياسات والإجراءات المطلوبة لحماية البنية الأساسية الحرجة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4" y="2631869"/>
            <a:ext cx="2930998" cy="1950946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بغرض التحكم الأمني في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حواجز المحيط الأمني</a:t>
            </a:r>
          </a:p>
          <a:p>
            <a:pPr lvl="1" algn="r" rtl="1"/>
            <a:r>
              <a:rPr lang="ar-SA" dirty="0"/>
              <a:t>الإضاءة</a:t>
            </a:r>
            <a:r>
              <a:rPr lang="en-US" dirty="0"/>
              <a:t>	</a:t>
            </a:r>
          </a:p>
          <a:p>
            <a:pPr lvl="1" algn="r" rtl="1"/>
            <a:r>
              <a:rPr lang="ar-SA" dirty="0"/>
              <a:t>أنظمة كشف التسلل</a:t>
            </a:r>
          </a:p>
          <a:p>
            <a:pPr lvl="1" algn="r" rtl="1"/>
            <a:r>
              <a:rPr lang="ar-SA" dirty="0"/>
              <a:t>الدائرة التلفزيونية المغلقة</a:t>
            </a:r>
          </a:p>
          <a:p>
            <a:pPr lvl="1" algn="r" rtl="1"/>
            <a:r>
              <a:rPr lang="ar-SA" dirty="0"/>
              <a:t>الأنظمة الأوتوماتيكية للسيطرة على الوصول</a:t>
            </a:r>
          </a:p>
          <a:p>
            <a:pPr lvl="1" algn="r" rtl="1"/>
            <a:r>
              <a:rPr lang="ar-SA" dirty="0"/>
              <a:t>ضباط الأمن والدوريات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2044424" y="4364374"/>
            <a:ext cx="12496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Types of Policies and Procedures to </a:t>
            </a:r>
            <a:endParaRPr lang="ar-EG" sz="1000" b="0" dirty="0"/>
          </a:p>
          <a:p>
            <a:pPr rtl="1"/>
            <a:r>
              <a:rPr lang="en-US" sz="1000" b="0" dirty="0"/>
              <a:t>Protect Critical Infrastructure (1 of 2)</a:t>
            </a:r>
            <a:endParaRPr lang="ar-EG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Develop for: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Perimeter barriers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Lighting	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Intruder detection systems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Closed-circuit television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Automated access control systems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Security officers and patrols</a:t>
            </a:r>
          </a:p>
          <a:p>
            <a:pPr algn="r">
              <a:spcAft>
                <a:spcPct val="0"/>
              </a:spcAft>
            </a:pP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أنواع السياسات والإجراءات المطلوبة لحماية البنية الأساسية الحرجة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algn="r" rtl="1"/>
            <a:r>
              <a:rPr lang="ar-SA" dirty="0"/>
              <a:t>ضوابط التحكم بالدخول الإلكتروني</a:t>
            </a:r>
          </a:p>
          <a:p>
            <a:pPr lvl="1" algn="r" rtl="1"/>
            <a:r>
              <a:rPr lang="ar-SA" dirty="0"/>
              <a:t>التحكم في الأقفال والمفاتيح</a:t>
            </a:r>
          </a:p>
          <a:p>
            <a:pPr lvl="1" algn="r" rtl="1"/>
            <a:r>
              <a:rPr lang="ar-SA" dirty="0"/>
              <a:t>نقاط التحكم في الدخول</a:t>
            </a:r>
          </a:p>
          <a:p>
            <a:pPr lvl="1" algn="r" rtl="1"/>
            <a:r>
              <a:rPr lang="ar-SA" dirty="0"/>
              <a:t>تأمين مواقع الأصول </a:t>
            </a:r>
            <a:r>
              <a:rPr lang="ar-EG" dirty="0"/>
              <a:t>(</a:t>
            </a:r>
            <a:r>
              <a:rPr lang="ar-SA" dirty="0"/>
              <a:t>المرافق والمنشآت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الأمن السيبراني</a:t>
            </a:r>
          </a:p>
          <a:p>
            <a:pPr algn="r" rtl="1"/>
            <a:r>
              <a:rPr lang="ar-SA" dirty="0"/>
              <a:t>يتعين إدراجها في دليل الإجراءات القياسية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Types of Policies and Procedures to </a:t>
            </a:r>
            <a:endParaRPr lang="ar-EG" sz="1000" b="0" dirty="0"/>
          </a:p>
          <a:p>
            <a:pPr rtl="1"/>
            <a:r>
              <a:rPr lang="en-US" sz="1000" b="0" dirty="0"/>
              <a:t>Protect Critical Infrastructure (2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Electronic access controls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Lock and key controls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Entry control areas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Secure asset locations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Cybersecurity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Include in a standard operating procedures manual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554294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حواجز المحيط الأمني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411163" y="1219200"/>
            <a:ext cx="4366577" cy="3721099"/>
          </a:xfrm>
        </p:spPr>
        <p:txBody>
          <a:bodyPr/>
          <a:lstStyle/>
          <a:p>
            <a:pPr lvl="0" algn="r" rtl="1"/>
            <a:r>
              <a:rPr lang="ar-SA" dirty="0"/>
              <a:t>حاجز طبيعي، مثل نهر أو سلسلة جبلية</a:t>
            </a:r>
          </a:p>
          <a:p>
            <a:pPr lvl="0" algn="r" rtl="1"/>
            <a:r>
              <a:rPr lang="ar-SA" dirty="0"/>
              <a:t>سياج أو سور قائم بذاته</a:t>
            </a:r>
          </a:p>
          <a:p>
            <a:pPr algn="r" rtl="1"/>
            <a:r>
              <a:rPr lang="ar-SA" dirty="0"/>
              <a:t>الأسوار الخارجية للمنشأة أو الجدران الفاصلة الداخلية للمبنى</a:t>
            </a:r>
            <a:endParaRPr lang="ar-EG" dirty="0"/>
          </a:p>
        </p:txBody>
      </p:sp>
      <p:pic>
        <p:nvPicPr>
          <p:cNvPr id="17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8085" y="1429154"/>
            <a:ext cx="2106296" cy="3151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87539" y="4365678"/>
            <a:ext cx="138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Perimeter Barrier Definition</a:t>
            </a:r>
            <a:endParaRPr lang="ar-EG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Natural boundary, such as a river or mountain range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Freestanding fence or wall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Outer walls of a facility or walls or divisions of a building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547442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حواجز المحيط الأمني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961" y="3938915"/>
            <a:ext cx="3061386" cy="1979286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تحديد معالم الحدود</a:t>
            </a:r>
          </a:p>
          <a:p>
            <a:pPr lvl="0" algn="r" rtl="1"/>
            <a:r>
              <a:rPr lang="ar-SA" dirty="0"/>
              <a:t>توجيه الزائرين إلى نقاط الدخول القانونية</a:t>
            </a:r>
          </a:p>
          <a:p>
            <a:pPr lvl="0" algn="r" rtl="1"/>
            <a:r>
              <a:rPr lang="ar-SA" dirty="0"/>
              <a:t>ردع وتعطيل دخول المتسللين بدون إذن</a:t>
            </a:r>
            <a:r>
              <a:rPr dirty="0"/>
              <a:t> </a:t>
            </a:r>
          </a:p>
          <a:p>
            <a:pPr algn="r" rtl="1"/>
            <a:r>
              <a:rPr lang="ar-SA" dirty="0"/>
              <a:t>توفير درجة من الروادع المادية، أو </a:t>
            </a:r>
            <a:r>
              <a:rPr lang="ar-EG" dirty="0"/>
              <a:t>النفسية</a:t>
            </a:r>
            <a:r>
              <a:rPr lang="ar-SA" dirty="0"/>
              <a:t>، أو القانونية ضد التسلل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6888480" y="5694868"/>
            <a:ext cx="1173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Perimeter Barrier Purpose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Delineate a boundary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Channel visitors to legal points of entry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Deter and delay unlawful intruders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Provide a degree of physical, psychological, or legal deterrence</a:t>
            </a: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373353974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كفاءة حواجز المحيط الأمني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أنظمة كشف التسلل إلى محيط المنشأة</a:t>
            </a:r>
          </a:p>
          <a:p>
            <a:pPr lvl="0" algn="r" rtl="1"/>
            <a:r>
              <a:rPr lang="ar-SA" dirty="0"/>
              <a:t>الدوائر التلفزيونية المغلقة وضباط الأمن</a:t>
            </a:r>
          </a:p>
          <a:p>
            <a:pPr lvl="0" algn="r" rtl="1"/>
            <a:r>
              <a:rPr lang="ar-SA" dirty="0"/>
              <a:t>الإنارة الأمنية للمنشأة</a:t>
            </a:r>
          </a:p>
          <a:p>
            <a:pPr algn="r" rtl="1"/>
            <a:r>
              <a:rPr lang="ar-SA" dirty="0"/>
              <a:t>السياج المحيط بالمنشأة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Perimeter Barrier Effectiveness (1 of 2) 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Perimeter intruder detection systems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Closed-circuit television and security officers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Security lighting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Enclosed fencing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715705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ختام هذه الوحدة، سيتمكن المشاركون من وصف أنماط السياسات والإجراءات التي تهدف لحماية البنية الأساسية الحرجة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Module Objective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By the end of this module, you will be able to describe the types of policies and procedures needed for the protection of critical infrastructure</a:t>
            </a:r>
            <a:endParaRPr lang="ar-EG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كفاءة حواجز المحيط الأمني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ar-EG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المنشآت المجمعة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النباتات المزروعة</a:t>
            </a:r>
          </a:p>
          <a:p>
            <a:pPr lvl="0" algn="r" rtl="1"/>
            <a:r>
              <a:rPr lang="ar-SA" dirty="0"/>
              <a:t>تزويد السياجات بأجهزة منع التسلق</a:t>
            </a:r>
          </a:p>
          <a:p>
            <a:pPr algn="r" rtl="1"/>
            <a:r>
              <a:rPr lang="ar-SA" dirty="0"/>
              <a:t>تأمين بوابات السيارات والسياجات </a:t>
            </a:r>
            <a:r>
              <a:rPr lang="ar-EG" dirty="0"/>
              <a:t>على نفس المستوى</a:t>
            </a:r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Perimeter Barrier Effectiveness (2 of 2) </a:t>
            </a:r>
            <a:endParaRPr lang="ar-EG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Grouped facilities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Maintained vegetation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Anticlimbing devices on fences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Secure vehicle gates and fences at the same level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382715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11.2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الأبواب</a:t>
            </a:r>
          </a:p>
          <a:p>
            <a:pPr algn="r" rtl="1"/>
            <a:r>
              <a:rPr lang="ar-SA" dirty="0"/>
              <a:t>النوافذ</a:t>
            </a:r>
          </a:p>
          <a:p>
            <a:pPr algn="r" rtl="1"/>
            <a:r>
              <a:rPr lang="ar-SA" dirty="0"/>
              <a:t>سائر مناطق المنشأة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معايير المحيط الأمني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Doors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Windows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Other areas of the facility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Perimeter Barriers Standards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453474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الإضاءة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الاستخدام الفعال للإضاءة يمكن أن يقلل فرص نجاح عمليات التسلل</a:t>
            </a:r>
            <a:r>
              <a:rPr dirty="0"/>
              <a:t> </a:t>
            </a:r>
          </a:p>
          <a:p>
            <a:pPr lvl="0" rtl="1"/>
            <a:endParaRPr lang="ar-E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91721" y="1587217"/>
            <a:ext cx="3037942" cy="2283743"/>
          </a:xfrm>
        </p:spPr>
      </p:pic>
      <p:sp>
        <p:nvSpPr>
          <p:cNvPr id="10" name="TextBox 9"/>
          <p:cNvSpPr txBox="1"/>
          <p:nvPr/>
        </p:nvSpPr>
        <p:spPr>
          <a:xfrm>
            <a:off x="6500812" y="3598014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Lighting (1 of 2)</a:t>
            </a:r>
            <a:endParaRPr lang="ar-EG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Effective use can minimize the chance that intruders will go undetected </a:t>
            </a:r>
          </a:p>
          <a:p>
            <a:pPr algn="r">
              <a:spcAft>
                <a:spcPts val="0"/>
              </a:spcAft>
            </a:pP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198203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الإضاءة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توفير الإضاءة الكافية لجميع المناطق الخارجية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مناطق رصف السيارات</a:t>
            </a:r>
          </a:p>
          <a:p>
            <a:pPr lvl="1" algn="r" rtl="1"/>
            <a:r>
              <a:rPr lang="ar-SA" dirty="0"/>
              <a:t>طرق النفاذ</a:t>
            </a:r>
          </a:p>
          <a:p>
            <a:pPr lvl="1" algn="r" rtl="1"/>
            <a:r>
              <a:rPr lang="ar-SA" dirty="0"/>
              <a:t>مداخل المبنى</a:t>
            </a:r>
          </a:p>
          <a:p>
            <a:pPr lvl="1" algn="r" rtl="1"/>
            <a:r>
              <a:rPr lang="ar-SA" dirty="0"/>
              <a:t>الأبواب الخارجية</a:t>
            </a:r>
          </a:p>
          <a:p>
            <a:pPr lvl="1" algn="r" rtl="1"/>
            <a:r>
              <a:rPr lang="ar-SA" dirty="0"/>
              <a:t>المداخل المشتركة</a:t>
            </a:r>
          </a:p>
          <a:p>
            <a:pPr algn="r" rtl="1"/>
            <a:r>
              <a:rPr lang="ar-SA" dirty="0"/>
              <a:t>استخدام الأجهزة الحساسة للضوء للظروف النهارية والليلية</a:t>
            </a:r>
          </a:p>
          <a:p>
            <a:pPr rtl="1"/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Lighting (2 of 2)</a:t>
            </a:r>
            <a:endParaRPr lang="ar-EG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All external areas should be well lit: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Vehicle parking areas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Access routes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Building entrances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External doors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Common entrances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Use light-sensitive devices for daytime and nighttime conditions</a:t>
            </a:r>
          </a:p>
          <a:p>
            <a:pPr algn="r">
              <a:spcAft>
                <a:spcPct val="0"/>
              </a:spcAft>
            </a:pP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558599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توافق أنظمة الإضاءة والدوائر التلفزيونية المغلقة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تتضمن العوامل شديدة التأثير على وضوح الصورة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ظلال كثيفة زائدة عن الحد</a:t>
            </a:r>
          </a:p>
          <a:p>
            <a:pPr lvl="1" algn="r" rtl="1"/>
            <a:r>
              <a:rPr lang="ar-SA" dirty="0"/>
              <a:t>إنعكاس الضوء على العدسات</a:t>
            </a:r>
          </a:p>
          <a:p>
            <a:pPr lvl="1" algn="r" rtl="1"/>
            <a:r>
              <a:rPr lang="ar-SA" dirty="0"/>
              <a:t>الإضاءة الخلفية</a:t>
            </a:r>
          </a:p>
          <a:p>
            <a:pPr lvl="1" algn="r" rtl="1"/>
            <a:r>
              <a:rPr lang="ar-SA" dirty="0"/>
              <a:t>الإضاءة الخارجية</a:t>
            </a:r>
          </a:p>
          <a:p>
            <a:pPr algn="r" rtl="1"/>
            <a:r>
              <a:rPr lang="ar-SA" dirty="0"/>
              <a:t>تفادى الإضاءة بأبخرة الصوديوم ذات الضغط المنخفض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Lighting and Closed-Circuit </a:t>
            </a:r>
            <a:r>
              <a:t/>
            </a:r>
            <a:br/>
            <a:r>
              <a:rPr lang="en-US" sz="1000" b="0"/>
              <a:t>Television Compatibility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Factors that dramatically reduce quality of image include: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Excessive shadows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Glare into the lens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Back-lighting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External lighting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Avoid low-pressure sodium vapor lighting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529345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الإضاءة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المحيط الأمني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ar-E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55" y="4596765"/>
            <a:ext cx="2689303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أن تقوم الإضاءة المحيطية بتوفير ضوء متسق ومتوازن بطول المحيط الأمني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يتعين توليد وهج منعكس يردع المتسللين </a:t>
            </a:r>
            <a:r>
              <a:rPr lang="ar-EG" dirty="0"/>
              <a:t>(</a:t>
            </a:r>
            <a:r>
              <a:rPr lang="ar-SA" dirty="0"/>
              <a:t>لمبات فوق الرأس أو على مستوى منخفض</a:t>
            </a:r>
            <a:r>
              <a:rPr lang="ar-EG" dirty="0"/>
              <a:t>)</a:t>
            </a:r>
            <a:endParaRPr dirty="0"/>
          </a:p>
          <a:p>
            <a:pPr lvl="0" algn="r" rtl="1"/>
            <a:r>
              <a:rPr lang="ar-SA" dirty="0"/>
              <a:t>ويتعين ألا تسبب اللمبات ذات المستوى المنخفض أي نوع من الإزعاج أو المخاطر خارج المحيط الأمني</a:t>
            </a:r>
          </a:p>
          <a:p>
            <a:pPr algn="r" rtl="1"/>
            <a:r>
              <a:rPr lang="ar-SA" dirty="0"/>
              <a:t>يجب ألا تكشف عن مواقع الحراس سواء بالداخل أو بالخارج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5269706" y="6137096"/>
            <a:ext cx="12877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Lighting — Perimeter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Should cast a uniform light over the perimeter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Should create a glare that deters intruders (overhead or low-mounted lamp)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Should not create a nuisance or hazard outside the perimeter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Should not reveal the positions of guards, either inside or outside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45669049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الإضاءة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المنطقة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كما يتعين أن تكفي المصادر الضوئية بالمنطقة لإضاءة المناطق الداخلة في الإطار المحيطي الذي يجب أن يخترقه المتسللون للوصول إلى أهدافهم بالإضافة إلى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زيادة قدرة ضباط الأمن على رصد عناصر التسلل</a:t>
            </a:r>
          </a:p>
          <a:p>
            <a:pPr lvl="1" algn="r" rtl="1"/>
            <a:r>
              <a:rPr lang="ar-SA" dirty="0"/>
              <a:t>العمل كرادع</a:t>
            </a:r>
          </a:p>
          <a:p>
            <a:pPr lvl="1" algn="r" rtl="1"/>
            <a:r>
              <a:rPr lang="ar-SA" dirty="0"/>
              <a:t>يتعين أن تكون الإضاءة موزعة بطريقة مستوية وبدون ظلال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Lighting — Area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Illuminates areas inside the perimeter that intruders must cross in order to reach their objectives and: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Increases security officers’ ability to detect intruders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Acts as a powerful deterrent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Should be even and without shadows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221122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كشف التسلل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مصممة لتحقيق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رصد الدخول، أو محاولات الدخول، من جانب أي متسلل إلى المنطقة المحمية</a:t>
            </a:r>
          </a:p>
          <a:p>
            <a:pPr lvl="1" algn="r" rtl="1"/>
            <a:r>
              <a:rPr lang="ar-SA" dirty="0"/>
              <a:t>تحديد موقع التسلل</a:t>
            </a:r>
          </a:p>
          <a:p>
            <a:pPr lvl="1" algn="r" rtl="1"/>
            <a:r>
              <a:rPr lang="ar-SA" dirty="0"/>
              <a:t>إطلاق صفارة إنذار للقوة الأمنية</a:t>
            </a:r>
          </a:p>
          <a:p>
            <a:pPr lvl="0" algn="r" rtl="1"/>
            <a:r>
              <a:rPr lang="ar-SA" dirty="0"/>
              <a:t>أفضل استخدامها لتوفير رصد مبكر للهجوم</a:t>
            </a:r>
          </a:p>
          <a:p>
            <a:pPr algn="r" rtl="1"/>
            <a:r>
              <a:rPr lang="ar-SA" dirty="0"/>
              <a:t>وجوب استجابة سريعة للقوة الأمنية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Intruder Detection Systems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Designed to: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Detect entry, or attempted entry, of an intruder into a protected area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Identify location of an intrusion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Signal an alarm to the security force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Best used to provide early detection of attack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Security force must respond quickly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نظام كشف التسلل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النطاق المحيطي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هي الأجهزة التي تعمل عند التقاط التسلل أو الهجوم عند خط المحيط الأمني</a:t>
            </a:r>
          </a:p>
          <a:p>
            <a:pPr lvl="0" algn="r" rtl="1"/>
            <a:r>
              <a:rPr lang="ar-SA" dirty="0"/>
              <a:t>المصيدة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هي الأجهزة التي تنشط بمجرد رصد التسلل داخل المبنى</a:t>
            </a:r>
          </a:p>
          <a:p>
            <a:pPr algn="r" rtl="1"/>
            <a:r>
              <a:rPr lang="ar-SA" dirty="0"/>
              <a:t>النقطة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هي الأجهزة المستخدمة لحماية الأغراض الثمينة جداً، أي ما خف حمله وغلا ثمنه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Intruder Detection System Elements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Perimeter — activate by intrusion or attack upon the perimeter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Trap — activate once the intruder is inside the building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Point — used to protect high-value and portable items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نظام كشف التسلل للمنشآت التي تعمل بدون عناصر بشرية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3830547"/>
            <a:ext cx="2584715" cy="2087654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أن تكون مزودة بالخصائص التالية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مجسات استشعار في زوايا الأبواب، كحد أدنى للمتطلبات الأمنية</a:t>
            </a:r>
          </a:p>
          <a:p>
            <a:pPr lvl="1" algn="r" rtl="1"/>
            <a:r>
              <a:rPr lang="ar-SA" dirty="0"/>
              <a:t>أجهزة الإستشعار التي تقوم بإبلاغ مركز التحكم والسيطرة الأمنية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مركز السيطرة الأمنية يقوم بمباشرة كافة وظائف التحكم بالمنافذ</a:t>
            </a:r>
          </a:p>
          <a:p>
            <a:pPr lvl="1" algn="r" rtl="1"/>
            <a:r>
              <a:rPr lang="ar-SA" dirty="0"/>
              <a:t>سمة التحقق التي توضح لماذا أطلق جهاز الإنذار إشارات الإستغاثة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5217160" y="5724803"/>
            <a:ext cx="2575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Intruder Detection System for </a:t>
            </a:r>
            <a:r>
              <a:t/>
            </a:r>
            <a:br/>
            <a:r>
              <a:rPr lang="en-US" sz="1000" b="0"/>
              <a:t>Unmanned Facilities (1 of 2)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900" b="0" dirty="0"/>
              <a:t>Should be equipped with following features: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Door contact sensors, as a minimum requirement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Sensors that report to the security control center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A security control center that provides access control functions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A verification feature that clarifies the reason for alarm activation</a:t>
            </a:r>
          </a:p>
          <a:p>
            <a:pPr algn="r">
              <a:spcAft>
                <a:spcPct val="0"/>
              </a:spcAft>
            </a:pPr>
            <a:endParaRPr lang="ar-EG" sz="900" b="0" dirty="0"/>
          </a:p>
        </p:txBody>
      </p:sp>
    </p:spTree>
    <p:extLst>
      <p:ext uri="{BB962C8B-B14F-4D97-AF65-F5344CB8AC3E}">
        <p14:creationId xmlns:p14="http://schemas.microsoft.com/office/powerpoint/2010/main" val="404324723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خريطة الدورة بالمراحل الخاصة بأصول البنية الأساسية الحرجة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11: Policies and Procedures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782" y="1224981"/>
            <a:ext cx="5760438" cy="3608430"/>
          </a:xfrm>
          <a:prstGeom prst="rect">
            <a:avLst/>
          </a:prstGeom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1864815" y="1656284"/>
            <a:ext cx="1505148" cy="117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البنية التحتية الحيوية</a:t>
            </a:r>
            <a:endParaRPr lang="en-US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2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3665509" y="1655184"/>
            <a:ext cx="1505148" cy="11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تقييم مكونات البنية التحتية الحيوية</a:t>
            </a:r>
            <a:endParaRPr lang="en-US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5444442" y="1655184"/>
            <a:ext cx="1505148" cy="11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التعرف على أصول البنية التحتية الحيوية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6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2151893" y="3492475"/>
            <a:ext cx="1505148" cy="115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 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902093" y="3491638"/>
            <a:ext cx="1635867" cy="117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التدابير الأمنية المضادة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11 - 14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5707797" y="3496992"/>
            <a:ext cx="1575216" cy="117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3149601" y="1342116"/>
            <a:ext cx="2558196" cy="32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1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1809754" y="3194806"/>
            <a:ext cx="1981007" cy="2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2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3665509" y="3202426"/>
            <a:ext cx="1930957" cy="2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3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5535672" y="3194806"/>
            <a:ext cx="1916548" cy="2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4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7" name="CallAddL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/>
              <a:t>Course Map </a:t>
            </a:r>
            <a:r>
              <a:rPr lang="en-US" sz="950" b="0" dirty="0" smtClean="0"/>
              <a:t>with </a:t>
            </a:r>
            <a:r>
              <a:rPr lang="en-US" sz="950" b="0" dirty="0"/>
              <a:t>VAM Phases </a:t>
            </a:r>
            <a:endParaRPr lang="ar-EG" sz="950" b="0" dirty="0"/>
          </a:p>
        </p:txBody>
      </p:sp>
      <p:sp>
        <p:nvSpPr>
          <p:cNvPr id="3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35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800" dirty="0"/>
              <a:t>VAM Phase 2</a:t>
            </a:r>
            <a:endParaRPr lang="ar-EG" sz="800" dirty="0">
              <a:cs typeface="Calibri" pitchFamily="34" charset="0"/>
            </a:endParaRPr>
          </a:p>
        </p:txBody>
      </p:sp>
      <p:sp>
        <p:nvSpPr>
          <p:cNvPr id="40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US" sz="600" dirty="0"/>
              <a:t>Identify Critical Infrastructure</a:t>
            </a:r>
          </a:p>
          <a:p>
            <a:pPr algn="ctr" rtl="1"/>
            <a:r>
              <a:rPr lang="en-US" sz="600" dirty="0"/>
              <a:t>Module 2</a:t>
            </a:r>
          </a:p>
        </p:txBody>
      </p:sp>
      <p:sp>
        <p:nvSpPr>
          <p:cNvPr id="41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en-US" sz="600" dirty="0"/>
              <a:t>Assess Critical Infrastructure Components</a:t>
            </a:r>
          </a:p>
          <a:p>
            <a:pPr algn="ctr" rtl="1"/>
            <a:r>
              <a:rPr lang="en-US" sz="600" dirty="0"/>
              <a:t>Module 5</a:t>
            </a:r>
          </a:p>
        </p:txBody>
      </p:sp>
      <p:sp>
        <p:nvSpPr>
          <p:cNvPr id="42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en-US" sz="600" dirty="0">
                <a:latin typeface="+mj-lt"/>
              </a:rPr>
              <a:t>Identify Critical Infrastructure Assets</a:t>
            </a:r>
          </a:p>
          <a:p>
            <a:pPr algn="ctr" rtl="1">
              <a:defRPr/>
            </a:pPr>
            <a:r>
              <a:rPr lang="en-US" sz="600" dirty="0">
                <a:latin typeface="+mj-lt"/>
              </a:rPr>
              <a:t>Module 6</a:t>
            </a:r>
            <a:endParaRPr lang="ar-EG" sz="600" dirty="0">
              <a:latin typeface="+mj-lt"/>
              <a:cs typeface="Calibri" pitchFamily="34" charset="0"/>
            </a:endParaRPr>
          </a:p>
        </p:txBody>
      </p:sp>
      <p:sp>
        <p:nvSpPr>
          <p:cNvPr id="43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en-US" sz="600" dirty="0">
                <a:latin typeface="+mj-lt"/>
              </a:rPr>
              <a:t>Analyze the Threat</a:t>
            </a:r>
          </a:p>
          <a:p>
            <a:pPr algn="ctr" rtl="1">
              <a:defRPr/>
            </a:pPr>
            <a:r>
              <a:rPr lang="en-US" sz="600" dirty="0">
                <a:latin typeface="+mj-lt"/>
              </a:rPr>
              <a:t>Modules 7-10</a:t>
            </a:r>
            <a:endParaRPr lang="ar-EG" sz="600" dirty="0">
              <a:latin typeface="+mj-lt"/>
              <a:cs typeface="Calibri" pitchFamily="34" charset="0"/>
            </a:endParaRPr>
          </a:p>
        </p:txBody>
      </p:sp>
      <p:sp>
        <p:nvSpPr>
          <p:cNvPr id="44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en-US" sz="600" dirty="0">
                <a:latin typeface="+mj-lt"/>
              </a:rPr>
              <a:t>Develop Operational Resilience </a:t>
            </a:r>
          </a:p>
          <a:p>
            <a:pPr algn="ctr" rtl="1">
              <a:defRPr/>
            </a:pPr>
            <a:r>
              <a:rPr lang="en-US" sz="600" dirty="0">
                <a:latin typeface="+mj-lt"/>
              </a:rPr>
              <a:t>Module 15</a:t>
            </a:r>
          </a:p>
        </p:txBody>
      </p:sp>
      <p:sp>
        <p:nvSpPr>
          <p:cNvPr id="45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800" dirty="0"/>
              <a:t>VAM Phase 1</a:t>
            </a:r>
            <a:endParaRPr lang="ar-EG" sz="800" dirty="0">
              <a:cs typeface="Calibri" pitchFamily="34" charset="0"/>
            </a:endParaRPr>
          </a:p>
        </p:txBody>
      </p:sp>
      <p:sp>
        <p:nvSpPr>
          <p:cNvPr id="46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800" dirty="0"/>
              <a:t>VAM Phase 2</a:t>
            </a:r>
            <a:endParaRPr lang="ar-EG" sz="800" dirty="0">
              <a:cs typeface="Calibri" pitchFamily="34" charset="0"/>
            </a:endParaRPr>
          </a:p>
        </p:txBody>
      </p:sp>
      <p:sp>
        <p:nvSpPr>
          <p:cNvPr id="47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800" dirty="0"/>
              <a:t>VAM Phase 3</a:t>
            </a:r>
            <a:endParaRPr lang="ar-EG" sz="800" dirty="0">
              <a:cs typeface="Calibri" pitchFamily="34" charset="0"/>
            </a:endParaRPr>
          </a:p>
        </p:txBody>
      </p:sp>
      <p:sp>
        <p:nvSpPr>
          <p:cNvPr id="48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800" dirty="0"/>
              <a:t>VAM Phase 4</a:t>
            </a:r>
            <a:endParaRPr lang="ar-EG" sz="8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25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نظام كشف التسلل للمنشآت التي تعمل بدون عناصر بشرية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ويمكن توفير سمة التحقق بالوسائل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دائرة تلفزيونية مغلقة في المواقع البعيدة</a:t>
            </a:r>
          </a:p>
          <a:p>
            <a:pPr lvl="1" algn="r" rtl="1"/>
            <a:r>
              <a:rPr lang="ar-SA" dirty="0"/>
              <a:t>تحرك أفراد إنفاذ القانون أو القوة الأمنية نحو الموقع لتقصي الحقائق</a:t>
            </a:r>
          </a:p>
          <a:p>
            <a:pPr algn="r" rtl="1"/>
            <a:r>
              <a:rPr lang="ar-SA" dirty="0"/>
              <a:t>توفير القدرة على رؤية المنطقة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Intruder Detection System for </a:t>
            </a:r>
            <a:r>
              <a:t/>
            </a:r>
            <a:br/>
            <a:r>
              <a:rPr lang="en-US" sz="1000" b="0"/>
              <a:t>Unmanned Facilities (2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The verification feature can be provided by: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Closed-circuit television at the remote site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Law enforcement or security force personnel directed to the site to investigate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Provides the ability to view the area</a:t>
            </a:r>
          </a:p>
          <a:p>
            <a:pPr algn="r">
              <a:spcAft>
                <a:spcPct val="0"/>
              </a:spcAft>
            </a:pP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930946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 11.2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تتضمن المزايا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توفير القوة العاملة</a:t>
            </a:r>
          </a:p>
          <a:p>
            <a:pPr lvl="1" algn="r" rtl="1"/>
            <a:r>
              <a:rPr lang="ar-SA" dirty="0"/>
              <a:t>زيادة كفاءة النظام الأمني القائم</a:t>
            </a:r>
          </a:p>
          <a:p>
            <a:pPr lvl="1" algn="r" rtl="1"/>
            <a:r>
              <a:rPr lang="ar-SA" dirty="0"/>
              <a:t>تحسين مستوى النطاق </a:t>
            </a:r>
            <a:r>
              <a:rPr lang="ar-SA" dirty="0" smtClean="0"/>
              <a:t>الأمني</a:t>
            </a:r>
            <a:endParaRPr lang="ar-S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الدائرة التلفزيونية </a:t>
            </a:r>
            <a:r>
              <a:rPr lang="ar-SA" dirty="0" smtClean="0"/>
              <a:t>المغلقة</a:t>
            </a:r>
            <a:r>
              <a:rPr lang="en-US" dirty="0" smtClean="0"/>
              <a:t> </a:t>
            </a:r>
            <a:r>
              <a:rPr lang="ar-EG" dirty="0" smtClean="0"/>
              <a:t>(</a:t>
            </a:r>
            <a:r>
              <a:rPr lang="ar-EG" dirty="0"/>
              <a:t>1 من 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900" b="0" dirty="0"/>
              <a:t>Benefits include: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Saves manpower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Makes an existing security system more effective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Enhances perimeter </a:t>
            </a:r>
            <a:r>
              <a:rPr lang="en-US" sz="900" b="0" dirty="0" smtClean="0"/>
              <a:t>security</a:t>
            </a:r>
            <a:endParaRPr lang="en-US" sz="9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Closed-Circuit </a:t>
            </a:r>
            <a:r>
              <a:rPr lang="en-US" sz="1000" b="0" dirty="0" smtClean="0"/>
              <a:t>Television (1 of 2)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87322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 11.2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لا</a:t>
            </a:r>
            <a:r>
              <a:rPr lang="ar-EG" dirty="0" smtClean="0"/>
              <a:t> </a:t>
            </a:r>
            <a:r>
              <a:rPr lang="ar-SA" dirty="0" smtClean="0"/>
              <a:t>يعمل جهاز الرصد الأمني بدون جهاز فيديو لرصد الحركة</a:t>
            </a:r>
          </a:p>
          <a:p>
            <a:pPr algn="r" rtl="1"/>
            <a:r>
              <a:rPr lang="ar-SA" dirty="0" smtClean="0"/>
              <a:t>اختيار </a:t>
            </a:r>
            <a:r>
              <a:rPr lang="ar-SA" dirty="0"/>
              <a:t>الكاميرات والنظام بناء على المتطلبات الخاصة بالموقع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الدائرة التلفزيونية </a:t>
            </a:r>
            <a:r>
              <a:rPr lang="ar-SA" dirty="0" smtClean="0"/>
              <a:t>المغلقة</a:t>
            </a:r>
            <a:r>
              <a:rPr lang="en-US" dirty="0" smtClean="0"/>
              <a:t> </a:t>
            </a:r>
            <a:r>
              <a:rPr lang="ar-EG" dirty="0" smtClean="0"/>
              <a:t>(</a:t>
            </a:r>
            <a:r>
              <a:rPr lang="en-US" dirty="0" smtClean="0"/>
              <a:t>2</a:t>
            </a:r>
            <a:r>
              <a:rPr lang="ar-EG" dirty="0" smtClean="0"/>
              <a:t> </a:t>
            </a:r>
            <a:r>
              <a:rPr lang="ar-EG" dirty="0"/>
              <a:t>من 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900" b="0" dirty="0" smtClean="0"/>
              <a:t>Not </a:t>
            </a:r>
            <a:r>
              <a:rPr lang="en-US" sz="900" b="0" dirty="0"/>
              <a:t>a security detection device without video motion detection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900" b="0" dirty="0"/>
              <a:t>Selection of cameras and system based on site requirements</a:t>
            </a:r>
            <a:endParaRPr lang="ar-EG" sz="9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Closed-Circuit </a:t>
            </a:r>
            <a:r>
              <a:rPr lang="en-US" sz="1000" b="0" dirty="0" smtClean="0"/>
              <a:t>Television (2 of 2)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84411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الأنظمة الأوتوماتيكية للتحكم بالدخول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33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840" y="3008852"/>
            <a:ext cx="2287036" cy="3044571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تضمن دخول الأشخاص المصرح لهم فقط دون غيرهم</a:t>
            </a:r>
          </a:p>
          <a:p>
            <a:pPr lvl="0" algn="r" rtl="1"/>
            <a:r>
              <a:rPr lang="ar-SA" dirty="0"/>
              <a:t>الحد الأدنى للمتطلبات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نظام التحكم في الدخول بالبطاقات الكودية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إتبع دليل إجراءات التشغيل القياسية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5277396" y="5837979"/>
            <a:ext cx="1554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Automated Access Control Systems 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Ensure only authorized persons gain access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Minimum requirement: a card-access control system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Follow standard operating procedures manual </a:t>
            </a:r>
          </a:p>
          <a:p>
            <a:pPr algn="r">
              <a:spcAft>
                <a:spcPts val="0"/>
              </a:spcAft>
            </a:pP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الأنظمة الأوتوماتيكية للتحكم بالدخول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المكونات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التحكم بالدخول الإلكتروني</a:t>
            </a:r>
          </a:p>
          <a:p>
            <a:pPr algn="r" rtl="1"/>
            <a:r>
              <a:rPr lang="ar-SA" dirty="0"/>
              <a:t>إبلاغ الإنذار</a:t>
            </a:r>
          </a:p>
          <a:p>
            <a:pPr algn="r" rtl="1"/>
            <a:r>
              <a:rPr lang="ar-SA" dirty="0"/>
              <a:t>إلتقاط الصورة وعمل البادج</a:t>
            </a:r>
          </a:p>
          <a:p>
            <a:pPr algn="r" rtl="1"/>
            <a:r>
              <a:rPr lang="ar-SA" dirty="0"/>
              <a:t>التحكم المادي في الأقفال والمفاتيح</a:t>
            </a:r>
          </a:p>
          <a:p>
            <a:pPr algn="r" rtl="1"/>
            <a:r>
              <a:rPr lang="ar-SA" dirty="0"/>
              <a:t>إصدار الإنذار مرتبط بنظام الدائرة التلفزيونية المغلقة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Automated Access Control Systems —Components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Electronic access control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Alarm reporting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Image capture and badge production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Physical locks and key control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Alarm output triggers to closed-circuit television system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546284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التحكم بالدخول إلى المنشأة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حصر المنافذ الخارجية للدخول والخروج في أقل عدد ممكن</a:t>
            </a:r>
          </a:p>
          <a:p>
            <a:pPr algn="r" rtl="1"/>
            <a:r>
              <a:rPr lang="ar-SA" dirty="0"/>
              <a:t>ويجب أن تكون جميع المنافذ الإعتيادية للدخول والخروج تحت السيطرة الكاملة والضبط الأمني وتتضمن إمكانات احتياطية لمنع الدخول في الإتجاه المضاد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Facility Access Control (1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Keep number of external access and exit points to a minimum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All regular entry and exit points must be access controlled and include anti-pass backup capability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التحكم بالدخول إلى المنشأة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أبواب خارجية تعمل بأجهزة التحكم عن بعد يتم تركيبها في مواضع رؤية الدخول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بشكل مباشر</a:t>
            </a:r>
          </a:p>
          <a:p>
            <a:pPr lvl="1" algn="r" rtl="1"/>
            <a:r>
              <a:rPr lang="ar-SA" dirty="0"/>
              <a:t>أو عن طريق دائرة مغلقة</a:t>
            </a:r>
          </a:p>
          <a:p>
            <a:pPr algn="r" rtl="1"/>
            <a:r>
              <a:rPr lang="ar-SA" dirty="0"/>
              <a:t>السيطرة على الأبواب الداخلية المؤدية إلى المناطق الحساسة بوسائل تحكم الكترونية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Facility Access Control (2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External doors with remote operation installed where entry is viewed: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Directly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By closed-circuit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Control internal doors leading to critical areas with electronic access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1349689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ضباط الأمن والدوريات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إذا تطلب الأمر، يقوم رئيس ضباط الأمن، أو من يحل محله، بتحديد المستوى الأمني للسياسات والإجراءات بشأن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آراء عليمة عن التهديدات</a:t>
            </a:r>
          </a:p>
          <a:p>
            <a:pPr lvl="1" algn="r" rtl="1"/>
            <a:r>
              <a:rPr lang="ar-SA" dirty="0"/>
              <a:t>نقاط الضعف المحددة</a:t>
            </a:r>
          </a:p>
          <a:p>
            <a:pPr lvl="1" algn="r" rtl="1"/>
            <a:r>
              <a:rPr lang="ar-SA" dirty="0"/>
              <a:t>المخاطر التي تم تحديدها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Security Officers and Patrols (1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Where applicable, lead security officer determines security level policies and procedures based on: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Informed opinions on threats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Specific vulnerabilities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Identified risks 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ضباط الأمن والدوريات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38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16" y="2459301"/>
            <a:ext cx="3449320" cy="2295953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دمج التدابير الأمنية في مركز واحد للسيطرة الأمنية بالمنشأة لحماية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عناصر الأمن</a:t>
            </a:r>
          </a:p>
          <a:p>
            <a:pPr lvl="1" algn="r" rtl="1"/>
            <a:r>
              <a:rPr lang="ar-SA" dirty="0"/>
              <a:t>موظفي الإستقبال</a:t>
            </a:r>
          </a:p>
          <a:p>
            <a:pPr lvl="1" algn="r" rtl="1"/>
            <a:r>
              <a:rPr lang="ar-SA" dirty="0"/>
              <a:t>البيانات الخاصة بالأنظمة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3599155" y="4539810"/>
            <a:ext cx="1554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Security Officers and Patrols (2 of 2) </a:t>
            </a:r>
            <a:endParaRPr lang="ar-EG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Integrate security measures into one security control center facility protecting: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Security personnel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Reception staff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Systems data</a:t>
            </a:r>
          </a:p>
          <a:p>
            <a:pPr algn="r">
              <a:spcAft>
                <a:spcPct val="0"/>
              </a:spcAft>
            </a:pP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102247078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الضوابط الإلكترونية للتحكم بالدخول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تتطلب إتباع سياسات وإجراءات محددة</a:t>
            </a:r>
          </a:p>
          <a:p>
            <a:pPr algn="r" rtl="1"/>
            <a:r>
              <a:rPr lang="ar-SA" dirty="0"/>
              <a:t>تشتمل الأمثلة على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مهام إدارية محددة للسيطرة على بطاقات الدخول ومتطلبات الجرد</a:t>
            </a:r>
          </a:p>
          <a:p>
            <a:pPr lvl="1" algn="r" rtl="1"/>
            <a:r>
              <a:rPr lang="ar-SA" dirty="0"/>
              <a:t>الإرشادات الخاصة بإصدار البطاقات والمناطق المصرح دخولها</a:t>
            </a:r>
          </a:p>
          <a:p>
            <a:pPr lvl="1" algn="r" rtl="1"/>
            <a:r>
              <a:rPr lang="ar-SA" dirty="0"/>
              <a:t>إرشادات إنهاء فعالية بطاقات الدخول في حالة سوء الإستخدام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Electronic Access Control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Requires specific policies and procedures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Examples include: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Specific management responsibilities for card control and inventory requirements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Guidelines for issuing cards and the areas to be granted access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Guidelines for terminating card access for misuse of cards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835387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السياسات والإجراءات المرتبطة بنظام الحماية المادية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التعريفات</a:t>
            </a:r>
          </a:p>
          <a:p>
            <a:pPr lvl="1" algn="r" rtl="1"/>
            <a:r>
              <a:rPr lang="ar-SA" dirty="0"/>
              <a:t>الغرض والحاجة إلى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الإرشادات الخاصة بكتابة السياسات</a:t>
            </a:r>
          </a:p>
          <a:p>
            <a:pPr lvl="1" algn="r" rtl="1"/>
            <a:r>
              <a:rPr lang="ar-SA" dirty="0"/>
              <a:t>الخصائص</a:t>
            </a:r>
          </a:p>
          <a:p>
            <a:pPr lvl="1" algn="r" rtl="1"/>
            <a:r>
              <a:rPr lang="ar-SA" dirty="0"/>
              <a:t>التحديثات المستمرة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Policies and Procedures Relating </a:t>
            </a:r>
            <a:r>
              <a:rPr dirty="0"/>
              <a:t/>
            </a:r>
            <a:br>
              <a:rPr dirty="0"/>
            </a:br>
            <a:r>
              <a:rPr lang="en-US" sz="1000" b="0" dirty="0"/>
              <a:t>to a Physical Protection System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Definitions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Purpose of and need for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Guidelines for writing policies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Characteristics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Updating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الملحق </a:t>
            </a:r>
            <a:r>
              <a:rPr dirty="0"/>
              <a:t>11.2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المعايير</a:t>
            </a:r>
          </a:p>
          <a:p>
            <a:pPr lvl="0" algn="r" rtl="1"/>
            <a:r>
              <a:rPr lang="ar-SA" dirty="0"/>
              <a:t>المفاتيح الإحتياطية</a:t>
            </a:r>
          </a:p>
          <a:p>
            <a:pPr lvl="0" algn="r" rtl="1"/>
            <a:r>
              <a:rPr lang="ar-SA" dirty="0"/>
              <a:t>توسيم المفاتيح</a:t>
            </a:r>
          </a:p>
          <a:p>
            <a:pPr lvl="0" rtl="1"/>
            <a:endParaRPr lang="ar-EG" dirty="0"/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ضوابط السيطرة على الأقفال والمفاتيح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Standards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Spare keys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Key labeling</a:t>
            </a:r>
          </a:p>
          <a:p>
            <a:pPr marL="114300" indent="-114300" algn="r">
              <a:spcAft>
                <a:spcPts val="0"/>
              </a:spcAft>
            </a:pPr>
            <a:endParaRPr lang="ar-EG" sz="1000" b="0"/>
          </a:p>
          <a:p>
            <a:pPr algn="r">
              <a:spcAft>
                <a:spcPts val="0"/>
              </a:spcAft>
            </a:pP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Lock and Key Controls</a:t>
            </a:r>
            <a:endParaRPr lang="ar-EG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نقاط التحكم في الدخول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الأفراد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41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855" y="3226639"/>
            <a:ext cx="2969042" cy="2691562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على جميع العاملين ارتداء بطاقة التعريف بطريقة ظاهرة</a:t>
            </a:r>
          </a:p>
          <a:p>
            <a:pPr lvl="0" algn="r" rtl="1"/>
            <a:r>
              <a:rPr lang="ar-SA" dirty="0"/>
              <a:t>يجب إلغاء تصاريح الدخول عندما يترك الموظف العمل بالمنظمة</a:t>
            </a:r>
          </a:p>
          <a:p>
            <a:pPr algn="r" rtl="1"/>
            <a:r>
              <a:rPr lang="ar-SA" dirty="0"/>
              <a:t>التحقق وترخيص دخول أية عناصر خارجية للدعم والخدمات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5870916"/>
            <a:ext cx="1173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DS/T/ATA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Entry Control Areas — Personnel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All personnel must wear a visible identification card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Revoke access when a staff member leaves the organization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Verify and authorize access for any external support services personnel</a:t>
            </a: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2939954018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نقاط التحكم في الدخول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الزوار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التقدم بطلب من الشخص الذي يزورونه بتدبير إجراءات النفاذ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الحصول على تصريح في تاريخ سابق ليوم الزيارة</a:t>
            </a:r>
          </a:p>
          <a:p>
            <a:pPr algn="r" rtl="1"/>
            <a:r>
              <a:rPr lang="ar-SA" dirty="0"/>
              <a:t>إصدار بطاقات هوية لجميع الزوار</a:t>
            </a:r>
          </a:p>
          <a:p>
            <a:pPr algn="r" rtl="1"/>
            <a:r>
              <a:rPr lang="ar-SA" dirty="0"/>
              <a:t>الحصول على بطاقة زيارة من مكتب الإستقبال</a:t>
            </a:r>
          </a:p>
          <a:p>
            <a:pPr algn="r" rtl="1"/>
            <a:r>
              <a:rPr lang="ar-SA" dirty="0"/>
              <a:t>الرفقة الأمنية لجميع الزوار عن طريق فرد مسؤول طوال وقت الزيارة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Entry Control Areas — Visitors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Ask person they are visiting to arrange access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Obtain permission prior to the day of visit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Be issued an identification card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Obtain a visitor card at reception desk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Be accompanied by an authorized person at all times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تأمين مواقع الأصول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اختيار موقعها بحيث تكون في منطقة متوسطة من داخل المنشأة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أبقها بعيداً عن النوافذ الخارجية</a:t>
            </a:r>
          </a:p>
          <a:p>
            <a:pPr lvl="0" algn="r" rtl="1"/>
            <a:r>
              <a:rPr lang="ar-SA" dirty="0"/>
              <a:t>عدم استخدام أبواب زجاجية أو نوافذ ضمن الهيكل الإنشائي</a:t>
            </a:r>
          </a:p>
          <a:p>
            <a:pPr lvl="0" algn="r" rtl="1"/>
            <a:r>
              <a:rPr lang="ar-SA" dirty="0"/>
              <a:t>استخدام نوافذ معدنية أو من الخشب الصلب</a:t>
            </a:r>
          </a:p>
          <a:p>
            <a:pPr algn="r" rtl="1"/>
            <a:r>
              <a:rPr lang="ar-SA" dirty="0"/>
              <a:t>ضوابط السيطرة على الدخول باستخدام التحكم الإلكتروني للنفاذ مع القدرة على تتبع وتسجيل جميع الداخلين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Secure Asset Locations (1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Locate in interior of facility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Keep away from exterior windows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Do not use glass doors or windows for construction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Use metal or solid wood doors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Control access using electronic access control with capability to maintain a record of all entrants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795242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تأمين مواقع الأصول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44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836" y="3796563"/>
            <a:ext cx="2151247" cy="2414430"/>
          </a:xfrm>
          <a:ln>
            <a:solidFill>
              <a:srgbClr val="2F2F2F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نزع مفتاح الباب الخارجي للغرفة من نظام المفاتيح الرئيسية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السيطرة على إصدار المفاتيح غير الرئيسية</a:t>
            </a:r>
          </a:p>
          <a:p>
            <a:pPr lvl="0" algn="r" rtl="1"/>
            <a:r>
              <a:rPr lang="ar-SA" dirty="0"/>
              <a:t>تركيب جهاز كشف التسلل وتزويده بمصدر مستديم للطاقة</a:t>
            </a:r>
          </a:p>
          <a:p>
            <a:pPr lvl="0" algn="r" rtl="1"/>
            <a:r>
              <a:rPr lang="ar-SA" dirty="0"/>
              <a:t>يجب عدم إدراج مخططات الطوابق ورسومات الهياكل الإنشائية الخرسانية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3380" y="5995531"/>
            <a:ext cx="13258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Secure Asset Locations (2 of 2)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Remove exterior room door key access hardware from the master key system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Control issuance of nonmaster keys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Install intruder detection system with uninterrupted power source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Do not include on floorplans and construct slab-to-slab</a:t>
            </a: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2967020000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تأمين مواقع الأصول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الأفراد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يُسمح فقط للأفراد المكلفين بالعمل في مشروعات قائمة بالدخول بدون مرافقة أمنية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يتعين نزع أسماء جميع العاملين السابقين فوراً من بطاقات النفاذ الكودية</a:t>
            </a:r>
          </a:p>
          <a:p>
            <a:pPr algn="r" rtl="1"/>
            <a:r>
              <a:rPr lang="ar-SA" dirty="0"/>
              <a:t>تقليل عدد الزوار إلى الحد الأدنى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Secure Asset Locations — Personnel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Only personnel with an ongoing business need should be given unescorted access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Remove names from card access system immediately when no longer required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Keep visitors to a minimum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0299439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الأمن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46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السيطرة على إمكانية الوصول</a:t>
            </a:r>
          </a:p>
          <a:p>
            <a:pPr lvl="0" algn="r" rtl="1"/>
            <a:r>
              <a:rPr lang="ar-SA" dirty="0"/>
              <a:t>القيام بالتفتيشات لمبنى المنشأة</a:t>
            </a:r>
          </a:p>
          <a:p>
            <a:pPr lvl="0" algn="r" rtl="1"/>
            <a:r>
              <a:rPr lang="ar-SA" dirty="0"/>
              <a:t>القيام بواجبات دوريات الأمن</a:t>
            </a:r>
          </a:p>
          <a:p>
            <a:pPr lvl="0" algn="r" rtl="1"/>
            <a:r>
              <a:rPr lang="ar-SA" dirty="0"/>
              <a:t>استخدام جهاز اللاسلكي للتواصل</a:t>
            </a:r>
          </a:p>
          <a:p>
            <a:pPr algn="r" rtl="1"/>
            <a:r>
              <a:rPr lang="ar-SA" dirty="0"/>
              <a:t>الإستجابة لصفارة إنذار بالتسلل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Security Personnel</a:t>
            </a:r>
            <a:endParaRPr lang="ar-EG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Control access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Conduct building searches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Perform patrol duties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Use the radio to communicate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Respond to an intrusion alarm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6149663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 11.3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47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وصف موقع المنشأة</a:t>
            </a:r>
          </a:p>
          <a:p>
            <a:pPr lvl="0" algn="r" rtl="1"/>
            <a:r>
              <a:rPr lang="ar-SA" dirty="0"/>
              <a:t>مخططات طوابق المنشأة</a:t>
            </a:r>
          </a:p>
          <a:p>
            <a:pPr lvl="0" algn="r" rtl="1"/>
            <a:r>
              <a:rPr lang="ar-SA" dirty="0"/>
              <a:t>وصف وتطبيق التحكم بالدخول إلى المنشأة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مسؤوليات القوة الأمنية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أنماط السياسات في دليل إجراءات التشغيل </a:t>
            </a:r>
            <a:r>
              <a:rPr lang="ar-SA" dirty="0" smtClean="0"/>
              <a:t>المعيارية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Description of the facility site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Floor plan of the facility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Description and application of access controls for the facility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Security force responsibilities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Types of Policies </a:t>
            </a:r>
            <a:r>
              <a:t/>
            </a:r>
            <a:br/>
            <a:r>
              <a:rPr lang="en-US" sz="1000" b="0"/>
              <a:t>in an SOP Manual</a:t>
            </a:r>
            <a:endParaRPr lang="ar-EG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11.3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48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تحديد أدوار ومسؤوليات أفراد الإستجابة الأمنية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يجب أن تعكس المتطلبات العامة لتوجيهات كبير ضباط الأمن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السياسات وإجراءات التشغيل </a:t>
            </a:r>
            <a:r>
              <a:rPr lang="ar-SA" dirty="0" smtClean="0"/>
              <a:t>المعيارية</a:t>
            </a:r>
            <a:r>
              <a:rPr lang="ar-EG" dirty="0" smtClean="0"/>
              <a:t>(</a:t>
            </a:r>
            <a:r>
              <a:rPr lang="en-US" dirty="0" smtClean="0"/>
              <a:t>1</a:t>
            </a:r>
            <a:r>
              <a:rPr lang="ar-EG" dirty="0" smtClean="0"/>
              <a:t> </a:t>
            </a:r>
            <a:r>
              <a:rPr lang="ar-EG" dirty="0"/>
              <a:t>من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Outline roles and responsibilities of response force personnel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Reflect general requirements of the lead security officer</a:t>
            </a:r>
          </a:p>
          <a:p>
            <a:pPr algn="r">
              <a:spcAft>
                <a:spcPts val="0"/>
              </a:spcAft>
            </a:pP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Policies and Standard Operational </a:t>
            </a:r>
            <a:r>
              <a:rPr lang="en-US" sz="900" b="0" dirty="0" smtClean="0"/>
              <a:t>Procedures (1 of 2) 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75254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11.3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49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 smtClean="0"/>
              <a:t>يجب </a:t>
            </a:r>
            <a:r>
              <a:rPr lang="ar-SA" dirty="0"/>
              <a:t>ان تُراجع سنويا لاستكمال كافة التحديثات اللازمة في الوقت المناسب</a:t>
            </a:r>
          </a:p>
          <a:p>
            <a:pPr algn="r" rtl="1"/>
            <a:r>
              <a:rPr lang="ar-SA" dirty="0"/>
              <a:t>يجب أن توفر الإرشادات بخصوص كيفية وزمن نشر الوحدات المتخصصة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السياسات وإجراءات التشغيل </a:t>
            </a:r>
            <a:r>
              <a:rPr lang="ar-SA" dirty="0" smtClean="0"/>
              <a:t>المعيارية</a:t>
            </a:r>
            <a:r>
              <a:rPr lang="ar-EG" dirty="0"/>
              <a:t>(2 من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 smtClean="0"/>
              <a:t>Are </a:t>
            </a:r>
            <a:r>
              <a:rPr lang="en-US" sz="1000" b="0" dirty="0"/>
              <a:t>reviewed annually with updates completed in a timely manner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Provide guidance on how and when to deploy specialized units</a:t>
            </a:r>
          </a:p>
          <a:p>
            <a:pPr algn="r">
              <a:spcAft>
                <a:spcPts val="0"/>
              </a:spcAft>
            </a:pP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Policies and Standard Operational </a:t>
            </a:r>
            <a:r>
              <a:rPr lang="en-US" sz="900" b="0" dirty="0" smtClean="0"/>
              <a:t>Procedures (2 of 2)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7892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التعريفات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السياسة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هي الخطوط الإرشادية العامة الخاصة بالمعايير العملياتية للمنظمة</a:t>
            </a:r>
          </a:p>
          <a:p>
            <a:pPr algn="r" rtl="1"/>
            <a:r>
              <a:rPr lang="ar-SA" dirty="0"/>
              <a:t>الإجراء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هو سلسلة من المهام المحددة، والخطوات، والتحركات الضرورية لإنجاز هدف معين، كما يتضمن نوايا المنظمة وكيفية تصميمها على تنفيذ سياساتها العملياتية القائمة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Definitions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Policy: general guidance regarding an organization’s operational standards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Procedure: a specific series of tasks, steps, and processes necessary to accomplish a particular goal; how the organization intends to carry out operating policies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5910709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مقدمة بسيطة وشرح الهدف</a:t>
            </a:r>
          </a:p>
          <a:p>
            <a:pPr lvl="0" algn="r" rtl="1"/>
            <a:r>
              <a:rPr lang="ar-SA" dirty="0"/>
              <a:t>بيان السياسة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معلومات عن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معيار الإمتثال</a:t>
            </a:r>
          </a:p>
          <a:p>
            <a:pPr lvl="1" algn="r" rtl="1"/>
            <a:r>
              <a:rPr lang="ar-SA" dirty="0"/>
              <a:t>العقوبات المفروضة على عدم الإمتثال</a:t>
            </a:r>
            <a:endParaRPr lang="ar-EG" dirty="0"/>
          </a:p>
        </p:txBody>
      </p:sp>
      <p:pic>
        <p:nvPicPr>
          <p:cNvPr id="22" name="Content Placeholder 16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483654" y="1220788"/>
            <a:ext cx="2467705" cy="3713162"/>
          </a:xfr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السياسة الأمنية الفعالة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50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8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 11.3 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469509" y="4705350"/>
            <a:ext cx="1473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Simple introduction and purpose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Policy statement 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Information about: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Compliance measurement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Sanctions for compliance failures</a:t>
            </a:r>
            <a:endParaRPr lang="ar-EG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Effective Security Policies</a:t>
            </a:r>
            <a:endParaRPr lang="ar-EG" sz="10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21449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11.3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51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إذا فشلت المنشأة في امتحان التدقيق أو الفحص، تتراوح العقوبات بين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تطوير خطة الإجراءات التصحيحية</a:t>
            </a:r>
          </a:p>
          <a:p>
            <a:pPr lvl="1" algn="r" rtl="1"/>
            <a:r>
              <a:rPr lang="ar-SA" dirty="0"/>
              <a:t>إغلاق المنشأة لحين الإمتثال لكافة الجوانب المطلوب تصحيحها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عدم الإمتثال للسياسات والإجراءات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r" rtl="1">
              <a:spcAft>
                <a:spcPct val="0"/>
              </a:spcAft>
            </a:pPr>
            <a:r>
              <a:rPr lang="en-US" sz="1000" b="0"/>
              <a:t>If a facility fails an audit or inspection, sanctions can range from:</a:t>
            </a:r>
          </a:p>
          <a:p>
            <a:pPr marL="228600" lvl="1" indent="-114300" algn="r" rtl="1">
              <a:spcAft>
                <a:spcPct val="0"/>
              </a:spcAft>
            </a:pPr>
            <a:r>
              <a:rPr lang="en-US" sz="1000" b="0"/>
              <a:t>Development of a corrective action plan</a:t>
            </a:r>
          </a:p>
          <a:p>
            <a:pPr marL="228600" lvl="1" indent="-114300" algn="r" rtl="1">
              <a:spcAft>
                <a:spcPct val="0"/>
              </a:spcAft>
            </a:pPr>
            <a:r>
              <a:rPr lang="en-US" sz="1000" b="0"/>
              <a:t>Closure of the facility until the compliance issue is corrected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Noncompliance of </a:t>
            </a:r>
            <a:r>
              <a:t/>
            </a:r>
            <a:br/>
            <a:r>
              <a:rPr lang="en-US" sz="1000" b="0"/>
              <a:t>Policies and Procedures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2598115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11.3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52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تحديد الوكالة ذات الإختصاص القضائي</a:t>
            </a:r>
          </a:p>
          <a:p>
            <a:pPr algn="r" rtl="1"/>
            <a:r>
              <a:rPr lang="ar-SA" dirty="0"/>
              <a:t>الحصول على بيانات عن عمليات التفتيش والتدقيق السابقة</a:t>
            </a:r>
          </a:p>
          <a:p>
            <a:pPr algn="r" rtl="1"/>
            <a:r>
              <a:rPr lang="ar-SA" dirty="0"/>
              <a:t>تطوير خطة للتدقيق الذاتي</a:t>
            </a:r>
          </a:p>
          <a:p>
            <a:pPr algn="r" rtl="1"/>
            <a:r>
              <a:rPr lang="ar-SA" dirty="0"/>
              <a:t>القيام بعمليات التقييم الذاتي في ضوء المعايير </a:t>
            </a:r>
            <a:r>
              <a:rPr lang="ar-SA" dirty="0" smtClean="0"/>
              <a:t>القائمة</a:t>
            </a:r>
            <a:endParaRPr lang="ar-SA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وضع برنامج </a:t>
            </a:r>
            <a:r>
              <a:rPr lang="ar-SA" dirty="0" smtClean="0"/>
              <a:t>الإمتثال</a:t>
            </a:r>
            <a:r>
              <a:rPr lang="ar-EG" dirty="0" smtClean="0"/>
              <a:t>(</a:t>
            </a:r>
            <a:r>
              <a:rPr lang="en-US" dirty="0" smtClean="0"/>
              <a:t>1</a:t>
            </a:r>
            <a:r>
              <a:rPr lang="ar-EG" dirty="0" smtClean="0"/>
              <a:t> </a:t>
            </a:r>
            <a:r>
              <a:rPr lang="ar-EG" dirty="0"/>
              <a:t>من 2)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Identify agency that possesses jurisdiction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Obtain data from past inspections and audits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Develop a self-audit plan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Conduct a self-assessment against criteria </a:t>
            </a:r>
            <a:r>
              <a:rPr lang="en-US" sz="1000" b="0" dirty="0" smtClean="0"/>
              <a:t>published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Development of a </a:t>
            </a:r>
            <a:r>
              <a:rPr sz="2800" dirty="0"/>
              <a:t/>
            </a:r>
            <a:br>
              <a:rPr sz="2800" dirty="0"/>
            </a:br>
            <a:r>
              <a:rPr lang="en-US" sz="900" b="0" dirty="0"/>
              <a:t>Compliance </a:t>
            </a:r>
            <a:r>
              <a:rPr lang="en-US" sz="900" b="0" dirty="0" smtClean="0"/>
              <a:t>Program (1 of 2)</a:t>
            </a:r>
            <a:endParaRPr lang="ar-EG" sz="9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8322738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11.3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53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 smtClean="0"/>
              <a:t>تطوير </a:t>
            </a:r>
            <a:r>
              <a:rPr lang="ar-SA" dirty="0"/>
              <a:t>خطة عمل</a:t>
            </a:r>
          </a:p>
          <a:p>
            <a:pPr algn="r" rtl="1"/>
            <a:r>
              <a:rPr lang="ar-SA" dirty="0"/>
              <a:t>دمج معايير الإمتثال الخاصة بعمليات التدقيق السابقة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وضع برنامج </a:t>
            </a:r>
            <a:r>
              <a:rPr lang="ar-SA" dirty="0" smtClean="0"/>
              <a:t>الإمتثال</a:t>
            </a:r>
            <a:r>
              <a:rPr lang="ar-EG" dirty="0"/>
              <a:t>(2 من 2)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 smtClean="0"/>
              <a:t>Develop </a:t>
            </a:r>
            <a:r>
              <a:rPr lang="en-US" sz="1000" b="0" dirty="0"/>
              <a:t>an action plan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Incorporate compliance measures from past audits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Development of a </a:t>
            </a:r>
            <a:r>
              <a:rPr sz="2800" dirty="0"/>
              <a:t/>
            </a:r>
            <a:br>
              <a:rPr sz="2800" dirty="0"/>
            </a:br>
            <a:r>
              <a:rPr lang="en-US" sz="900" b="0" dirty="0"/>
              <a:t>Compliance </a:t>
            </a:r>
            <a:r>
              <a:rPr lang="en-US" sz="900" b="0" dirty="0" smtClean="0"/>
              <a:t>Program (2 of 2)</a:t>
            </a:r>
            <a:endParaRPr lang="ar-EG" sz="9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39872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54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أنواع السياسات والإجراءات المطلوبة لتحقيق حماية فعالة للمنشآت الحيوية في البنية الأساسية الحرجة؟</a:t>
            </a:r>
          </a:p>
          <a:p>
            <a:pPr algn="r" rtl="1"/>
            <a:r>
              <a:rPr lang="ar-SA" dirty="0"/>
              <a:t>ما هي أنماط السياسات الواجب إدراجها في دليل إجراءات التشغيل المعيارية؟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TeachBack Moment</a:t>
            </a:r>
            <a:endParaRPr lang="ar-EG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types of policies and procedures are needed to effectively protect critical infrastructure?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types of policies should be included in a standard operating procedures manual?</a:t>
            </a:r>
            <a:endParaRPr lang="ar-EG" sz="1000" b="0"/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السياسات والإجراءات المرتبطة بالحوادث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تعريف الحوادث الحرجة</a:t>
            </a:r>
          </a:p>
          <a:p>
            <a:pPr lvl="1" algn="r" rtl="1"/>
            <a:r>
              <a:rPr lang="ar-SA" dirty="0"/>
              <a:t>خطة إدارة الحوادث الحرجة</a:t>
            </a:r>
          </a:p>
          <a:p>
            <a:pPr lvl="1" algn="r" rtl="1"/>
            <a:r>
              <a:rPr lang="ar-SA" dirty="0"/>
              <a:t>إجراءات خطة نموذجية لإدارة الحوادث الحرجة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Policies and Procedures </a:t>
            </a:r>
            <a:r>
              <a:t/>
            </a:r>
            <a:br/>
            <a:r>
              <a:rPr lang="en-US" sz="1000" b="0"/>
              <a:t>Relating to Critical Incidents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Critical incidents definition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Critical incident management plan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Critical incident management plan process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1341190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الحادث الحرج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هو واقعة غير اعتيادية أو لها طبيعة قاسية ويمكن أن ينجم عنها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خسارة في الأرواح أو حدوث إصابات للمواطنين</a:t>
            </a:r>
          </a:p>
          <a:p>
            <a:pPr lvl="1" algn="r" rtl="1"/>
            <a:r>
              <a:rPr lang="ar-SA" dirty="0"/>
              <a:t>الإضرار بالممتلكات</a:t>
            </a:r>
          </a:p>
          <a:p>
            <a:pPr lvl="0" algn="r" rtl="1"/>
            <a:r>
              <a:rPr lang="ar-SA" dirty="0"/>
              <a:t>تتطلب الأحداث الحرجة إتخاذ إجراءات فوق العادة لحماية الأرواح واسترداد النظام</a:t>
            </a:r>
          </a:p>
          <a:p>
            <a:pPr algn="r" rtl="1"/>
            <a:r>
              <a:rPr lang="ar-SA" dirty="0"/>
              <a:t>توفر السياسات والإجراءات التوجيهات اللازمة للقيام باستجابة فعالة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Critical Incident Definition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An event of unusual or severe nature that can cause: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Loss of life or injury to citizens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Damage to property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Critical incidents require extraordinary measures to protect lives and restore order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Policies and procedures provide guidance for effective response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2700126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57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بعض الأمثلة على الحوادث الحرجة؟</a:t>
            </a:r>
          </a:p>
          <a:p>
            <a:pPr algn="r" rtl="1"/>
            <a:r>
              <a:rPr lang="ar-SA" dirty="0"/>
              <a:t>ما هي بعض الأمثلة على الحوادث الحرجة في المنطقة التي تعيش فيها؟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are some examples of critical incidents?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are some specific examples of critical incidents in your region?</a:t>
            </a:r>
            <a:endParaRPr lang="ar-EG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Discussion Questions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8261807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خطة إدارة الحوادث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58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27" y="2649585"/>
            <a:ext cx="2957883" cy="2218413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هي خطة قياسية تشمل النقاط الرئيسية العملياتية والإجرائية للتنسيق والسيطرة على الإستجابات لحدث إرهابي أو كارثة طبيعية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3011787" y="4644666"/>
            <a:ext cx="1173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Critical Incident Management Plan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A standardized plan that outlines processes and procedures for coordination and control of responses to a terrorism event or natural disaster</a:t>
            </a:r>
          </a:p>
          <a:p>
            <a:pPr algn="r">
              <a:spcAft>
                <a:spcPts val="0"/>
              </a:spcAft>
            </a:pP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2425044484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هل توجد في منظمتكم خطة حالية لإدارة الحوادث الحرجة؟</a:t>
            </a:r>
          </a:p>
          <a:p>
            <a:pPr algn="r" rtl="1"/>
            <a:r>
              <a:rPr lang="ar-SA" dirty="0"/>
              <a:t>إذا كان كذلك، فكيف تعمل تلك الخطة؟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Does your agency have a critical incident management plan?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If so, how does the plan work?</a:t>
            </a:r>
            <a:endParaRPr lang="ar-EG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Discussion Questions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28194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أهداف السياسات والإجراءات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0" y="4273088"/>
            <a:ext cx="2923378" cy="1945874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إرساء القاعدة العريضة التي تُبنى عليها الإرشادات الخاصة بالإدارة الأمنية</a:t>
            </a:r>
          </a:p>
          <a:p>
            <a:pPr lvl="0" algn="r" rtl="1"/>
            <a:r>
              <a:rPr lang="ar-SA" dirty="0"/>
              <a:t>حل الصراعات الأمنية أو معالجة الحوادث</a:t>
            </a:r>
          </a:p>
          <a:p>
            <a:pPr algn="r" rtl="1"/>
            <a:r>
              <a:rPr lang="ar-SA" dirty="0"/>
              <a:t>ضمان كفاية الحماية الخاصة بالبنية الأساسية الحرجة</a:t>
            </a:r>
          </a:p>
          <a:p>
            <a:pPr algn="r" rtl="1"/>
            <a:r>
              <a:rPr lang="ar-SA" dirty="0"/>
              <a:t>من المهم للجميع تحقيق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توفير التوجيه الخاصة بالتوقعات</a:t>
            </a:r>
          </a:p>
          <a:p>
            <a:pPr lvl="1" algn="r" rtl="1"/>
            <a:r>
              <a:rPr lang="ar-SA" dirty="0"/>
              <a:t>توفير الوسائل لتسوية النزاعات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4945218" y="6003518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Purposes of Policies and Procedures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Establish guidelines for security management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Resolve security conflicts or incidents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Ensure security of critical infrastructure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Important for everyone: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Provide guidance about expectations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Offer a way for settling disputes</a:t>
            </a:r>
          </a:p>
          <a:p>
            <a:pPr algn="r">
              <a:spcAft>
                <a:spcPct val="0"/>
              </a:spcAft>
            </a:pP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المبادئ الإجرائية في عملية إدارة الحوادث الحرجة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60</a:t>
            </a:fld>
            <a:endParaRPr lang="ar-EG" dirty="0"/>
          </a:p>
        </p:txBody>
      </p:sp>
      <p:pic>
        <p:nvPicPr>
          <p:cNvPr id="10" name="Content Placeholder 10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294" y="4456965"/>
            <a:ext cx="2884655" cy="175407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تطبيقها قبل وأثناء وبعد أي حادث</a:t>
            </a:r>
            <a:r>
              <a:rPr dirty="0"/>
              <a:t> </a:t>
            </a:r>
          </a:p>
          <a:p>
            <a:pPr algn="r" rtl="1"/>
            <a:r>
              <a:rPr lang="ar-SA" dirty="0"/>
              <a:t>قد تتطلب تدخّل تخصصات متعددة، ومتابعة من جانب وكالات تتقاطع فيها دوائر النفوذ الوظيفي</a:t>
            </a:r>
          </a:p>
          <a:p>
            <a:pPr algn="r" rtl="1"/>
            <a:r>
              <a:rPr lang="ar-SA" dirty="0"/>
              <a:t>تحتاج تنسيق بين مختلف فرق الإستجابة في إطار من المرونة والتوحيد القياسي الوظيفي للعمل كفريق موحد متكامل</a:t>
            </a:r>
          </a:p>
          <a:p>
            <a:pPr rtl="1"/>
            <a:endParaRPr lang="ar-EG" dirty="0"/>
          </a:p>
        </p:txBody>
      </p:sp>
      <p:sp>
        <p:nvSpPr>
          <p:cNvPr id="13" name="TextBox 12"/>
          <p:cNvSpPr txBox="1"/>
          <p:nvPr/>
        </p:nvSpPr>
        <p:spPr>
          <a:xfrm>
            <a:off x="6567638" y="4542700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b="1" dirty="0"/>
              <a:t>المرونة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18828" y="5897430"/>
            <a:ext cx="192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b="1" dirty="0"/>
              <a:t>التوحيد القياسي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Principles of the Critical Incident Management Process (1 of 2)</a:t>
            </a:r>
            <a:endParaRPr lang="ar-EG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Must be applied before, during, and after any incident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May require multiple jurisdiction and cross-functional agency involvement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 dirty="0"/>
              <a:t>Various responders must operate under the principles of flexibility and standardization to function as a unified team</a:t>
            </a:r>
          </a:p>
          <a:p>
            <a:pPr algn="r">
              <a:spcAft>
                <a:spcPts val="0"/>
              </a:spcAft>
            </a:pPr>
            <a:endParaRPr lang="ar-EG" sz="1000" b="0" dirty="0"/>
          </a:p>
        </p:txBody>
      </p:sp>
      <p:sp>
        <p:nvSpPr>
          <p:cNvPr id="12" name="CallAddL"/>
          <p:cNvSpPr txBox="1"/>
          <p:nvPr/>
        </p:nvSpPr>
        <p:spPr>
          <a:xfrm>
            <a:off x="1993900" y="6260336"/>
            <a:ext cx="9017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700" dirty="0"/>
              <a:t>Flexibility</a:t>
            </a:r>
            <a:endParaRPr lang="ar-EG" sz="700" dirty="0"/>
          </a:p>
        </p:txBody>
      </p:sp>
      <p:sp>
        <p:nvSpPr>
          <p:cNvPr id="16" name="CallAddL"/>
          <p:cNvSpPr txBox="1"/>
          <p:nvPr/>
        </p:nvSpPr>
        <p:spPr>
          <a:xfrm>
            <a:off x="1650409" y="6447004"/>
            <a:ext cx="9017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700" dirty="0"/>
              <a:t>Standardization</a:t>
            </a:r>
            <a:endParaRPr lang="ar-EG" sz="700" dirty="0"/>
          </a:p>
        </p:txBody>
      </p:sp>
    </p:spTree>
    <p:extLst>
      <p:ext uri="{BB962C8B-B14F-4D97-AF65-F5344CB8AC3E}">
        <p14:creationId xmlns:p14="http://schemas.microsoft.com/office/powerpoint/2010/main" val="1601067729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المبادئ الإجرائية في عملية إدارة الحوادث الحرجة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61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توفر العملية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إطار عمل وطني متسق ومرن وقابل للتعديل حيث يمكن للحكومة أن تعمل جنبا إلى جنب مع الهيئات الخاصة لإدارة الحوادث المحلية</a:t>
            </a:r>
          </a:p>
          <a:p>
            <a:pPr lvl="1" algn="r" rtl="1"/>
            <a:r>
              <a:rPr lang="ar-SA" dirty="0"/>
              <a:t>هياكل تنظيمية معيارية</a:t>
            </a:r>
            <a:r>
              <a:rPr dirty="0"/>
              <a:t>:</a:t>
            </a:r>
          </a:p>
          <a:p>
            <a:pPr lvl="2" algn="r" rtl="1"/>
            <a:r>
              <a:rPr lang="ar-SA" dirty="0"/>
              <a:t>نظام قيادة الحادث</a:t>
            </a:r>
          </a:p>
          <a:p>
            <a:pPr lvl="2" algn="r" rtl="1"/>
            <a:r>
              <a:rPr lang="ar-SA" dirty="0"/>
              <a:t>أنظمة التنسيق بين الوكالات المتعددة</a:t>
            </a:r>
          </a:p>
          <a:p>
            <a:pPr lvl="2" algn="r" rtl="1"/>
            <a:r>
              <a:rPr lang="ar-SA" dirty="0"/>
              <a:t>أنظمة اتصالات الطوارئ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Principles of the Critical Incident </a:t>
            </a:r>
            <a:endParaRPr lang="ar-EG" sz="1000" b="0" dirty="0"/>
          </a:p>
          <a:p>
            <a:pPr rtl="1"/>
            <a:r>
              <a:rPr lang="en-US" sz="1000" b="0" dirty="0"/>
              <a:t>Management Process (2 of 2)</a:t>
            </a:r>
            <a:endParaRPr lang="ar-EG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900" b="0" dirty="0"/>
              <a:t>The process provides: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Consistent, flexible, and adjustable national framework of government and private entities working together to manage domestic incidents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900" b="0" dirty="0"/>
              <a:t>Standardized organizational structures:</a:t>
            </a:r>
          </a:p>
          <a:p>
            <a:pPr marL="342900" lvl="2" indent="-114300" algn="l">
              <a:spcAft>
                <a:spcPct val="0"/>
              </a:spcAft>
            </a:pPr>
            <a:r>
              <a:rPr lang="en-US" sz="900" b="0" dirty="0"/>
              <a:t>Incident command system</a:t>
            </a:r>
          </a:p>
          <a:p>
            <a:pPr marL="342900" lvl="2" indent="-114300" algn="l">
              <a:spcAft>
                <a:spcPct val="0"/>
              </a:spcAft>
            </a:pPr>
            <a:r>
              <a:rPr lang="en-US" sz="900" b="0" dirty="0"/>
              <a:t>Multiagency coordination systems</a:t>
            </a:r>
          </a:p>
          <a:p>
            <a:pPr marL="342900" lvl="2" indent="-114300" algn="l">
              <a:spcAft>
                <a:spcPct val="0"/>
              </a:spcAft>
            </a:pPr>
            <a:r>
              <a:rPr lang="en-US" sz="900" b="0" dirty="0"/>
              <a:t>Public emergency communication systems</a:t>
            </a:r>
            <a:endParaRPr lang="ar-EG" sz="900" b="0" dirty="0"/>
          </a:p>
        </p:txBody>
      </p:sp>
    </p:spTree>
    <p:extLst>
      <p:ext uri="{BB962C8B-B14F-4D97-AF65-F5344CB8AC3E}">
        <p14:creationId xmlns:p14="http://schemas.microsoft.com/office/powerpoint/2010/main" val="10027869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مكونات عملية إدارة الحوادث الحرجة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الهيكل التنظيمي للقيادة والتحكم</a:t>
            </a:r>
          </a:p>
          <a:p>
            <a:pPr lvl="0" algn="r" rtl="1"/>
            <a:r>
              <a:rPr lang="ar-SA" dirty="0"/>
              <a:t>العمليات المشتركة</a:t>
            </a:r>
          </a:p>
          <a:p>
            <a:pPr lvl="0" algn="r" rtl="1"/>
            <a:r>
              <a:rPr lang="ar-SA" dirty="0"/>
              <a:t>الموارد والسياسات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الاتصالات والمعلومات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التقرير اللاحق للحدث</a:t>
            </a:r>
          </a:p>
          <a:p>
            <a:pPr algn="r" rtl="1"/>
            <a:r>
              <a:rPr lang="ar-SA" dirty="0"/>
              <a:t>التدريبات العملية المشتركة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Components of the Critical </a:t>
            </a:r>
            <a:r>
              <a:t/>
            </a:r>
            <a:br/>
            <a:r>
              <a:rPr lang="en-US" sz="1000" b="0"/>
              <a:t>Incident Management Process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Command and management structure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Joint operations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Resource and policy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Communications and information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After-actions reporting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Joint training exercises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6325747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مراحل عملية إدارة الحوادث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63</a:t>
            </a:fld>
            <a:endParaRPr lang="ar-EG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78357412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CallAddL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800" b="0"/>
              <a:t>Critical Incident </a:t>
            </a:r>
            <a:r>
              <a:t/>
            </a:r>
            <a:br/>
            <a:r>
              <a:rPr lang="en-US" sz="800" b="0"/>
              <a:t>Management Process Phases</a:t>
            </a:r>
            <a:endParaRPr lang="ar-EG" sz="8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20" name="CallAddL"/>
          <p:cNvSpPr/>
          <p:nvPr/>
        </p:nvSpPr>
        <p:spPr>
          <a:xfrm>
            <a:off x="210820" y="544068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/>
            <a:r>
              <a:rPr lang="en-US" sz="900" dirty="0"/>
              <a:t>Phase 4: Recovery</a:t>
            </a:r>
            <a:endParaRPr lang="ar-EG" sz="900" dirty="0"/>
          </a:p>
        </p:txBody>
      </p:sp>
      <p:sp>
        <p:nvSpPr>
          <p:cNvPr id="21" name="CallAddL"/>
          <p:cNvSpPr/>
          <p:nvPr/>
        </p:nvSpPr>
        <p:spPr>
          <a:xfrm>
            <a:off x="210820" y="609600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/>
            <a:r>
              <a:rPr lang="en-US" sz="900" dirty="0"/>
              <a:t>Phase 3: Response</a:t>
            </a:r>
            <a:endParaRPr lang="ar-EG" sz="900" dirty="0"/>
          </a:p>
        </p:txBody>
      </p:sp>
      <p:sp>
        <p:nvSpPr>
          <p:cNvPr id="22" name="CallAddL"/>
          <p:cNvSpPr/>
          <p:nvPr/>
        </p:nvSpPr>
        <p:spPr>
          <a:xfrm>
            <a:off x="1605279" y="544068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/>
            <a:r>
              <a:rPr lang="en-US" sz="900" dirty="0"/>
              <a:t>Phase 1: Prevention</a:t>
            </a:r>
            <a:endParaRPr lang="ar-EG" sz="900" dirty="0"/>
          </a:p>
        </p:txBody>
      </p:sp>
      <p:sp>
        <p:nvSpPr>
          <p:cNvPr id="23" name="CallAddL"/>
          <p:cNvSpPr/>
          <p:nvPr/>
        </p:nvSpPr>
        <p:spPr>
          <a:xfrm>
            <a:off x="1605279" y="609600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lnSpc>
                <a:spcPct val="100000"/>
              </a:lnSpc>
            </a:pPr>
            <a:r>
              <a:rPr lang="en-US" sz="900" dirty="0"/>
              <a:t>Phase 2: Preparedness</a:t>
            </a:r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6320108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خطة إدارة التهديد بالقنابل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الخطوة </a:t>
            </a:r>
            <a:r>
              <a:rPr lang="ar-EG" dirty="0"/>
              <a:t>1: </a:t>
            </a:r>
            <a:r>
              <a:rPr lang="ar-SA" dirty="0"/>
              <a:t>تخصيص المسؤوليات الإدارية</a:t>
            </a:r>
          </a:p>
          <a:p>
            <a:pPr lvl="1" algn="r" rtl="1"/>
            <a:r>
              <a:rPr lang="ar-SA" dirty="0"/>
              <a:t>الخطوة </a:t>
            </a:r>
            <a:r>
              <a:rPr lang="ar-EG" dirty="0"/>
              <a:t>2: </a:t>
            </a:r>
            <a:r>
              <a:rPr lang="ar-SA" dirty="0"/>
              <a:t>تعريف الإجراءات الخاصة بالتعامل مع بلاغات الإستغاثة بخصوص التهديد بالقنابل</a:t>
            </a:r>
          </a:p>
          <a:p>
            <a:pPr lvl="1" algn="r" rtl="1"/>
            <a:r>
              <a:rPr lang="ar-SA" dirty="0"/>
              <a:t>الخطوة </a:t>
            </a:r>
            <a:r>
              <a:rPr lang="ar-EG" dirty="0"/>
              <a:t>3: </a:t>
            </a:r>
            <a:r>
              <a:rPr lang="ar-SA" dirty="0"/>
              <a:t>تحديد الإجراءات الخاصة بتقييم بلاغات الإستغاثة بخصوص التهديد بالقنابل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l"/>
            <a:r>
              <a:rPr lang="en-US" sz="1000" b="0"/>
              <a:t>Bomb Threat Management Plan (1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This section will cover: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Step 1: Designate management responsibilities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Step 2: Define procedures for handling bomb threat calls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Step 3: Determine procedures for evaluating bomb threat calls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8019324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خطة إدارة التهديد بالقنابل </a:t>
            </a:r>
            <a:r>
              <a:rPr lang="ar-EG" dirty="0"/>
              <a:t>(2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65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38" y="2197736"/>
            <a:ext cx="3329762" cy="25066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1" algn="r" rtl="1"/>
            <a:r>
              <a:rPr lang="ar-SA" dirty="0"/>
              <a:t>الخطوة </a:t>
            </a:r>
            <a:r>
              <a:rPr lang="ar-EG" dirty="0"/>
              <a:t>4: </a:t>
            </a:r>
            <a:r>
              <a:rPr lang="ar-SA" dirty="0"/>
              <a:t>تعريف مركز قيدة الحادث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الخطوة </a:t>
            </a:r>
            <a:r>
              <a:rPr lang="ar-EG" dirty="0"/>
              <a:t>5: </a:t>
            </a:r>
            <a:r>
              <a:rPr lang="ar-SA" dirty="0"/>
              <a:t>تطوير خطة للبحث والإخلاء</a:t>
            </a:r>
          </a:p>
          <a:p>
            <a:pPr lvl="1" algn="r" rtl="1"/>
            <a:r>
              <a:rPr lang="ar-SA" dirty="0"/>
              <a:t>الخطوة </a:t>
            </a:r>
            <a:r>
              <a:rPr lang="ar-EG" dirty="0"/>
              <a:t>6: </a:t>
            </a:r>
            <a:r>
              <a:rPr lang="ar-SA" dirty="0"/>
              <a:t>اتخاذ إجراءات الإستجابة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1866826" y="4530299"/>
            <a:ext cx="2270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Bomb Threat Management Plan (1 of 2)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Step 4: Identify an incident command post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Step 5: Develop a search and evacuation plan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Step 6: Establish a response procedure</a:t>
            </a:r>
          </a:p>
          <a:p>
            <a:pPr algn="r">
              <a:spcAft>
                <a:spcPct val="0"/>
              </a:spcAft>
            </a:pP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3866086986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هل توجد في منظمتكم خطة حالية لإدارة التهديد بالقنابل؟</a:t>
            </a:r>
          </a:p>
          <a:p>
            <a:pPr lvl="0" algn="r" rtl="1"/>
            <a:r>
              <a:rPr lang="ar-SA" dirty="0"/>
              <a:t>وإذا كان لديكم خطة، فكيف تعمل؟</a:t>
            </a:r>
          </a:p>
          <a:p>
            <a:pPr lvl="0" algn="r" rtl="1"/>
            <a:r>
              <a:rPr lang="ar-SA" dirty="0"/>
              <a:t>ما هي المزايا وأوجه القصور التي تلاحظها؟</a:t>
            </a:r>
          </a:p>
          <a:p>
            <a:pPr algn="r" rtl="1"/>
            <a:r>
              <a:rPr lang="ar-SA" dirty="0"/>
              <a:t>إذا لم تتوفر وكالتكم على خطة، فكيف ترى مدى نفع الخطة لتحقيق الإستفادة؟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Discussion Questions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Does your agency have a bomb threat management plan?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If you have one, how does it work?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benefits and deficiencies do you notice?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If your agency does not have one, how do you see one being helpful?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7480469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1: </a:t>
            </a:r>
            <a:r>
              <a:rPr lang="ar-SA" dirty="0"/>
              <a:t>تخصيص مسؤوليات الإدارة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67</a:t>
            </a:fld>
            <a:endParaRPr lang="ar-EG" dirty="0"/>
          </a:p>
        </p:txBody>
      </p:sp>
      <p:graphicFrame>
        <p:nvGraphicFramePr>
          <p:cNvPr id="10" name="Content Placeholder 12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009926075"/>
              </p:ext>
            </p:extLst>
          </p:nvPr>
        </p:nvGraphicFramePr>
        <p:xfrm>
          <a:off x="411163" y="1449388"/>
          <a:ext cx="8318500" cy="212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59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9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1800" dirty="0"/>
                        <a:t>قائد الحادث</a:t>
                      </a:r>
                      <a:endParaRPr lang="ar-EG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المدير البديل للسيطرة الأمنية على الحادث</a:t>
                      </a:r>
                      <a:endParaRPr lang="ar-EG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1800" dirty="0"/>
                        <a:t>تقييم مكالمات التهديد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eaLnBrk="1" hangingPunct="1">
                        <a:spcBef>
                          <a:spcPct val="0"/>
                        </a:spcBef>
                      </a:pPr>
                      <a:r>
                        <a:rPr lang="ar-SA" sz="1800" dirty="0"/>
                        <a:t>إبلاغ جميع مشرفي العمليات بتهديد القنابل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ترتيب الإخلاء</a:t>
                      </a:r>
                    </a:p>
                    <a:p>
                      <a:pPr algn="r"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توجيه المشرفين وملاحظين الطوابق للبدء في إجراءات الإستجابة</a:t>
                      </a:r>
                      <a:endParaRPr lang="ar-EG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الِإشراف على البحث وفحص الأشياء المشتبه فيها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1" hangingPunct="1">
                        <a:spcBef>
                          <a:spcPct val="0"/>
                        </a:spcBef>
                      </a:pP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تحديد توقيت إمكانية العودة للمنشأة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1" hangingPunct="1">
                        <a:spcBef>
                          <a:spcPct val="0"/>
                        </a:spcBef>
                      </a:pP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418666"/>
              </p:ext>
            </p:extLst>
          </p:nvPr>
        </p:nvGraphicFramePr>
        <p:xfrm>
          <a:off x="50800" y="5334000"/>
          <a:ext cx="2844800" cy="12037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2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2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4937">
                <a:tc>
                  <a:txBody>
                    <a:bodyPr/>
                    <a:lstStyle/>
                    <a:p>
                      <a:pPr rtl="1"/>
                      <a:r>
                        <a:rPr lang="en-US" sz="700" dirty="0"/>
                        <a:t>Incident commander</a:t>
                      </a:r>
                      <a:endParaRPr lang="ar-EG" sz="700" dirty="0"/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/>
                        <a:t>Alternate incident commander</a:t>
                      </a:r>
                      <a:endParaRPr lang="ar-EG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9923">
                <a:tc>
                  <a:txBody>
                    <a:bodyPr/>
                    <a:lstStyle/>
                    <a:p>
                      <a:pPr rtl="1"/>
                      <a:r>
                        <a:rPr lang="en-US" sz="700" dirty="0"/>
                        <a:t>Assess threat calls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1" eaLnBrk="1" hangingPunct="1">
                        <a:spcBef>
                          <a:spcPct val="0"/>
                        </a:spcBef>
                      </a:pPr>
                      <a:r>
                        <a:rPr lang="en-US" sz="700" dirty="0"/>
                        <a:t>Notify all operations supervisors of bomb threat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9040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/>
                        <a:t>Order evacuation</a:t>
                      </a:r>
                    </a:p>
                    <a:p>
                      <a:pPr rtl="1"/>
                      <a:endParaRPr lang="ar-EG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/>
                        <a:t>Direct supervisors or floor wardens to initiate the response procedures</a:t>
                      </a:r>
                      <a:endParaRPr lang="ar-EG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923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/>
                        <a:t>Supervise search and response to suspect objects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endParaRPr lang="en-US" sz="7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9923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/>
                        <a:t>Determine when facility can be reentered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endParaRPr lang="en-US" sz="7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Step 1: Designate Management </a:t>
            </a:r>
            <a:endParaRPr lang="ar-EG" sz="1000" b="0" dirty="0"/>
          </a:p>
          <a:p>
            <a:pPr rtl="1"/>
            <a:r>
              <a:rPr lang="en-US" sz="1000" b="0" dirty="0"/>
              <a:t>Responsibilities (1 of 4)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0910206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1: </a:t>
            </a:r>
            <a:r>
              <a:rPr lang="ar-SA" dirty="0"/>
              <a:t>تخصيص مسؤوليات الإدارة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68</a:t>
            </a:fld>
            <a:endParaRPr lang="ar-EG" dirty="0"/>
          </a:p>
        </p:txBody>
      </p:sp>
      <p:graphicFrame>
        <p:nvGraphicFramePr>
          <p:cNvPr id="12" name="Content Placeholder 8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93804513"/>
              </p:ext>
            </p:extLst>
          </p:nvPr>
        </p:nvGraphicFramePr>
        <p:xfrm>
          <a:off x="411163" y="1441768"/>
          <a:ext cx="8318500" cy="2392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59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9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مشرف العمليات أو مشرف الدور</a:t>
                      </a:r>
                      <a:endParaRPr lang="ar-EG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السعاة</a:t>
                      </a:r>
                      <a:endParaRPr lang="ar-EG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 eaLnBrk="1" hangingPunct="1">
                        <a:spcBef>
                          <a:spcPct val="0"/>
                        </a:spcBef>
                      </a:pPr>
                      <a:r>
                        <a:rPr lang="ar-SA" sz="1800" dirty="0"/>
                        <a:t>إبلاغ الموظفون بالتهديد</a:t>
                      </a:r>
                    </a:p>
                    <a:p>
                      <a:pPr algn="r"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eaLnBrk="1" hangingPunct="1">
                        <a:spcBef>
                          <a:spcPct val="0"/>
                        </a:spcBef>
                      </a:pPr>
                      <a:r>
                        <a:rPr lang="ar-SA" sz="1800" dirty="0"/>
                        <a:t>إبلاغ المشرفين والإدارة بالتهديد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الإشراف على نشاطات البحث والإخلاء</a:t>
                      </a:r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eaLnBrk="1" hangingPunct="1">
                        <a:spcBef>
                          <a:spcPct val="0"/>
                        </a:spcBef>
                      </a:pPr>
                      <a:r>
                        <a:rPr lang="ar-SA" sz="1800" dirty="0"/>
                        <a:t>المساعدة في تأمين موقع الأغراض المشتبه فيها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تخصيص فرد لكل وردية لتغطية مختلف الإحتياجات</a:t>
                      </a:r>
                    </a:p>
                    <a:p>
                      <a:pPr algn="r" rtl="1"/>
                      <a:endParaRPr lang="ar-EG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</a:rPr>
                        <a:t>الفرد الذي يستجيب للخطوط التليفونية الخارجية</a:t>
                      </a:r>
                      <a:endParaRPr lang="ar-EG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EG" b="1" dirty="0">
                          <a:solidFill>
                            <a:schemeClr val="bg1"/>
                          </a:solidFill>
                        </a:rPr>
                        <a:t>أفراد الأمن والصيانة المكلفين بالعمل في فرق التفتيش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986500"/>
              </p:ext>
            </p:extLst>
          </p:nvPr>
        </p:nvGraphicFramePr>
        <p:xfrm>
          <a:off x="50800" y="5334000"/>
          <a:ext cx="2844800" cy="117348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2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2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6836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/>
                        <a:t>Supervisor or floor warden</a:t>
                      </a:r>
                      <a:endParaRPr lang="ar-EG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/>
                        <a:t>Runner</a:t>
                      </a:r>
                      <a:endParaRPr lang="ar-EG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7029">
                <a:tc>
                  <a:txBody>
                    <a:bodyPr/>
                    <a:lstStyle/>
                    <a:p>
                      <a:pPr marL="60325" indent="0" rtl="1" eaLnBrk="1" hangingPunct="1">
                        <a:spcBef>
                          <a:spcPct val="0"/>
                        </a:spcBef>
                      </a:pPr>
                      <a:r>
                        <a:rPr lang="en-US" sz="600" dirty="0"/>
                        <a:t>Notify employees of threat</a:t>
                      </a:r>
                    </a:p>
                    <a:p>
                      <a:pPr rtl="1"/>
                      <a:endParaRPr lang="ar-EG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indent="0" rtl="1" eaLnBrk="1" hangingPunct="1">
                        <a:spcBef>
                          <a:spcPct val="0"/>
                        </a:spcBef>
                      </a:pPr>
                      <a:r>
                        <a:rPr lang="en-US" sz="600" dirty="0"/>
                        <a:t>Notify supervisors and management about threat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4945">
                <a:tc>
                  <a:txBody>
                    <a:bodyPr/>
                    <a:lstStyle/>
                    <a:p>
                      <a:pPr marL="60325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/>
                        <a:t>Supervise search or evacuation activities</a:t>
                      </a:r>
                      <a:endParaRPr lang="ar-EG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indent="0" rtl="1" eaLnBrk="1" hangingPunct="1">
                        <a:spcBef>
                          <a:spcPct val="0"/>
                        </a:spcBef>
                      </a:pPr>
                      <a:r>
                        <a:rPr lang="en-US" sz="600" dirty="0"/>
                        <a:t>Assist in securing location of suspect objects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729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/>
                        <a:t>Assign one to each shift to help with miscellaneous needs</a:t>
                      </a:r>
                      <a:endParaRPr lang="ar-EG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5852">
                <a:tc>
                  <a:txBody>
                    <a:bodyPr/>
                    <a:lstStyle/>
                    <a:p>
                      <a:pPr marL="60325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>
                          <a:solidFill>
                            <a:schemeClr val="bg1"/>
                          </a:solidFill>
                        </a:rPr>
                        <a:t>Personnel who answer outside phone lines</a:t>
                      </a:r>
                      <a:endParaRPr lang="ar-EG" sz="6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60325" indent="0" rtl="1"/>
                      <a:r>
                        <a:rPr lang="en-US" sz="600" b="1" dirty="0">
                          <a:solidFill>
                            <a:schemeClr val="bg1"/>
                          </a:solidFill>
                        </a:rPr>
                        <a:t>Security and maintenance personnel assigned to search teams</a:t>
                      </a:r>
                      <a:endParaRPr lang="ar-EG" sz="6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Step 1: Designate Management </a:t>
            </a:r>
            <a:endParaRPr lang="ar-EG" sz="1000" b="0" dirty="0"/>
          </a:p>
          <a:p>
            <a:pPr rtl="1"/>
            <a:r>
              <a:rPr lang="en-US" sz="1000" b="0" dirty="0"/>
              <a:t>Responsibilities (2 of 4)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0679181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 smtClean="0"/>
              <a:t>11.</a:t>
            </a:r>
            <a:r>
              <a:rPr lang="en-US" dirty="0" smtClean="0"/>
              <a:t>1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التعرف على الأدوار الرئيسية وتحديد مسؤوليات العاملين القائمين على إدارة الأزمة المتعلقة بالتهديد بالقنابل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15 </a:t>
            </a:r>
            <a:r>
              <a:rPr lang="ar-SA" dirty="0"/>
              <a:t>دقيقة </a:t>
            </a:r>
            <a:r>
              <a:rPr lang="ar-EG" dirty="0"/>
              <a:t>(10 </a:t>
            </a:r>
            <a:r>
              <a:rPr lang="ar-SA" dirty="0"/>
              <a:t>دقائق للنشاط، و </a:t>
            </a:r>
            <a:r>
              <a:rPr lang="ar-EG" dirty="0"/>
              <a:t>5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dirty="0"/>
              <a:t>1: </a:t>
            </a:r>
            <a:r>
              <a:rPr lang="ar-SA" dirty="0"/>
              <a:t>تخصيص مسؤوليات الإدارة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Purpose: to identify the basic roles and responsibilities of the personnel who are responsible for managing a bomb threat incident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Duration: 15 minutes (10-activity; 5-debrief)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Step 1: Designate Management Responsibilities (3 of 4)</a:t>
            </a:r>
            <a:endParaRPr lang="ar-EG" sz="9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006061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11.1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إذا دلّت تصرفات الموظفين على سوء فهم السلوكيات</a:t>
            </a:r>
          </a:p>
          <a:p>
            <a:pPr lvl="0" algn="r" rtl="1"/>
            <a:r>
              <a:rPr lang="ar-SA" dirty="0"/>
              <a:t>إذا كانت هناك حاجة لمعرفة طرق حل النزاع</a:t>
            </a:r>
          </a:p>
          <a:p>
            <a:pPr algn="r" rtl="1"/>
            <a:r>
              <a:rPr lang="ar-SA" dirty="0"/>
              <a:t>للإمتثال والتوافق مع السياسات الحكومية والقوانين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الحاجة إلى السياسات والإجراءات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If actions of employees indicate confusion about conduct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If guidance is needed about ways to resolve conflict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To comply with governmental policies and laws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Need for Policies and Procedures (1 of 2)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11.1</a:t>
            </a:r>
            <a:endParaRPr lang="en-US" sz="800" b="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1: </a:t>
            </a:r>
            <a:r>
              <a:rPr lang="ar-SA" dirty="0"/>
              <a:t>تخصيص مسؤوليات الإدارة </a:t>
            </a:r>
            <a:r>
              <a:rPr lang="ar-EG" dirty="0"/>
              <a:t>(</a:t>
            </a:r>
            <a:r>
              <a:rPr dirty="0"/>
              <a:t>4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70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8" y="2443606"/>
            <a:ext cx="3098986" cy="2061585"/>
          </a:xfrm>
          <a:ln>
            <a:solidFill>
              <a:srgbClr val="2F2F2F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شبكة الإتصالات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تأسيس التسلسل القيادي</a:t>
            </a:r>
          </a:p>
          <a:p>
            <a:pPr lvl="1" algn="r" rtl="1"/>
            <a:r>
              <a:rPr lang="ar-SA" dirty="0"/>
              <a:t>ضمان تلقين العاملين والإشراف عليهم</a:t>
            </a:r>
          </a:p>
          <a:p>
            <a:pPr lvl="1" algn="r" rtl="1"/>
            <a:r>
              <a:rPr lang="ar-SA" dirty="0"/>
              <a:t>انعكاس الهيكل الإداري القائم</a:t>
            </a:r>
          </a:p>
          <a:p>
            <a:pPr lvl="1" algn="r" rtl="1"/>
            <a:r>
              <a:rPr lang="ar-SA" dirty="0"/>
              <a:t>ضمان وعي الجميع بالأدوار المناطة</a:t>
            </a:r>
          </a:p>
          <a:p>
            <a:pPr lvl="1" algn="r" rtl="1"/>
            <a:r>
              <a:rPr lang="ar-SA" dirty="0"/>
              <a:t>يتم وصفها عند تطوير السياسة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1566126" y="4289747"/>
            <a:ext cx="21567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Step 1: Designate Management </a:t>
            </a:r>
            <a:endParaRPr lang="ar-EG" sz="1000" b="0" dirty="0"/>
          </a:p>
          <a:p>
            <a:pPr rtl="1"/>
            <a:r>
              <a:rPr lang="en-US" sz="1000" b="0" dirty="0"/>
              <a:t>Responsibilities (4 of 4)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Communications network: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Established through the chain of command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Ensures employees are properly informed and supervised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Mirrors existing management structure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Ensures everyone is aware of their role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Described when policy is developed</a:t>
            </a:r>
          </a:p>
          <a:p>
            <a:pPr algn="r">
              <a:spcAft>
                <a:spcPct val="0"/>
              </a:spcAft>
            </a:pP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2894295380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11.</a:t>
            </a:r>
            <a:r>
              <a:rPr lang="en-US" dirty="0" smtClean="0"/>
              <a:t>4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71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مراعاة الهدوء ورباطة الجأش</a:t>
            </a:r>
          </a:p>
          <a:p>
            <a:pPr lvl="0" algn="r" rtl="1"/>
            <a:r>
              <a:rPr lang="ar-SA" dirty="0"/>
              <a:t>الإصغاء الجيد لرسالة البلاغ</a:t>
            </a:r>
          </a:p>
          <a:p>
            <a:pPr lvl="0" algn="r" rtl="1"/>
            <a:r>
              <a:rPr lang="ar-SA" dirty="0"/>
              <a:t>أطلب من المتصل بأن يكرر الرسالة</a:t>
            </a:r>
          </a:p>
          <a:p>
            <a:pPr lvl="0" algn="r" rtl="1"/>
            <a:r>
              <a:rPr lang="ar-SA" dirty="0"/>
              <a:t>تسجيل كل كلمة قالها الشخص </a:t>
            </a:r>
            <a:r>
              <a:rPr lang="ar-SA" dirty="0" smtClean="0"/>
              <a:t>المبلّغ</a:t>
            </a:r>
            <a:endParaRPr lang="ar-SA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2: </a:t>
            </a:r>
            <a:r>
              <a:rPr lang="ar-SA" dirty="0"/>
              <a:t>تحديد إجراءات الرد على مكالمات التهديد بالقنابل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lang="en-US"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Remain calm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Listen carefully to the caller’s message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Ask the caller to repeat the message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Record or write down every word the caller </a:t>
            </a:r>
            <a:r>
              <a:rPr lang="en-US" sz="1000" b="0" dirty="0" smtClean="0"/>
              <a:t>says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Step 2: Define Procedures for Bomb Threat Calls (1 of </a:t>
            </a:r>
            <a:r>
              <a:rPr lang="en-US" sz="900" b="0" dirty="0" smtClean="0"/>
              <a:t>3) 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1493522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11.4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72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محاولة </a:t>
            </a:r>
            <a:r>
              <a:rPr lang="ar-SA" dirty="0"/>
              <a:t>إقناع صاحب الرسالة بتحديد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موقع الجهاز المتفجر</a:t>
            </a:r>
          </a:p>
          <a:p>
            <a:pPr lvl="1" algn="r" rtl="1"/>
            <a:r>
              <a:rPr lang="ar-EG" dirty="0"/>
              <a:t>وقت </a:t>
            </a:r>
            <a:r>
              <a:rPr lang="ar-SA" dirty="0" smtClean="0"/>
              <a:t>الانفجار</a:t>
            </a:r>
            <a:endParaRPr lang="en-US" dirty="0" smtClean="0"/>
          </a:p>
          <a:p>
            <a:pPr algn="r" rtl="1"/>
            <a:r>
              <a:rPr lang="ar-SA" dirty="0"/>
              <a:t>أطلب من شخص آخر الإستماع للرسالة</a:t>
            </a:r>
          </a:p>
          <a:p>
            <a:pPr algn="r" rtl="1"/>
            <a:r>
              <a:rPr lang="ar-SA" dirty="0"/>
              <a:t>احتفظ بالخط مفتوح</a:t>
            </a:r>
            <a:r>
              <a:rPr lang="ar-EG" dirty="0"/>
              <a:t>ا</a:t>
            </a:r>
            <a:r>
              <a:rPr lang="ar-SA" dirty="0"/>
              <a:t> مع المتصل بأطول فترة ممكنة</a:t>
            </a:r>
          </a:p>
          <a:p>
            <a:pPr lvl="1" algn="r" rtl="1"/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2: </a:t>
            </a:r>
            <a:r>
              <a:rPr lang="ar-SA" dirty="0"/>
              <a:t>تحديد إجراءات الرد على مكالمات التهديد بالقنابل </a:t>
            </a:r>
            <a:r>
              <a:rPr lang="ar-EG" dirty="0" smtClean="0"/>
              <a:t>(</a:t>
            </a:r>
            <a:r>
              <a:rPr lang="en-US" dirty="0" smtClean="0"/>
              <a:t>2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 smtClean="0"/>
              <a:t>Try </a:t>
            </a:r>
            <a:r>
              <a:rPr lang="en-US" sz="1000" b="0" dirty="0"/>
              <a:t>to convince the caller to provide: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Location of the device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Time of </a:t>
            </a:r>
            <a:r>
              <a:rPr lang="en-US" sz="1000" b="0" dirty="0" smtClean="0"/>
              <a:t>detonation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Ask someone else to listen to the call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Keep the caller on phone as long as possible</a:t>
            </a:r>
          </a:p>
          <a:p>
            <a:pPr marL="228600" lvl="1" indent="-114300" algn="l">
              <a:spcAft>
                <a:spcPct val="0"/>
              </a:spcAft>
            </a:pP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Step 2: Define Procedures for Bomb Threat Calls </a:t>
            </a:r>
            <a:r>
              <a:rPr lang="en-US" sz="900" b="0" dirty="0" smtClean="0"/>
              <a:t>(2 </a:t>
            </a:r>
            <a:r>
              <a:rPr lang="en-US" sz="900" b="0" dirty="0"/>
              <a:t>of </a:t>
            </a:r>
            <a:r>
              <a:rPr lang="en-US" sz="900" b="0" dirty="0" smtClean="0"/>
              <a:t>3) 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6923187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11.4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73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يتعين </a:t>
            </a:r>
            <a:r>
              <a:rPr lang="ar-SA" dirty="0"/>
              <a:t>الاهتمام بشكل خاص بالأمور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نبرة صوت المتحدث</a:t>
            </a:r>
          </a:p>
          <a:p>
            <a:pPr lvl="1" algn="r" rtl="1"/>
            <a:r>
              <a:rPr lang="ar-SA" dirty="0"/>
              <a:t>لهجة المتحدث واستخدامه لأية لغة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الأصوات الخلفية</a:t>
            </a:r>
          </a:p>
          <a:p>
            <a:pPr lvl="0" algn="r" rtl="1"/>
            <a:r>
              <a:rPr lang="ar-SA" dirty="0"/>
              <a:t>إبلاغ الموقف فورا لمسؤولي الأمن</a:t>
            </a:r>
          </a:p>
          <a:p>
            <a:pPr algn="r" rtl="1"/>
            <a:r>
              <a:rPr lang="ar-SA" dirty="0"/>
              <a:t>استكمال قائمة التحقق الخاصة بالتهديد بالمتفجرات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2: </a:t>
            </a:r>
            <a:r>
              <a:rPr lang="ar-SA" dirty="0"/>
              <a:t>تحديد إجراءات الرد على مكالمات التهديد بالقنابل </a:t>
            </a:r>
            <a:r>
              <a:rPr lang="ar-EG" dirty="0" smtClean="0"/>
              <a:t>(</a:t>
            </a:r>
            <a:r>
              <a:rPr lang="en-US" dirty="0" smtClean="0"/>
              <a:t>3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 dirty="0" smtClean="0"/>
              <a:t>Pay </a:t>
            </a:r>
            <a:r>
              <a:rPr lang="en-US" sz="1000" b="0" dirty="0"/>
              <a:t>special attention to: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The sound of the caller’s voice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The caller’s dialect or use of language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 dirty="0"/>
              <a:t>Background noises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Immediately report the situation to security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 dirty="0"/>
              <a:t>Complete a bomb threat checklist 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Step 2: Define Procedures for Bomb Threat Calls </a:t>
            </a:r>
            <a:r>
              <a:rPr lang="en-US" sz="900" b="0" dirty="0" smtClean="0"/>
              <a:t>(3 of 3) 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4775145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74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الإجراءات القائمة في وكالتكم للتعامل مع بلاغات التهديد بالقنابل؟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existing procedures do you have in place in your agency for managing bomb threat calls?</a:t>
            </a:r>
            <a:endParaRPr lang="ar-EG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Discussion Question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4799308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3: </a:t>
            </a:r>
            <a:r>
              <a:rPr lang="ar-SA" dirty="0"/>
              <a:t>تحديد إجراءات تقييم بلاغات التهديد بالقنابل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بمجرد تلقي البلاغ بالتهديد وإبلاغ الأمن، يتعين على المدير المسؤول عن التعامل مع الحادث الأمني القيام بالتالي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الإستعلام من الشخص الذي تلقى المكالمة</a:t>
            </a:r>
          </a:p>
          <a:p>
            <a:pPr lvl="1" algn="r" rtl="1"/>
            <a:r>
              <a:rPr lang="ar-SA" dirty="0"/>
              <a:t>الإستماع لوصف متلقي الرسالة للمحادثة التي دارت بكلماته </a:t>
            </a:r>
            <a:r>
              <a:rPr lang="ar-EG" dirty="0"/>
              <a:t>(</a:t>
            </a:r>
            <a:r>
              <a:rPr lang="ar-SA" dirty="0"/>
              <a:t>بكلماتها</a:t>
            </a:r>
            <a:r>
              <a:rPr lang="ar-EG" dirty="0"/>
              <a:t>) </a:t>
            </a:r>
            <a:r>
              <a:rPr lang="ar-SA" dirty="0"/>
              <a:t>الشخصية</a:t>
            </a:r>
          </a:p>
          <a:p>
            <a:pPr lvl="1" algn="r" rtl="1"/>
            <a:r>
              <a:rPr lang="ar-SA" dirty="0"/>
              <a:t>مراجعة قائمة التحقق المستكملة بخصوص التهديد بالقنابل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 dirty="0"/>
              <a:t>Step 3: Determine Procedures </a:t>
            </a:r>
            <a:endParaRPr lang="ar-EG" sz="1000" b="0" dirty="0"/>
          </a:p>
          <a:p>
            <a:pPr rtl="1"/>
            <a:r>
              <a:rPr lang="en-US" sz="1000" b="0" dirty="0"/>
              <a:t>for Evaluating Bomb Threat Calls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Once the threat call is received and security is notified, the incident commander should: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Debrief the person who received the call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Let the recipient of the call describe the conversation in his or her own words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Review the completed bomb threat checklist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73104146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كيفية تحديد مصداقية التهديد بالقنابل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يميل واضعي القنابل الحقيقية إلى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تكرار رسالة التهديد بطريقة محددة أو معينة</a:t>
            </a:r>
          </a:p>
          <a:p>
            <a:pPr lvl="1" algn="r" rtl="1"/>
            <a:r>
              <a:rPr lang="ar-SA" dirty="0"/>
              <a:t>الإدلاء بأوصاف تفصيلية عن مكان الجهاز المتفجر</a:t>
            </a:r>
          </a:p>
          <a:p>
            <a:pPr algn="r" rtl="1"/>
            <a:r>
              <a:rPr lang="ar-SA" dirty="0"/>
              <a:t>كلما زادت المعلومات المقدمة كلما كان التهديد حقيقياً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How to Determine the </a:t>
            </a:r>
            <a:r>
              <a:t/>
            </a:r>
            <a:br/>
            <a:r>
              <a:rPr lang="en-US" sz="1000" b="0"/>
              <a:t>Authenticity of a Bomb Threat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Authentic bombers tend to: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Repeat the threat message in a specific manner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Provide detailed descriptions about the location of the device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The more information provided, the more likely threat is real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828335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خيارات القرارات الخاصة للتعامل مع تهديد بالقنابل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الإخلاء</a:t>
            </a:r>
          </a:p>
          <a:p>
            <a:pPr algn="r" rtl="1"/>
            <a:r>
              <a:rPr lang="ar-SA" dirty="0"/>
              <a:t>البحث</a:t>
            </a:r>
          </a:p>
          <a:p>
            <a:pPr algn="r" rtl="1"/>
            <a:r>
              <a:rPr lang="ar-SA" dirty="0"/>
              <a:t>تجاهل التهديد</a:t>
            </a:r>
            <a:r>
              <a:rPr dirty="0"/>
              <a:t> </a:t>
            </a:r>
          </a:p>
          <a:p>
            <a:pPr algn="r" rtl="1"/>
            <a:r>
              <a:rPr lang="ar-SA" dirty="0"/>
              <a:t>لا يعتمد قرار البحث أو الإخلاء فقط على مصداقية البلاغ بالتهديد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Bomb Threat Decision Options (1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Evacuate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Search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Ignore the threat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Do not base decisions solely on threat call’s credibility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23761999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خيارات القرارات الخاصة للتعامل مع تهديد بالقنابل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تحديد الخيارات وفقاً لخطة إدارة التهديد بالقنابل</a:t>
            </a:r>
          </a:p>
          <a:p>
            <a:pPr algn="r" rtl="1"/>
            <a:r>
              <a:rPr lang="ar-SA" dirty="0"/>
              <a:t>الإرشادات الخاصة بقرارات البحث والإخلاء وفقاً للسياسة القائمة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Bomb Threat Decision Options (2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The option chosen should be made in accordance with the bomb threat management plan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Guidelines for decisions about search and evacuation should be established by policy 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6797013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قيمة تقييم مصداقية التهديد المحتمل؟</a:t>
            </a:r>
          </a:p>
          <a:p>
            <a:pPr lvl="0" algn="r" rtl="1"/>
            <a:r>
              <a:rPr lang="ar-SA" dirty="0"/>
              <a:t>هل يتعين إخلاء المبنى أم إعادته للوضع الأصلي قبل الوقت المعين الخاص بالبلاغ بالتهديد؟</a:t>
            </a:r>
          </a:p>
          <a:p>
            <a:pPr algn="r" rtl="1"/>
            <a:r>
              <a:rPr lang="ar-SA" dirty="0"/>
              <a:t>ماهي الخطط الأخرى الواجب وضعها بالإضافة إلى معالجة التهديدات بالقنابل؟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is the value of assessing potential threat credibility?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Should the building be evacuated or reoccupied before the time stated in the threat call?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else should you plan for in addition to bomb threats?</a:t>
            </a:r>
            <a:endParaRPr lang="ar-EG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Discussion Questions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664024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11.1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لوضع وإرساء معايير العمل المتسقة مع سائر القواعد والقوانين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لتوفير استجابة متسقة من جانب القوة الأمنية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لضمان أن التكنولوجيات الأمنية تعمل بطريقة سليمة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الحاجة إلى السياسات والإجراءات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To establish consistent work standards, rules, and regulations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To provide consistent security force response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To ensure security technologies are functioning properly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Need for Policies and Procedures (2 of 2)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73625167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11.4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80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أن تتضمن خطة إدارة التهديد بالقنابل مركز قيادة الحادث </a:t>
            </a:r>
            <a:r>
              <a:rPr dirty="0"/>
              <a:t>- </a:t>
            </a:r>
            <a:r>
              <a:rPr lang="ar-SA" dirty="0"/>
              <a:t>الموقع الذي يتخذه مدير الحادث لإدارة أنشطة البحث والإستجابة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ويتوقف الموقع على نوع التفتيش وخطة الإستجابة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4: </a:t>
            </a:r>
            <a:r>
              <a:rPr lang="ar-SA" dirty="0"/>
              <a:t>تحديد مركز قيادة الحادث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Bomb threat management plan should include an incident command post — the location from which the incident commander manages search and response activities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Location depends upon the type of search and response plan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Step 4: Determine an Incident Command Post (1 of 2)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998778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11.4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81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وإذا كان من اللازم عمل إخلاء، يتطلب الأمر تغيير موقع مركز قيادة الحادث إلى مكان آخر خارج المنشأة</a:t>
            </a:r>
            <a:r>
              <a:rPr dirty="0"/>
              <a:t>. </a:t>
            </a:r>
          </a:p>
          <a:p>
            <a:pPr algn="r" rtl="1"/>
            <a:r>
              <a:rPr lang="ar-SA" dirty="0"/>
              <a:t>ويجب توافر حقيبة محمولة تحتوي على كافة مستلزمات إدارة الحادث بغرض تسهيل متطلبات حرية الحركة لإدارة الحادث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4: </a:t>
            </a:r>
            <a:r>
              <a:rPr lang="ar-SA" dirty="0"/>
              <a:t>تحديد مركز قيادة الحادث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If an evacuation is required, relocate the incident command post to an alternate position outside of the building 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To facilitate the mobility requirements of the incident command post, create a portable incident command post kit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900" b="0" dirty="0"/>
              <a:t>Step 4: Determine an Incident Command Post (2 of 2)</a:t>
            </a:r>
            <a:endParaRPr lang="ar-EG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441608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11.4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أساليب التفتيش الرئيسية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الفريق الأمني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تفتيشات منطقة عمل الموظفين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الدعم الأمني لإنفاذ القانون</a:t>
            </a:r>
          </a:p>
          <a:p>
            <a:pPr algn="r" rtl="1"/>
            <a:r>
              <a:rPr lang="ar-SA" dirty="0"/>
              <a:t>توجيهات إضافية لفرق البحث ونقاط الأمان</a:t>
            </a:r>
          </a:p>
          <a:p>
            <a:pPr algn="r" rtl="1"/>
            <a:r>
              <a:rPr lang="ar-SA" dirty="0"/>
              <a:t>إجراءات البحث عن الأجهزة المتفجرة</a:t>
            </a:r>
          </a:p>
          <a:p>
            <a:pPr algn="r" rtl="1"/>
            <a:r>
              <a:rPr lang="ar-SA" dirty="0"/>
              <a:t>إجراءات الإخلاء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5: </a:t>
            </a:r>
            <a:r>
              <a:rPr lang="ar-SA" dirty="0"/>
              <a:t>وضع وتطوير خطة البحث والإخلاء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Primary search methods: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Security team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Employee work area 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Law enforcement assisted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Additional search guidance and search team safety points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Explosive device search procedures</a:t>
            </a:r>
          </a:p>
          <a:p>
            <a:pPr marL="114300" indent="-114300" algn="l">
              <a:spcAft>
                <a:spcPct val="0"/>
              </a:spcAft>
            </a:pPr>
            <a:r>
              <a:rPr lang="en-US" sz="1000" b="0"/>
              <a:t>Evacuation procedures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Step 5: Develop a </a:t>
            </a:r>
            <a:r>
              <a:t/>
            </a:r>
            <a:br/>
            <a:r>
              <a:rPr lang="en-US" sz="1000" b="0"/>
              <a:t>Search and Evacuation Plan</a:t>
            </a:r>
            <a:endParaRPr lang="ar-EG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2938505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6: </a:t>
            </a:r>
            <a:r>
              <a:rPr lang="ar-SA" dirty="0"/>
              <a:t>تحديد إجراءات الاستجابة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إخلاء جميع العاملين من المنطقة الخطرة</a:t>
            </a:r>
          </a:p>
          <a:p>
            <a:pPr algn="r" rtl="1"/>
            <a:r>
              <a:rPr lang="ar-SA" dirty="0"/>
              <a:t>أبلاغ وكالة إنفاذ القانون</a:t>
            </a:r>
          </a:p>
          <a:p>
            <a:pPr algn="r" rtl="1"/>
            <a:r>
              <a:rPr lang="ar-SA" dirty="0"/>
              <a:t>تأمين منطقة الخطر من أي نفاذ عارض</a:t>
            </a:r>
          </a:p>
          <a:p>
            <a:pPr algn="r" rtl="1"/>
            <a:r>
              <a:rPr lang="ar-SA" dirty="0"/>
              <a:t>إحاطة خبراء المفرقعات بالموقف</a:t>
            </a:r>
          </a:p>
          <a:p>
            <a:pPr algn="r" rtl="1"/>
            <a:r>
              <a:rPr lang="ar-SA" dirty="0"/>
              <a:t>تحذير السلطات المحلية بشأن أية مخاطر محتملة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Step 6: Establish a </a:t>
            </a:r>
            <a:r>
              <a:t/>
            </a:r>
            <a:br/>
            <a:r>
              <a:rPr lang="en-US" sz="1000" b="0"/>
              <a:t>Response Procedure (1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Evacuate all employees from the danger area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Notify law enforcement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Secure danger area to prevent accidental intrusion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Brief bomb technicians about situation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Warn local authorities about any potential hazards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08649224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6: </a:t>
            </a:r>
            <a:r>
              <a:rPr lang="ar-SA" dirty="0"/>
              <a:t>تحديد إجراءات الاستجابة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أن تشمل إجراءات الإستجابة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الخطوات الواجب اتخاذها بعد تحريك الجسم المشبوه من الموقع</a:t>
            </a:r>
          </a:p>
          <a:p>
            <a:pPr lvl="1" algn="r" rtl="1"/>
            <a:r>
              <a:rPr lang="ar-SA" dirty="0"/>
              <a:t>اعتبار أية مخاطر قد تنجم عن الإخلال بالإجراءات العملياتية لتحقيق السلامة</a:t>
            </a:r>
          </a:p>
          <a:p>
            <a:pPr lvl="1" algn="r" rtl="1"/>
            <a:r>
              <a:rPr lang="ar-SA" dirty="0"/>
              <a:t>توفير التوجيهات لتحذير السلطات المحلية بشأن أية مخاطر محتملة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Step 6: Establish a </a:t>
            </a:r>
            <a:r>
              <a:t/>
            </a:r>
            <a:br/>
            <a:r>
              <a:rPr lang="en-US" sz="1000" b="0"/>
              <a:t>Response Procedure (2 of 2)</a:t>
            </a:r>
            <a:endParaRPr lang="ar-EG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Response procedures should: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Include actions to take after the suspicious object has been removed from the site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Consider any hazards resulting from disruption of safe process operations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Provide guidelines for warning local authorities about any potential hazards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10286488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2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دفتر </a:t>
            </a:r>
            <a:r>
              <a:rPr lang="ar-SA" dirty="0"/>
              <a:t>الواجبات الجزء </a:t>
            </a:r>
            <a:r>
              <a:rPr dirty="0"/>
              <a:t>4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85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وضع سياسة للتعامل مع التهديد بالقنابل بالنسبة لمبنى الوزارات الوطنية عن طريق الإجابة على سلسلة من الأسئلة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30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20</a:t>
            </a:r>
            <a:r>
              <a:rPr lang="ar-SA" dirty="0"/>
              <a:t> دقيقة للتمرين؛ </a:t>
            </a:r>
            <a:r>
              <a:rPr lang="ar-EG" dirty="0"/>
              <a:t>10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800" dirty="0"/>
              <a:t>تمرين تفصيلي مقسّم، الجزء </a:t>
            </a:r>
            <a:r>
              <a:rPr lang="ar-EG" sz="2800" dirty="0"/>
              <a:t>4 -- </a:t>
            </a:r>
            <a:r>
              <a:rPr lang="ar-SA" sz="2800" dirty="0"/>
              <a:t>سياسة إدارة التهديد بالقنابل</a:t>
            </a:r>
            <a:endParaRPr lang="ar-EG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ct val="0"/>
              </a:spcAft>
            </a:pPr>
            <a:r>
              <a:rPr lang="en-US" sz="1000" b="0"/>
              <a:t>Purpose: to create a bomb threat management policy for the National Ministries Building by answering a series of questions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Duration: 30 minutes (20-exercise; 10-debrief)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 algn="l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ar-EG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800" b="0" dirty="0"/>
              <a:t>Threaded Exercise Part 4 — </a:t>
            </a:r>
            <a:endParaRPr lang="ar-EG" sz="800" b="0" dirty="0"/>
          </a:p>
          <a:p>
            <a:pPr rtl="1"/>
            <a:r>
              <a:rPr lang="en-US" sz="800" b="0" dirty="0"/>
              <a:t>Bomb Threat Management Policy</a:t>
            </a:r>
            <a:endParaRPr lang="ar-EG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8459771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دفتر </a:t>
            </a:r>
            <a:r>
              <a:rPr lang="ar-SA" dirty="0"/>
              <a:t>الواجبات الجزء </a:t>
            </a:r>
            <a:r>
              <a:rPr dirty="0"/>
              <a:t>4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rtl="1"/>
              <a:t>86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11: Policies and Procedures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800" dirty="0"/>
              <a:t>خريطة مجمّع مبنى الوزارات الوطنية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854200" y="1084779"/>
            <a:ext cx="5534026" cy="4124444"/>
            <a:chOff x="1854200" y="1283945"/>
            <a:chExt cx="5534026" cy="4124444"/>
          </a:xfrm>
        </p:grpSpPr>
        <p:pic>
          <p:nvPicPr>
            <p:cNvPr id="31" name="Content Placeholder 10" descr="VIST2_Mod-6_Graphic-attachment-1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54200" y="1283945"/>
              <a:ext cx="5459094" cy="4124444"/>
            </a:xfrm>
            <a:prstGeom prst="rect">
              <a:avLst/>
            </a:prstGeom>
          </p:spPr>
        </p:pic>
        <p:sp>
          <p:nvSpPr>
            <p:cNvPr id="32" name="Text Box 99"/>
            <p:cNvSpPr txBox="1">
              <a:spLocks noChangeArrowheads="1"/>
            </p:cNvSpPr>
            <p:nvPr/>
          </p:nvSpPr>
          <p:spPr bwMode="auto">
            <a:xfrm>
              <a:off x="4079240" y="1433196"/>
              <a:ext cx="1143000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وزارة</a:t>
              </a:r>
              <a:r>
                <a:rPr lang="en-US" sz="1200" b="1" dirty="0">
                  <a:effectLst/>
                  <a:latin typeface="+mn-lt"/>
                </a:rPr>
                <a:t> </a:t>
              </a:r>
            </a:p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الدفاع</a:t>
              </a:r>
            </a:p>
          </p:txBody>
        </p:sp>
        <p:sp>
          <p:nvSpPr>
            <p:cNvPr id="33" name="Text Box 98"/>
            <p:cNvSpPr txBox="1">
              <a:spLocks noChangeArrowheads="1"/>
            </p:cNvSpPr>
            <p:nvPr/>
          </p:nvSpPr>
          <p:spPr bwMode="auto">
            <a:xfrm>
              <a:off x="4842192" y="1670304"/>
              <a:ext cx="904875" cy="445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مكتب الأمن</a:t>
              </a:r>
              <a:endParaRPr lang="ar-EG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4" name="Text Box 100"/>
            <p:cNvSpPr txBox="1">
              <a:spLocks noChangeArrowheads="1"/>
            </p:cNvSpPr>
            <p:nvPr/>
          </p:nvSpPr>
          <p:spPr bwMode="auto">
            <a:xfrm>
              <a:off x="6305352" y="2420618"/>
              <a:ext cx="883602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سفارة أجنبية</a:t>
              </a:r>
              <a:endParaRPr lang="ar-EG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5" name="Text Box 101"/>
            <p:cNvSpPr txBox="1">
              <a:spLocks noChangeArrowheads="1"/>
            </p:cNvSpPr>
            <p:nvPr/>
          </p:nvSpPr>
          <p:spPr bwMode="auto">
            <a:xfrm>
              <a:off x="6137275" y="2991801"/>
              <a:ext cx="1014174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100" b="1" dirty="0">
                  <a:effectLst/>
                  <a:latin typeface="+mn-lt"/>
                </a:rPr>
                <a:t>مولد المبنى</a:t>
              </a:r>
              <a:endParaRPr lang="ar-EG" sz="11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6" name="Text Box 130"/>
            <p:cNvSpPr txBox="1">
              <a:spLocks noChangeArrowheads="1"/>
            </p:cNvSpPr>
            <p:nvPr/>
          </p:nvSpPr>
          <p:spPr bwMode="auto">
            <a:xfrm>
              <a:off x="5084445" y="5012373"/>
              <a:ext cx="154495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شارع سكند</a:t>
              </a:r>
            </a:p>
          </p:txBody>
        </p:sp>
        <p:sp>
          <p:nvSpPr>
            <p:cNvPr id="37" name="Text Box 129"/>
            <p:cNvSpPr txBox="1">
              <a:spLocks noChangeArrowheads="1"/>
            </p:cNvSpPr>
            <p:nvPr/>
          </p:nvSpPr>
          <p:spPr bwMode="auto">
            <a:xfrm>
              <a:off x="3414394" y="4980306"/>
              <a:ext cx="136080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شارع فيرست</a:t>
              </a: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1972945" y="4670743"/>
              <a:ext cx="1845309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حارة جيدوشياري لين</a:t>
              </a:r>
            </a:p>
          </p:txBody>
        </p:sp>
        <p:sp>
          <p:nvSpPr>
            <p:cNvPr id="39" name="Text Box 95"/>
            <p:cNvSpPr txBox="1">
              <a:spLocks noChangeArrowheads="1"/>
            </p:cNvSpPr>
            <p:nvPr/>
          </p:nvSpPr>
          <p:spPr bwMode="auto">
            <a:xfrm>
              <a:off x="1872615" y="3350260"/>
              <a:ext cx="15621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شارع ناشيونال أفينيو</a:t>
              </a:r>
            </a:p>
          </p:txBody>
        </p:sp>
        <p:sp>
          <p:nvSpPr>
            <p:cNvPr id="40" name="Text Box 97"/>
            <p:cNvSpPr txBox="1">
              <a:spLocks noChangeArrowheads="1"/>
            </p:cNvSpPr>
            <p:nvPr/>
          </p:nvSpPr>
          <p:spPr bwMode="auto">
            <a:xfrm>
              <a:off x="2779393" y="2420618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EG" sz="1400" b="1" dirty="0">
                  <a:effectLst/>
                  <a:latin typeface="+mn-lt"/>
                </a:rPr>
                <a:t>مبنى </a:t>
              </a:r>
              <a:br>
                <a:rPr lang="ar-EG" sz="1400" b="1" dirty="0">
                  <a:effectLst/>
                  <a:latin typeface="+mn-lt"/>
                </a:rPr>
              </a:br>
              <a:r>
                <a:rPr lang="ar-SA" sz="1400" b="1" dirty="0">
                  <a:effectLst/>
                  <a:latin typeface="+mn-lt"/>
                </a:rPr>
                <a:t>الوزارات الوطنية</a:t>
              </a:r>
            </a:p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endParaRPr lang="ar-SA" sz="1400" b="1" dirty="0">
                <a:effectLst/>
                <a:latin typeface="+mn-lt"/>
              </a:endParaRPr>
            </a:p>
          </p:txBody>
        </p:sp>
        <p:sp>
          <p:nvSpPr>
            <p:cNvPr id="41" name="Text Box 128"/>
            <p:cNvSpPr txBox="1">
              <a:spLocks noChangeArrowheads="1"/>
            </p:cNvSpPr>
            <p:nvPr/>
          </p:nvSpPr>
          <p:spPr bwMode="auto">
            <a:xfrm>
              <a:off x="3151504" y="3625215"/>
              <a:ext cx="869315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موقف السيارات</a:t>
              </a:r>
              <a:endParaRPr lang="ar-EG" sz="14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2" name="Text Box 107"/>
            <p:cNvSpPr txBox="1">
              <a:spLocks noChangeArrowheads="1"/>
            </p:cNvSpPr>
            <p:nvPr/>
          </p:nvSpPr>
          <p:spPr bwMode="auto">
            <a:xfrm>
              <a:off x="5851685" y="4023918"/>
              <a:ext cx="1273016" cy="28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كاراجات السيارات</a:t>
              </a:r>
              <a:endParaRPr lang="ar-EG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3" name="CallAddL"/>
            <p:cNvSpPr txBox="1">
              <a:spLocks noChangeArrowheads="1"/>
            </p:cNvSpPr>
            <p:nvPr/>
          </p:nvSpPr>
          <p:spPr bwMode="auto">
            <a:xfrm>
              <a:off x="3350632" y="1502300"/>
              <a:ext cx="1206500" cy="21082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(Ministry of Defense)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4" name="Text Box 98"/>
            <p:cNvSpPr txBox="1">
              <a:spLocks noChangeArrowheads="1"/>
            </p:cNvSpPr>
            <p:nvPr/>
          </p:nvSpPr>
          <p:spPr bwMode="auto">
            <a:xfrm>
              <a:off x="4976971" y="1400223"/>
              <a:ext cx="895350" cy="2336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(Security office)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5" name="Text Box 100"/>
            <p:cNvSpPr txBox="1">
              <a:spLocks noChangeArrowheads="1"/>
            </p:cNvSpPr>
            <p:nvPr/>
          </p:nvSpPr>
          <p:spPr bwMode="auto">
            <a:xfrm>
              <a:off x="6488193" y="2115818"/>
              <a:ext cx="636508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(Foreign embassy)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6" name="Text Box 101"/>
            <p:cNvSpPr txBox="1">
              <a:spLocks noChangeArrowheads="1"/>
            </p:cNvSpPr>
            <p:nvPr/>
          </p:nvSpPr>
          <p:spPr bwMode="auto">
            <a:xfrm>
              <a:off x="6005513" y="3231517"/>
              <a:ext cx="1162050" cy="2127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(Building generator)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7" name="Text Box 130"/>
            <p:cNvSpPr txBox="1">
              <a:spLocks noChangeArrowheads="1"/>
            </p:cNvSpPr>
            <p:nvPr/>
          </p:nvSpPr>
          <p:spPr bwMode="auto">
            <a:xfrm>
              <a:off x="6226176" y="4861084"/>
              <a:ext cx="1162050" cy="251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(Second Street)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8" name="Text Box 129"/>
            <p:cNvSpPr txBox="1">
              <a:spLocks noChangeArrowheads="1"/>
            </p:cNvSpPr>
            <p:nvPr/>
          </p:nvSpPr>
          <p:spPr bwMode="auto">
            <a:xfrm>
              <a:off x="4212908" y="4780915"/>
              <a:ext cx="825500" cy="23145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(First Street)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9" name="Text Box 96"/>
            <p:cNvSpPr txBox="1">
              <a:spLocks noChangeArrowheads="1"/>
            </p:cNvSpPr>
            <p:nvPr/>
          </p:nvSpPr>
          <p:spPr bwMode="auto">
            <a:xfrm>
              <a:off x="2029778" y="4904423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(Judiciary Lane)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0" name="Text Box 95"/>
            <p:cNvSpPr txBox="1">
              <a:spLocks noChangeArrowheads="1"/>
            </p:cNvSpPr>
            <p:nvPr/>
          </p:nvSpPr>
          <p:spPr bwMode="auto">
            <a:xfrm>
              <a:off x="1972945" y="3625215"/>
              <a:ext cx="1016000" cy="2124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(National Avenue)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1" name="Text Box 97"/>
            <p:cNvSpPr txBox="1">
              <a:spLocks noChangeArrowheads="1"/>
            </p:cNvSpPr>
            <p:nvPr/>
          </p:nvSpPr>
          <p:spPr bwMode="auto">
            <a:xfrm>
              <a:off x="2717798" y="3072763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(National Ministries</a:t>
              </a:r>
            </a:p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Building)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2" name="Text Box 128"/>
            <p:cNvSpPr txBox="1">
              <a:spLocks noChangeArrowheads="1"/>
            </p:cNvSpPr>
            <p:nvPr/>
          </p:nvSpPr>
          <p:spPr bwMode="auto">
            <a:xfrm>
              <a:off x="3379469" y="4155759"/>
              <a:ext cx="793750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(Parking lot)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3" name="Text Box 107"/>
            <p:cNvSpPr txBox="1">
              <a:spLocks noChangeArrowheads="1"/>
            </p:cNvSpPr>
            <p:nvPr/>
          </p:nvSpPr>
          <p:spPr bwMode="auto">
            <a:xfrm>
              <a:off x="6549074" y="3816082"/>
              <a:ext cx="635000" cy="2838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(Parking garage)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  <p:sp>
        <p:nvSpPr>
          <p:cNvPr id="56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smtClean="0"/>
              <a:t>National Ministries </a:t>
            </a:r>
            <a:br>
              <a:rPr lang="en-US" sz="900" b="0" smtClean="0"/>
            </a:br>
            <a:r>
              <a:rPr lang="en-US" sz="900" b="0" smtClean="0"/>
              <a:t>Building Complex Map</a:t>
            </a:r>
            <a:endParaRPr lang="en-US" sz="900" b="0" dirty="0"/>
          </a:p>
        </p:txBody>
      </p:sp>
      <p:sp>
        <p:nvSpPr>
          <p:cNvPr id="5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5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4</a:t>
            </a:r>
            <a:endParaRPr lang="en-US" sz="800" b="0" dirty="0"/>
          </a:p>
        </p:txBody>
      </p:sp>
      <p:sp>
        <p:nvSpPr>
          <p:cNvPr id="5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6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61" name="CallTop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62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63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4" name="Text Box 100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5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6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7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8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69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70" name="Text Box 97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71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2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3" name="CallAddL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98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Text Box 100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10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130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8" name="Text Box 129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9" name="Text Box 96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0" name="Text Box 95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1" name="Text Box 97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2" name="Text Box 128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3" name="Text Box 107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04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87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كيف تساعد السياسات والإجراءات على تحقيق فعالية الإستجابة لحادث حرج؟</a:t>
            </a:r>
          </a:p>
          <a:p>
            <a:pPr algn="r" rtl="1"/>
            <a:r>
              <a:rPr lang="ar-SA" dirty="0"/>
              <a:t>ما هي العناصر الواجب توافرها في السياسة الخاصة بإدارة الأزمات الناجمة عن التهديد بالقنابل؟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TeachBack Moment</a:t>
            </a:r>
            <a:endParaRPr lang="ar-EG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How do policies and procedures help the effectiveness of response to a critical incident?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elements should be included in a bomb threat management policy?</a:t>
            </a:r>
            <a:endParaRPr lang="ar-EG" sz="1000" b="0"/>
          </a:p>
        </p:txBody>
      </p:sp>
    </p:spTree>
    <p:extLst>
      <p:ext uri="{BB962C8B-B14F-4D97-AF65-F5344CB8AC3E}">
        <p14:creationId xmlns:p14="http://schemas.microsoft.com/office/powerpoint/2010/main" val="4093679358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88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السياسات والإجراءات المرتبطة بنظام الحماية المادية</a:t>
            </a:r>
          </a:p>
          <a:p>
            <a:pPr lvl="0" algn="r" rtl="1"/>
            <a:r>
              <a:rPr lang="ar-SA" dirty="0"/>
              <a:t>أنواع السياسات والإجراءات المطلوبة لحماية المنشآت الحيوية في البنية الأساسية الحرجة</a:t>
            </a:r>
          </a:p>
          <a:p>
            <a:pPr lvl="0" algn="r" rtl="1"/>
            <a:r>
              <a:rPr lang="ar-SA" dirty="0"/>
              <a:t>السياسات والإجراءات المرتبطة بالحوادث الحرجة</a:t>
            </a:r>
          </a:p>
          <a:p>
            <a:pPr algn="r" rtl="1"/>
            <a:r>
              <a:rPr lang="ar-SA" dirty="0"/>
              <a:t>خطة إدارة التهديد بالقنابل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Policies and procedures relating to a physical protection system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Types of policies and procedures to protect critical infrastructure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Policies and procedures relating to critical incidents</a:t>
            </a:r>
          </a:p>
          <a:p>
            <a:pPr marL="114300" indent="-114300" algn="l">
              <a:spcAft>
                <a:spcPts val="0"/>
              </a:spcAft>
            </a:pPr>
            <a:r>
              <a:rPr lang="en-US" sz="1000" b="0"/>
              <a:t>Bomb threat management plan</a:t>
            </a:r>
            <a:endParaRPr lang="ar-EG" sz="1000" b="0" dirty="0"/>
          </a:p>
        </p:txBody>
      </p:sp>
      <p:sp>
        <p:nvSpPr>
          <p:cNvPr id="16" name="CallAddLeft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Module Summary</a:t>
            </a:r>
            <a:endParaRPr lang="ar-EG" sz="1000" b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11: Policies and Procedures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العواقب التي قد تواجه أمن البنية الأساسية الحرجة نتيجة غياب السياسات والإجراءات؟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algn="l">
              <a:spcAft>
                <a:spcPts val="0"/>
              </a:spcAft>
            </a:pPr>
            <a:r>
              <a:rPr lang="en-US" sz="1000" b="0"/>
              <a:t>What consequences to critical infrastructure security might result without policies and procedures?</a:t>
            </a:r>
            <a:endParaRPr lang="ar-EG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en-US" sz="1000" b="0"/>
              <a:t>Discussion Question</a:t>
            </a:r>
            <a:endParaRPr lang="ar-EG" sz="1000" b="0" dirty="0"/>
          </a:p>
        </p:txBody>
      </p:sp>
    </p:spTree>
    <p:extLst>
      <p:ext uri="{BB962C8B-B14F-4D97-AF65-F5344CB8AC3E}">
        <p14:creationId xmlns:p14="http://schemas.microsoft.com/office/powerpoint/2010/main" val="37527594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DF0BD3D-1364-4F41-81DA-D66DEE5AE6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9374</TotalTime>
  <Words>7083</Words>
  <Application>Microsoft Office PowerPoint</Application>
  <PresentationFormat>On-screen Show (4:3)</PresentationFormat>
  <Paragraphs>1304</Paragraphs>
  <Slides>88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88</vt:i4>
      </vt:variant>
    </vt:vector>
  </HeadingPairs>
  <TitlesOfParts>
    <vt:vector size="90" baseType="lpstr">
      <vt:lpstr>Primary Master No Icons</vt:lpstr>
      <vt:lpstr>Reference Master Icons</vt:lpstr>
      <vt:lpstr>السياسات والإجراءات</vt:lpstr>
      <vt:lpstr>هدف الوحدة</vt:lpstr>
      <vt:lpstr>خريطة الدورة بالمراحل الخاصة بأصول البنية الأساسية الحرجة </vt:lpstr>
      <vt:lpstr>السياسات والإجراءات المرتبطة بنظام الحماية المادية</vt:lpstr>
      <vt:lpstr>التعريفات</vt:lpstr>
      <vt:lpstr>أهداف السياسات والإجراءات</vt:lpstr>
      <vt:lpstr>الحاجة إلى السياسات والإجراءات (1 من 2)</vt:lpstr>
      <vt:lpstr>الحاجة إلى السياسات والإجراءات (2 من 2)</vt:lpstr>
      <vt:lpstr>سؤال للمناقشة</vt:lpstr>
      <vt:lpstr>الإرشادات الخاصة بكتابة السياسات</vt:lpstr>
      <vt:lpstr>خصائص السياسات والإجراءات</vt:lpstr>
      <vt:lpstr>مثال على سياسة إستخدام القوة</vt:lpstr>
      <vt:lpstr>مثال على سياسة إستخدام القوة</vt:lpstr>
      <vt:lpstr>أهمية تحديث السياسات والإجراءات</vt:lpstr>
      <vt:lpstr>أنواع السياسات والإجراءات المطلوبة لحماية البنية الأساسية الحرجة (1 من 2)</vt:lpstr>
      <vt:lpstr>أنواع السياسات والإجراءات المطلوبة لحماية البنية الأساسية الحرجة (2 من 2)</vt:lpstr>
      <vt:lpstr>تعريف حواجز المحيط الأمني</vt:lpstr>
      <vt:lpstr>الغرض من حواجز المحيط الأمني</vt:lpstr>
      <vt:lpstr>كفاءة حواجز المحيط الأمني (1 من 2)</vt:lpstr>
      <vt:lpstr>كفاءة حواجز المحيط الأمني (2 من 2)</vt:lpstr>
      <vt:lpstr>معايير المحيط الأمني</vt:lpstr>
      <vt:lpstr>الإضاءة (1 من 2)</vt:lpstr>
      <vt:lpstr>الإضاءة (2 من 2)</vt:lpstr>
      <vt:lpstr>توافق أنظمة الإضاءة والدوائر التلفزيونية المغلقة</vt:lpstr>
      <vt:lpstr>الإضاءة -  المحيط الأمني</vt:lpstr>
      <vt:lpstr>الإضاءة -  المنطقة</vt:lpstr>
      <vt:lpstr>أنظمة كشف التسلل</vt:lpstr>
      <vt:lpstr>عناصر نظام كشف التسلل</vt:lpstr>
      <vt:lpstr>نظام كشف التسلل للمنشآت التي تعمل بدون عناصر بشرية (1 من 2)</vt:lpstr>
      <vt:lpstr>نظام كشف التسلل للمنشآت التي تعمل بدون عناصر بشرية (2 من 2)</vt:lpstr>
      <vt:lpstr>الدائرة التلفزيونية المغلقة (1 من 2)</vt:lpstr>
      <vt:lpstr>الدائرة التلفزيونية المغلقة (2 من 2)</vt:lpstr>
      <vt:lpstr>الأنظمة الأوتوماتيكية للتحكم بالدخول </vt:lpstr>
      <vt:lpstr>الأنظمة الأوتوماتيكية للتحكم بالدخول -  المكونات</vt:lpstr>
      <vt:lpstr>التحكم بالدخول إلى المنشأة (1 من 2)</vt:lpstr>
      <vt:lpstr>التحكم بالدخول إلى المنشأة (2 من 2)</vt:lpstr>
      <vt:lpstr>ضباط الأمن والدوريات (1 من 2)</vt:lpstr>
      <vt:lpstr>ضباط الأمن والدوريات (2 من 2)</vt:lpstr>
      <vt:lpstr>الضوابط الإلكترونية للتحكم بالدخول </vt:lpstr>
      <vt:lpstr>ضوابط السيطرة على الأقفال والمفاتيح</vt:lpstr>
      <vt:lpstr>نقاط التحكم في الدخول -  الأفراد</vt:lpstr>
      <vt:lpstr>نقاط التحكم في الدخول -  الزوار</vt:lpstr>
      <vt:lpstr>تأمين مواقع الأصول (1 من 2)</vt:lpstr>
      <vt:lpstr>تأمين مواقع الأصول (2 من 2)</vt:lpstr>
      <vt:lpstr>تأمين مواقع الأصول -  الأفراد</vt:lpstr>
      <vt:lpstr>عناصر الأمن</vt:lpstr>
      <vt:lpstr>أنماط السياسات في دليل إجراءات التشغيل المعيارية</vt:lpstr>
      <vt:lpstr>السياسات وإجراءات التشغيل المعيارية(1 من 2)</vt:lpstr>
      <vt:lpstr>السياسات وإجراءات التشغيل المعيارية(2 من 2)</vt:lpstr>
      <vt:lpstr>السياسة الأمنية الفعالة</vt:lpstr>
      <vt:lpstr>عدم الإمتثال للسياسات والإجراءات</vt:lpstr>
      <vt:lpstr>وضع برنامج الإمتثال(1 من 2)</vt:lpstr>
      <vt:lpstr>وضع برنامج الإمتثال(2 من 2)</vt:lpstr>
      <vt:lpstr>لحظة التعليم الإسترجاعي</vt:lpstr>
      <vt:lpstr>السياسات والإجراءات المرتبطة بالحوادث الحرجة</vt:lpstr>
      <vt:lpstr>تعريف الحادث الحرج</vt:lpstr>
      <vt:lpstr>أسئلة المناقشة</vt:lpstr>
      <vt:lpstr>خطة إدارة الحوادث الحرجة</vt:lpstr>
      <vt:lpstr>أسئلة المناقشة</vt:lpstr>
      <vt:lpstr>المبادئ الإجرائية في عملية إدارة الحوادث الحرجة (1 من 2)</vt:lpstr>
      <vt:lpstr>المبادئ الإجرائية في عملية إدارة الحوادث الحرجة (2 من 2)</vt:lpstr>
      <vt:lpstr>مكونات عملية إدارة الحوادث الحرجة </vt:lpstr>
      <vt:lpstr>مراحل عملية إدارة الحوادث الحرجة</vt:lpstr>
      <vt:lpstr>خطة إدارة التهديد بالقنابل (1 من 2)</vt:lpstr>
      <vt:lpstr>خطة إدارة التهديد بالقنابل (2 من 2)</vt:lpstr>
      <vt:lpstr>أسئلة المناقشة</vt:lpstr>
      <vt:lpstr>الخطوة 1: تخصيص مسؤوليات الإدارة (1 من 4)</vt:lpstr>
      <vt:lpstr>الخطوة 1: تخصيص مسؤوليات الإدارة (2 من 4)</vt:lpstr>
      <vt:lpstr>الخطوة 1: تخصيص مسؤوليات الإدارة  (3 من 4)</vt:lpstr>
      <vt:lpstr>الخطوة 1: تخصيص مسؤوليات الإدارة (4 من 4)</vt:lpstr>
      <vt:lpstr>الخطوة 2: تحديد إجراءات الرد على مكالمات التهديد بالقنابل (1 من 3)</vt:lpstr>
      <vt:lpstr>الخطوة 2: تحديد إجراءات الرد على مكالمات التهديد بالقنابل (2 من 3)</vt:lpstr>
      <vt:lpstr>الخطوة 2: تحديد إجراءات الرد على مكالمات التهديد بالقنابل (3 من 3)</vt:lpstr>
      <vt:lpstr>سؤال للمناقشة</vt:lpstr>
      <vt:lpstr>الخطوة 3: تحديد إجراءات تقييم بلاغات التهديد بالقنابل</vt:lpstr>
      <vt:lpstr>كيفية تحديد مصداقية التهديد بالقنابل</vt:lpstr>
      <vt:lpstr>خيارات القرارات الخاصة للتعامل مع تهديد بالقنابل (1 من 2)</vt:lpstr>
      <vt:lpstr>خيارات القرارات الخاصة للتعامل مع تهديد بالقنابل (2 من 2)</vt:lpstr>
      <vt:lpstr>أسئلة المناقشة</vt:lpstr>
      <vt:lpstr>الخطوة 4: تحديد مركز قيادة الحادث (1 من 2)</vt:lpstr>
      <vt:lpstr>الخطوة 4: تحديد مركز قيادة الحادث (2 من 2)</vt:lpstr>
      <vt:lpstr>الخطوة 5: وضع وتطوير خطة البحث والإخلاء</vt:lpstr>
      <vt:lpstr>الخطوة 6: تحديد إجراءات الاستجابة (1 من 2)</vt:lpstr>
      <vt:lpstr>الخطوة 6: تحديد إجراءات الاستجابة (2 من 2)</vt:lpstr>
      <vt:lpstr>تمرين تفصيلي مقسّم، الجزء 4 -- سياسة إدارة التهديد بالقنابل</vt:lpstr>
      <vt:lpstr>خريطة مجمّع مبنى الوزارات الوطنية</vt:lpstr>
      <vt:lpstr>لحظة التعليم الإسترجاعي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11: Policies and Procedures</dc:title>
  <dc:subject>Critical Infrastructure Security and Resilience (CISR)</dc:subject>
  <dc:creator>ATA</dc:creator>
  <cp:lastModifiedBy>Bryant</cp:lastModifiedBy>
  <cp:revision>210</cp:revision>
  <dcterms:created xsi:type="dcterms:W3CDTF">2013-12-04T17:15:08Z</dcterms:created>
  <dcterms:modified xsi:type="dcterms:W3CDTF">2017-10-25T11:13:38Z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