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3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ommentAuthors.xml" ContentType="application/vnd.openxmlformats-officedocument.presentationml.comment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66"/>
  </p:notesMasterIdLst>
  <p:handoutMasterIdLst>
    <p:handoutMasterId r:id="rId67"/>
  </p:handoutMasterIdLst>
  <p:sldIdLst>
    <p:sldId id="271" r:id="rId6"/>
    <p:sldId id="275" r:id="rId7"/>
    <p:sldId id="312" r:id="rId8"/>
    <p:sldId id="335" r:id="rId9"/>
    <p:sldId id="336" r:id="rId10"/>
    <p:sldId id="272" r:id="rId11"/>
    <p:sldId id="333" r:id="rId12"/>
    <p:sldId id="278" r:id="rId13"/>
    <p:sldId id="290" r:id="rId14"/>
    <p:sldId id="313" r:id="rId15"/>
    <p:sldId id="292" r:id="rId16"/>
    <p:sldId id="291" r:id="rId17"/>
    <p:sldId id="314" r:id="rId18"/>
    <p:sldId id="293" r:id="rId19"/>
    <p:sldId id="294" r:id="rId20"/>
    <p:sldId id="295" r:id="rId21"/>
    <p:sldId id="296" r:id="rId22"/>
    <p:sldId id="338" r:id="rId23"/>
    <p:sldId id="315" r:id="rId24"/>
    <p:sldId id="279" r:id="rId25"/>
    <p:sldId id="297" r:id="rId26"/>
    <p:sldId id="316" r:id="rId27"/>
    <p:sldId id="298" r:id="rId28"/>
    <p:sldId id="317" r:id="rId29"/>
    <p:sldId id="299" r:id="rId30"/>
    <p:sldId id="300" r:id="rId31"/>
    <p:sldId id="318" r:id="rId32"/>
    <p:sldId id="280" r:id="rId33"/>
    <p:sldId id="319" r:id="rId34"/>
    <p:sldId id="320" r:id="rId35"/>
    <p:sldId id="301" r:id="rId36"/>
    <p:sldId id="302" r:id="rId37"/>
    <p:sldId id="321" r:id="rId38"/>
    <p:sldId id="303" r:id="rId39"/>
    <p:sldId id="322" r:id="rId40"/>
    <p:sldId id="304" r:id="rId41"/>
    <p:sldId id="306" r:id="rId42"/>
    <p:sldId id="305" r:id="rId43"/>
    <p:sldId id="307" r:id="rId44"/>
    <p:sldId id="308" r:id="rId45"/>
    <p:sldId id="309" r:id="rId46"/>
    <p:sldId id="323" r:id="rId47"/>
    <p:sldId id="267" r:id="rId48"/>
    <p:sldId id="281" r:id="rId49"/>
    <p:sldId id="282" r:id="rId50"/>
    <p:sldId id="310" r:id="rId51"/>
    <p:sldId id="324" r:id="rId52"/>
    <p:sldId id="326" r:id="rId53"/>
    <p:sldId id="327" r:id="rId54"/>
    <p:sldId id="283" r:id="rId55"/>
    <p:sldId id="284" r:id="rId56"/>
    <p:sldId id="330" r:id="rId57"/>
    <p:sldId id="287" r:id="rId58"/>
    <p:sldId id="331" r:id="rId59"/>
    <p:sldId id="289" r:id="rId60"/>
    <p:sldId id="288" r:id="rId61"/>
    <p:sldId id="325" r:id="rId62"/>
    <p:sldId id="337" r:id="rId63"/>
    <p:sldId id="311" r:id="rId64"/>
    <p:sldId id="277" r:id="rId65"/>
  </p:sldIdLst>
  <p:sldSz cx="9144000" cy="6858000" type="screen4x3"/>
  <p:notesSz cx="7010400" cy="9372600"/>
  <p:custDataLst>
    <p:tags r:id="rId6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8DB88"/>
    <a:srgbClr val="2F2F2F"/>
    <a:srgbClr val="F1B713"/>
    <a:srgbClr val="DDDDDD"/>
    <a:srgbClr val="EAEAEA"/>
    <a:srgbClr val="FFFF99"/>
    <a:srgbClr val="D7CB29"/>
    <a:srgbClr val="EADB16"/>
    <a:srgbClr val="F3D80D"/>
    <a:srgbClr val="F5EF6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07" autoAdjust="0"/>
    <p:restoredTop sz="95326" autoAdjust="0"/>
  </p:normalViewPr>
  <p:slideViewPr>
    <p:cSldViewPr snapToGrid="0">
      <p:cViewPr varScale="1">
        <p:scale>
          <a:sx n="73" d="100"/>
          <a:sy n="73" d="100"/>
        </p:scale>
        <p:origin x="-486" y="-102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1002" y="2616"/>
      </p:cViewPr>
      <p:guideLst>
        <p:guide orient="horz" pos="2952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tags" Target="tags/tag1.xml"/><Relationship Id="rId7" Type="http://schemas.openxmlformats.org/officeDocument/2006/relationships/slide" Target="slides/slide2.xml"/><Relationship Id="rId71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B02BD1-CA60-497D-8902-36A0FBB714BF}" type="doc">
      <dgm:prSet loTypeId="urn:microsoft.com/office/officeart/2005/8/layout/hierarchy1" loCatId="hierarchy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9177FD0D-1F66-4545-A96D-D09193180646}">
      <dgm:prSet phldrT="[Text]"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r>
            <a:rPr lang="ar-EG" b="1" dirty="0" smtClean="0">
              <a:solidFill>
                <a:schemeClr val="bg1"/>
              </a:solidFill>
            </a:rPr>
            <a:t>الحواجز</a:t>
          </a:r>
          <a:endParaRPr lang="ar-EG" b="1" dirty="0">
            <a:solidFill>
              <a:schemeClr val="bg1"/>
            </a:solidFill>
          </a:endParaRPr>
        </a:p>
      </dgm:t>
    </dgm:pt>
    <dgm:pt modelId="{5DAC515E-63A9-4C08-BC73-6FB8616E474C}" type="parTrans" cxnId="{833E1078-B88A-425D-9403-395BBA0B9F8D}">
      <dgm:prSet/>
      <dgm:spPr/>
      <dgm:t>
        <a:bodyPr/>
        <a:lstStyle/>
        <a:p>
          <a:endParaRPr lang="en-US"/>
        </a:p>
      </dgm:t>
    </dgm:pt>
    <dgm:pt modelId="{C6F400C0-3B7F-4F08-B5FB-1F6C748314B6}" type="sibTrans" cxnId="{833E1078-B88A-425D-9403-395BBA0B9F8D}">
      <dgm:prSet/>
      <dgm:spPr/>
      <dgm:t>
        <a:bodyPr/>
        <a:lstStyle/>
        <a:p>
          <a:endParaRPr lang="en-US"/>
        </a:p>
      </dgm:t>
    </dgm:pt>
    <dgm:pt modelId="{B200FA87-F192-4127-8934-238A2BCE7A71}">
      <dgm:prSet phldrT="[Text]"/>
      <dgm:spPr>
        <a:solidFill>
          <a:srgbClr val="0066CC">
            <a:alpha val="90000"/>
          </a:srgbClr>
        </a:solidFill>
        <a:effectLst>
          <a:outerShdw blurRad="50800" dist="50800" dir="5400000" algn="ctr" rotWithShape="0">
            <a:srgbClr val="000000"/>
          </a:outerShdw>
        </a:effectLst>
      </dgm:spPr>
      <dgm:t>
        <a:bodyPr/>
        <a:lstStyle/>
        <a:p>
          <a:pPr rtl="1"/>
          <a:r>
            <a:rPr lang="ar-EG" b="1" dirty="0" smtClean="0">
              <a:solidFill>
                <a:schemeClr val="bg1"/>
              </a:solidFill>
            </a:rPr>
            <a:t>التعطيل – توفير عوائق لزيادة وقت مهمة المتسلل</a:t>
          </a:r>
          <a:endParaRPr lang="ar-EG" b="1" dirty="0">
            <a:solidFill>
              <a:schemeClr val="bg1"/>
            </a:solidFill>
          </a:endParaRPr>
        </a:p>
      </dgm:t>
    </dgm:pt>
    <dgm:pt modelId="{2DDE02FA-18C6-4105-B8B1-61C9E773BA79}" type="sibTrans" cxnId="{15B1FE0B-68BD-4908-818B-0871C1931DA9}">
      <dgm:prSet/>
      <dgm:spPr/>
      <dgm:t>
        <a:bodyPr/>
        <a:lstStyle/>
        <a:p>
          <a:endParaRPr lang="en-US"/>
        </a:p>
      </dgm:t>
    </dgm:pt>
    <dgm:pt modelId="{698A3808-F2BD-434B-A2DD-CF44F433B490}" type="parTrans" cxnId="{15B1FE0B-68BD-4908-818B-0871C1931DA9}">
      <dgm:prSet/>
      <dgm:spPr/>
      <dgm:t>
        <a:bodyPr/>
        <a:lstStyle/>
        <a:p>
          <a:endParaRPr lang="en-US"/>
        </a:p>
      </dgm:t>
    </dgm:pt>
    <dgm:pt modelId="{5FA8B9AC-9E2C-43AE-91CE-E115623F7283}">
      <dgm:prSet phldrT="[Text]"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r>
            <a:rPr lang="ar-EG" b="1" dirty="0" smtClean="0">
              <a:solidFill>
                <a:schemeClr val="bg1"/>
              </a:solidFill>
            </a:rPr>
            <a:t>الأقفال</a:t>
          </a:r>
          <a:endParaRPr lang="ar-EG" b="1" dirty="0">
            <a:solidFill>
              <a:schemeClr val="bg1"/>
            </a:solidFill>
          </a:endParaRPr>
        </a:p>
      </dgm:t>
    </dgm:pt>
    <dgm:pt modelId="{AC7798D3-E1A5-4CF8-B993-8022B8E7CD8B}" type="sibTrans" cxnId="{AC7CDF3A-7CE1-48B4-AE55-604C53B61E53}">
      <dgm:prSet/>
      <dgm:spPr/>
      <dgm:t>
        <a:bodyPr/>
        <a:lstStyle/>
        <a:p>
          <a:endParaRPr lang="en-US"/>
        </a:p>
      </dgm:t>
    </dgm:pt>
    <dgm:pt modelId="{E5B1FF81-700D-4F6D-9281-BF93D37A1749}" type="parTrans" cxnId="{AC7CDF3A-7CE1-48B4-AE55-604C53B61E53}">
      <dgm:prSet/>
      <dgm:spPr/>
      <dgm:t>
        <a:bodyPr/>
        <a:lstStyle/>
        <a:p>
          <a:endParaRPr lang="en-US"/>
        </a:p>
      </dgm:t>
    </dgm:pt>
    <dgm:pt modelId="{CC411915-B13F-4D88-AD96-AEB21F35B14E}">
      <dgm:prSet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r>
            <a:rPr lang="ar-EG" b="1" dirty="0" smtClean="0">
              <a:solidFill>
                <a:schemeClr val="bg1"/>
              </a:solidFill>
            </a:rPr>
            <a:t>التعطيلات التي يتم تنشيطها</a:t>
          </a:r>
          <a:endParaRPr lang="ar-EG" b="1" dirty="0">
            <a:solidFill>
              <a:schemeClr val="bg1"/>
            </a:solidFill>
          </a:endParaRPr>
        </a:p>
      </dgm:t>
    </dgm:pt>
    <dgm:pt modelId="{25AF08A3-BE45-4334-9E51-38CEF1DD76BC}" type="parTrans" cxnId="{D7BBDF30-B866-4CF2-AA3F-A697B6DC4B7D}">
      <dgm:prSet/>
      <dgm:spPr/>
      <dgm:t>
        <a:bodyPr/>
        <a:lstStyle/>
        <a:p>
          <a:endParaRPr lang="en-US"/>
        </a:p>
      </dgm:t>
    </dgm:pt>
    <dgm:pt modelId="{FEFB7A8B-959F-4084-88A9-73770A6B7E8F}" type="sibTrans" cxnId="{D7BBDF30-B866-4CF2-AA3F-A697B6DC4B7D}">
      <dgm:prSet/>
      <dgm:spPr/>
      <dgm:t>
        <a:bodyPr/>
        <a:lstStyle/>
        <a:p>
          <a:endParaRPr lang="en-US"/>
        </a:p>
      </dgm:t>
    </dgm:pt>
    <dgm:pt modelId="{B3CB3C2E-A0D5-4E2E-A52B-3B4A75A5BAEB}">
      <dgm:prSet/>
      <dgm:spPr>
        <a:solidFill>
          <a:srgbClr val="0066CC">
            <a:alpha val="90000"/>
          </a:srgbClr>
        </a:solidFill>
      </dgm:spPr>
      <dgm:t>
        <a:bodyPr/>
        <a:lstStyle/>
        <a:p>
          <a:pPr rtl="1"/>
          <a:r>
            <a:rPr lang="ar-EG" b="1" dirty="0" smtClean="0">
              <a:solidFill>
                <a:schemeClr val="bg1"/>
              </a:solidFill>
            </a:rPr>
            <a:t>القوة الأمنية</a:t>
          </a:r>
          <a:endParaRPr lang="ar-EG" b="1" dirty="0">
            <a:solidFill>
              <a:schemeClr val="bg1"/>
            </a:solidFill>
          </a:endParaRPr>
        </a:p>
      </dgm:t>
    </dgm:pt>
    <dgm:pt modelId="{338D91C4-49A5-47E1-8FC7-CB36BC100FD7}" type="parTrans" cxnId="{441DD47E-83E7-4312-BFAD-ABC3C7718133}">
      <dgm:prSet/>
      <dgm:spPr/>
      <dgm:t>
        <a:bodyPr/>
        <a:lstStyle/>
        <a:p>
          <a:endParaRPr lang="en-US"/>
        </a:p>
      </dgm:t>
    </dgm:pt>
    <dgm:pt modelId="{E58C551A-6922-4107-8CAF-9DD174BC008B}" type="sibTrans" cxnId="{441DD47E-83E7-4312-BFAD-ABC3C7718133}">
      <dgm:prSet/>
      <dgm:spPr/>
      <dgm:t>
        <a:bodyPr/>
        <a:lstStyle/>
        <a:p>
          <a:endParaRPr lang="en-US"/>
        </a:p>
      </dgm:t>
    </dgm:pt>
    <dgm:pt modelId="{2D61772E-0786-4F24-90B8-EF0606C86C6B}" type="pres">
      <dgm:prSet presAssocID="{95B02BD1-CA60-497D-8902-36A0FBB714B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C22647C-5EFF-4B73-80F9-91177EED9AF0}" type="pres">
      <dgm:prSet presAssocID="{B200FA87-F192-4127-8934-238A2BCE7A71}" presName="hierRoot1" presStyleCnt="0"/>
      <dgm:spPr/>
      <dgm:t>
        <a:bodyPr/>
        <a:lstStyle/>
        <a:p>
          <a:endParaRPr lang="en-US"/>
        </a:p>
      </dgm:t>
    </dgm:pt>
    <dgm:pt modelId="{E014DDAB-3263-494D-B2F9-3015D3053C05}" type="pres">
      <dgm:prSet presAssocID="{B200FA87-F192-4127-8934-238A2BCE7A71}" presName="composite" presStyleCnt="0"/>
      <dgm:spPr/>
      <dgm:t>
        <a:bodyPr/>
        <a:lstStyle/>
        <a:p>
          <a:endParaRPr lang="en-US"/>
        </a:p>
      </dgm:t>
    </dgm:pt>
    <dgm:pt modelId="{1AD0AA44-B0A2-4ADB-8EE0-E6F6A4657EFB}" type="pres">
      <dgm:prSet presAssocID="{B200FA87-F192-4127-8934-238A2BCE7A71}" presName="background" presStyleLbl="node0" presStyleIdx="0" presStyleCnt="1"/>
      <dgm:spPr>
        <a:effectLst/>
      </dgm:spPr>
      <dgm:t>
        <a:bodyPr/>
        <a:lstStyle/>
        <a:p>
          <a:endParaRPr lang="en-US"/>
        </a:p>
      </dgm:t>
    </dgm:pt>
    <dgm:pt modelId="{1F442EAB-0D2F-4361-BAA0-6C9332C3C07D}" type="pres">
      <dgm:prSet presAssocID="{B200FA87-F192-4127-8934-238A2BCE7A71}" presName="text" presStyleLbl="fgAcc0" presStyleIdx="0" presStyleCnt="1" custScaleX="375794" custScaleY="151368" custLinFactNeighborX="-673" custLinFactNeighborY="-125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B7B1EF9-4633-412A-83C7-15561CCA981A}" type="pres">
      <dgm:prSet presAssocID="{B200FA87-F192-4127-8934-238A2BCE7A71}" presName="hierChild2" presStyleCnt="0"/>
      <dgm:spPr/>
      <dgm:t>
        <a:bodyPr/>
        <a:lstStyle/>
        <a:p>
          <a:endParaRPr lang="en-US"/>
        </a:p>
      </dgm:t>
    </dgm:pt>
    <dgm:pt modelId="{5F450FC1-5036-4141-BA65-E985CCBBECA7}" type="pres">
      <dgm:prSet presAssocID="{5DAC515E-63A9-4C08-BC73-6FB8616E474C}" presName="Name10" presStyleLbl="parChTrans1D2" presStyleIdx="0" presStyleCnt="4"/>
      <dgm:spPr/>
      <dgm:t>
        <a:bodyPr/>
        <a:lstStyle/>
        <a:p>
          <a:endParaRPr lang="en-US"/>
        </a:p>
      </dgm:t>
    </dgm:pt>
    <dgm:pt modelId="{9469AA81-02FF-4651-8EAF-29D30B661485}" type="pres">
      <dgm:prSet presAssocID="{9177FD0D-1F66-4545-A96D-D09193180646}" presName="hierRoot2" presStyleCnt="0"/>
      <dgm:spPr/>
      <dgm:t>
        <a:bodyPr/>
        <a:lstStyle/>
        <a:p>
          <a:endParaRPr lang="en-US"/>
        </a:p>
      </dgm:t>
    </dgm:pt>
    <dgm:pt modelId="{AE3A1B66-C8A3-435B-98C7-DCB83ED7BDE1}" type="pres">
      <dgm:prSet presAssocID="{9177FD0D-1F66-4545-A96D-D09193180646}" presName="composite2" presStyleCnt="0"/>
      <dgm:spPr/>
      <dgm:t>
        <a:bodyPr/>
        <a:lstStyle/>
        <a:p>
          <a:endParaRPr lang="en-US"/>
        </a:p>
      </dgm:t>
    </dgm:pt>
    <dgm:pt modelId="{25B8C429-F072-4710-BB61-E594289F55BE}" type="pres">
      <dgm:prSet presAssocID="{9177FD0D-1F66-4545-A96D-D09193180646}" presName="background2" presStyleLbl="node2" presStyleIdx="0" presStyleCnt="4"/>
      <dgm:spPr/>
      <dgm:t>
        <a:bodyPr/>
        <a:lstStyle/>
        <a:p>
          <a:endParaRPr lang="en-US"/>
        </a:p>
      </dgm:t>
    </dgm:pt>
    <dgm:pt modelId="{B1A39608-7A09-4358-B0B5-B0ABA364C564}" type="pres">
      <dgm:prSet presAssocID="{9177FD0D-1F66-4545-A96D-D09193180646}" presName="text2" presStyleLbl="fgAcc2" presStyleIdx="0" presStyleCnt="4" custScaleX="96616" custScaleY="9545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06A856B-C6F3-4977-BDA8-639FA56EEAF2}" type="pres">
      <dgm:prSet presAssocID="{9177FD0D-1F66-4545-A96D-D09193180646}" presName="hierChild3" presStyleCnt="0"/>
      <dgm:spPr/>
      <dgm:t>
        <a:bodyPr/>
        <a:lstStyle/>
        <a:p>
          <a:endParaRPr lang="en-US"/>
        </a:p>
      </dgm:t>
    </dgm:pt>
    <dgm:pt modelId="{40F6FA10-3950-4A3B-8C02-236791C1F7F9}" type="pres">
      <dgm:prSet presAssocID="{E5B1FF81-700D-4F6D-9281-BF93D37A1749}" presName="Name10" presStyleLbl="parChTrans1D2" presStyleIdx="1" presStyleCnt="4"/>
      <dgm:spPr/>
      <dgm:t>
        <a:bodyPr/>
        <a:lstStyle/>
        <a:p>
          <a:endParaRPr lang="en-US"/>
        </a:p>
      </dgm:t>
    </dgm:pt>
    <dgm:pt modelId="{8937D493-C96D-4878-B1BF-FBC0EF891843}" type="pres">
      <dgm:prSet presAssocID="{5FA8B9AC-9E2C-43AE-91CE-E115623F7283}" presName="hierRoot2" presStyleCnt="0"/>
      <dgm:spPr/>
      <dgm:t>
        <a:bodyPr/>
        <a:lstStyle/>
        <a:p>
          <a:endParaRPr lang="en-US"/>
        </a:p>
      </dgm:t>
    </dgm:pt>
    <dgm:pt modelId="{FE686C3B-D1AE-4312-971E-947A152A16C1}" type="pres">
      <dgm:prSet presAssocID="{5FA8B9AC-9E2C-43AE-91CE-E115623F7283}" presName="composite2" presStyleCnt="0"/>
      <dgm:spPr/>
      <dgm:t>
        <a:bodyPr/>
        <a:lstStyle/>
        <a:p>
          <a:endParaRPr lang="en-US"/>
        </a:p>
      </dgm:t>
    </dgm:pt>
    <dgm:pt modelId="{94A4335B-CC7B-4FD5-BFC1-43103457A4F2}" type="pres">
      <dgm:prSet presAssocID="{5FA8B9AC-9E2C-43AE-91CE-E115623F7283}" presName="background2" presStyleLbl="node2" presStyleIdx="1" presStyleCnt="4"/>
      <dgm:spPr/>
      <dgm:t>
        <a:bodyPr/>
        <a:lstStyle/>
        <a:p>
          <a:endParaRPr lang="en-US"/>
        </a:p>
      </dgm:t>
    </dgm:pt>
    <dgm:pt modelId="{4C98268D-0F6C-4AE6-BC5F-4FAB5ED8A50A}" type="pres">
      <dgm:prSet presAssocID="{5FA8B9AC-9E2C-43AE-91CE-E115623F7283}" presName="text2" presStyleLbl="fgAcc2" presStyleIdx="1" presStyleCnt="4" custScaleX="117329" custScaleY="93405" custLinFactNeighborX="-1509" custLinFactNeighborY="6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A6579F6-6B9E-41E4-B76A-082DE9C6C496}" type="pres">
      <dgm:prSet presAssocID="{5FA8B9AC-9E2C-43AE-91CE-E115623F7283}" presName="hierChild3" presStyleCnt="0"/>
      <dgm:spPr/>
      <dgm:t>
        <a:bodyPr/>
        <a:lstStyle/>
        <a:p>
          <a:endParaRPr lang="en-US"/>
        </a:p>
      </dgm:t>
    </dgm:pt>
    <dgm:pt modelId="{AC30F579-7564-47B8-96D1-509E658E6A0D}" type="pres">
      <dgm:prSet presAssocID="{25AF08A3-BE45-4334-9E51-38CEF1DD76BC}" presName="Name10" presStyleLbl="parChTrans1D2" presStyleIdx="2" presStyleCnt="4"/>
      <dgm:spPr/>
      <dgm:t>
        <a:bodyPr/>
        <a:lstStyle/>
        <a:p>
          <a:endParaRPr lang="en-US"/>
        </a:p>
      </dgm:t>
    </dgm:pt>
    <dgm:pt modelId="{9F2C2C18-3409-421B-991D-0915D647D58E}" type="pres">
      <dgm:prSet presAssocID="{CC411915-B13F-4D88-AD96-AEB21F35B14E}" presName="hierRoot2" presStyleCnt="0"/>
      <dgm:spPr/>
      <dgm:t>
        <a:bodyPr/>
        <a:lstStyle/>
        <a:p>
          <a:endParaRPr lang="en-US"/>
        </a:p>
      </dgm:t>
    </dgm:pt>
    <dgm:pt modelId="{314E7314-5DA4-4E30-9605-9049120EF7A8}" type="pres">
      <dgm:prSet presAssocID="{CC411915-B13F-4D88-AD96-AEB21F35B14E}" presName="composite2" presStyleCnt="0"/>
      <dgm:spPr/>
      <dgm:t>
        <a:bodyPr/>
        <a:lstStyle/>
        <a:p>
          <a:endParaRPr lang="en-US"/>
        </a:p>
      </dgm:t>
    </dgm:pt>
    <dgm:pt modelId="{BC233387-B283-44E8-945F-FC2205A3F9F5}" type="pres">
      <dgm:prSet presAssocID="{CC411915-B13F-4D88-AD96-AEB21F35B14E}" presName="background2" presStyleLbl="node2" presStyleIdx="2" presStyleCnt="4"/>
      <dgm:spPr/>
      <dgm:t>
        <a:bodyPr/>
        <a:lstStyle/>
        <a:p>
          <a:endParaRPr lang="en-US"/>
        </a:p>
      </dgm:t>
    </dgm:pt>
    <dgm:pt modelId="{0CB63E53-E7A8-4AFE-9AFA-BC8CBFE0DB58}" type="pres">
      <dgm:prSet presAssocID="{CC411915-B13F-4D88-AD96-AEB21F35B14E}" presName="text2" presStyleLbl="fgAcc2" presStyleIdx="2" presStyleCnt="4" custScaleX="109912" custScaleY="9530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843D5B-9D36-4313-B52E-3A6046B14F21}" type="pres">
      <dgm:prSet presAssocID="{CC411915-B13F-4D88-AD96-AEB21F35B14E}" presName="hierChild3" presStyleCnt="0"/>
      <dgm:spPr/>
      <dgm:t>
        <a:bodyPr/>
        <a:lstStyle/>
        <a:p>
          <a:endParaRPr lang="en-US"/>
        </a:p>
      </dgm:t>
    </dgm:pt>
    <dgm:pt modelId="{EBBD1113-312C-4104-9CCB-AF85B78AA0D3}" type="pres">
      <dgm:prSet presAssocID="{338D91C4-49A5-47E1-8FC7-CB36BC100FD7}" presName="Name10" presStyleLbl="parChTrans1D2" presStyleIdx="3" presStyleCnt="4"/>
      <dgm:spPr/>
      <dgm:t>
        <a:bodyPr/>
        <a:lstStyle/>
        <a:p>
          <a:endParaRPr lang="en-US"/>
        </a:p>
      </dgm:t>
    </dgm:pt>
    <dgm:pt modelId="{062C96E4-CB17-4F03-893B-6872209D5781}" type="pres">
      <dgm:prSet presAssocID="{B3CB3C2E-A0D5-4E2E-A52B-3B4A75A5BAEB}" presName="hierRoot2" presStyleCnt="0"/>
      <dgm:spPr/>
      <dgm:t>
        <a:bodyPr/>
        <a:lstStyle/>
        <a:p>
          <a:endParaRPr lang="en-US"/>
        </a:p>
      </dgm:t>
    </dgm:pt>
    <dgm:pt modelId="{C4928C47-0131-47F0-A408-85F3B821E6D9}" type="pres">
      <dgm:prSet presAssocID="{B3CB3C2E-A0D5-4E2E-A52B-3B4A75A5BAEB}" presName="composite2" presStyleCnt="0"/>
      <dgm:spPr/>
      <dgm:t>
        <a:bodyPr/>
        <a:lstStyle/>
        <a:p>
          <a:endParaRPr lang="en-US"/>
        </a:p>
      </dgm:t>
    </dgm:pt>
    <dgm:pt modelId="{B02575A9-5A2E-4963-8369-C34311AA7287}" type="pres">
      <dgm:prSet presAssocID="{B3CB3C2E-A0D5-4E2E-A52B-3B4A75A5BAEB}" presName="background2" presStyleLbl="node2" presStyleIdx="3" presStyleCnt="4"/>
      <dgm:spPr/>
      <dgm:t>
        <a:bodyPr/>
        <a:lstStyle/>
        <a:p>
          <a:endParaRPr lang="en-US"/>
        </a:p>
      </dgm:t>
    </dgm:pt>
    <dgm:pt modelId="{3A024BE8-B7D6-4BB2-98A8-D87004B0E3DD}" type="pres">
      <dgm:prSet presAssocID="{B3CB3C2E-A0D5-4E2E-A52B-3B4A75A5BAEB}" presName="text2" presStyleLbl="fgAcc2" presStyleIdx="3" presStyleCnt="4" custScaleX="89728" custScaleY="9976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831A23E-7B83-48FC-A4A4-FB7C33A99631}" type="pres">
      <dgm:prSet presAssocID="{B3CB3C2E-A0D5-4E2E-A52B-3B4A75A5BAEB}" presName="hierChild3" presStyleCnt="0"/>
      <dgm:spPr/>
      <dgm:t>
        <a:bodyPr/>
        <a:lstStyle/>
        <a:p>
          <a:endParaRPr lang="en-US"/>
        </a:p>
      </dgm:t>
    </dgm:pt>
  </dgm:ptLst>
  <dgm:cxnLst>
    <dgm:cxn modelId="{616D1E88-2606-48C0-A229-B6E070EA53C6}" type="presOf" srcId="{95B02BD1-CA60-497D-8902-36A0FBB714BF}" destId="{2D61772E-0786-4F24-90B8-EF0606C86C6B}" srcOrd="0" destOrd="0" presId="urn:microsoft.com/office/officeart/2005/8/layout/hierarchy1"/>
    <dgm:cxn modelId="{C90945C8-5E0A-4A8E-B557-80475A65230C}" type="presOf" srcId="{5FA8B9AC-9E2C-43AE-91CE-E115623F7283}" destId="{4C98268D-0F6C-4AE6-BC5F-4FAB5ED8A50A}" srcOrd="0" destOrd="0" presId="urn:microsoft.com/office/officeart/2005/8/layout/hierarchy1"/>
    <dgm:cxn modelId="{086E76DE-5ED0-48DC-A885-F6B13930F2BC}" type="presOf" srcId="{9177FD0D-1F66-4545-A96D-D09193180646}" destId="{B1A39608-7A09-4358-B0B5-B0ABA364C564}" srcOrd="0" destOrd="0" presId="urn:microsoft.com/office/officeart/2005/8/layout/hierarchy1"/>
    <dgm:cxn modelId="{0FC868BC-4583-4A2E-BFFC-9ABD47F2ED67}" type="presOf" srcId="{B3CB3C2E-A0D5-4E2E-A52B-3B4A75A5BAEB}" destId="{3A024BE8-B7D6-4BB2-98A8-D87004B0E3DD}" srcOrd="0" destOrd="0" presId="urn:microsoft.com/office/officeart/2005/8/layout/hierarchy1"/>
    <dgm:cxn modelId="{AC7CDF3A-7CE1-48B4-AE55-604C53B61E53}" srcId="{B200FA87-F192-4127-8934-238A2BCE7A71}" destId="{5FA8B9AC-9E2C-43AE-91CE-E115623F7283}" srcOrd="1" destOrd="0" parTransId="{E5B1FF81-700D-4F6D-9281-BF93D37A1749}" sibTransId="{AC7798D3-E1A5-4CF8-B993-8022B8E7CD8B}"/>
    <dgm:cxn modelId="{DFCDB786-10F4-4C48-8723-9886B35C68A0}" type="presOf" srcId="{338D91C4-49A5-47E1-8FC7-CB36BC100FD7}" destId="{EBBD1113-312C-4104-9CCB-AF85B78AA0D3}" srcOrd="0" destOrd="0" presId="urn:microsoft.com/office/officeart/2005/8/layout/hierarchy1"/>
    <dgm:cxn modelId="{833E1078-B88A-425D-9403-395BBA0B9F8D}" srcId="{B200FA87-F192-4127-8934-238A2BCE7A71}" destId="{9177FD0D-1F66-4545-A96D-D09193180646}" srcOrd="0" destOrd="0" parTransId="{5DAC515E-63A9-4C08-BC73-6FB8616E474C}" sibTransId="{C6F400C0-3B7F-4F08-B5FB-1F6C748314B6}"/>
    <dgm:cxn modelId="{3462059F-EEE8-4C1D-9DBC-E1B794DB2359}" type="presOf" srcId="{E5B1FF81-700D-4F6D-9281-BF93D37A1749}" destId="{40F6FA10-3950-4A3B-8C02-236791C1F7F9}" srcOrd="0" destOrd="0" presId="urn:microsoft.com/office/officeart/2005/8/layout/hierarchy1"/>
    <dgm:cxn modelId="{15B1FE0B-68BD-4908-818B-0871C1931DA9}" srcId="{95B02BD1-CA60-497D-8902-36A0FBB714BF}" destId="{B200FA87-F192-4127-8934-238A2BCE7A71}" srcOrd="0" destOrd="0" parTransId="{698A3808-F2BD-434B-A2DD-CF44F433B490}" sibTransId="{2DDE02FA-18C6-4105-B8B1-61C9E773BA79}"/>
    <dgm:cxn modelId="{2B78CF94-0D6D-45EE-8321-E23F08E81F48}" type="presOf" srcId="{25AF08A3-BE45-4334-9E51-38CEF1DD76BC}" destId="{AC30F579-7564-47B8-96D1-509E658E6A0D}" srcOrd="0" destOrd="0" presId="urn:microsoft.com/office/officeart/2005/8/layout/hierarchy1"/>
    <dgm:cxn modelId="{D7BBDF30-B866-4CF2-AA3F-A697B6DC4B7D}" srcId="{B200FA87-F192-4127-8934-238A2BCE7A71}" destId="{CC411915-B13F-4D88-AD96-AEB21F35B14E}" srcOrd="2" destOrd="0" parTransId="{25AF08A3-BE45-4334-9E51-38CEF1DD76BC}" sibTransId="{FEFB7A8B-959F-4084-88A9-73770A6B7E8F}"/>
    <dgm:cxn modelId="{7688753F-5000-417C-8A6F-416F6348E442}" type="presOf" srcId="{5DAC515E-63A9-4C08-BC73-6FB8616E474C}" destId="{5F450FC1-5036-4141-BA65-E985CCBBECA7}" srcOrd="0" destOrd="0" presId="urn:microsoft.com/office/officeart/2005/8/layout/hierarchy1"/>
    <dgm:cxn modelId="{441DD47E-83E7-4312-BFAD-ABC3C7718133}" srcId="{B200FA87-F192-4127-8934-238A2BCE7A71}" destId="{B3CB3C2E-A0D5-4E2E-A52B-3B4A75A5BAEB}" srcOrd="3" destOrd="0" parTransId="{338D91C4-49A5-47E1-8FC7-CB36BC100FD7}" sibTransId="{E58C551A-6922-4107-8CAF-9DD174BC008B}"/>
    <dgm:cxn modelId="{65820E72-587C-4F9A-A49D-1732E6E64554}" type="presOf" srcId="{B200FA87-F192-4127-8934-238A2BCE7A71}" destId="{1F442EAB-0D2F-4361-BAA0-6C9332C3C07D}" srcOrd="0" destOrd="0" presId="urn:microsoft.com/office/officeart/2005/8/layout/hierarchy1"/>
    <dgm:cxn modelId="{80068A23-8B37-4526-8E90-59AEB77F8359}" type="presOf" srcId="{CC411915-B13F-4D88-AD96-AEB21F35B14E}" destId="{0CB63E53-E7A8-4AFE-9AFA-BC8CBFE0DB58}" srcOrd="0" destOrd="0" presId="urn:microsoft.com/office/officeart/2005/8/layout/hierarchy1"/>
    <dgm:cxn modelId="{C465A1A4-E8E1-441B-BB7F-C338210387D1}" type="presParOf" srcId="{2D61772E-0786-4F24-90B8-EF0606C86C6B}" destId="{2C22647C-5EFF-4B73-80F9-91177EED9AF0}" srcOrd="0" destOrd="0" presId="urn:microsoft.com/office/officeart/2005/8/layout/hierarchy1"/>
    <dgm:cxn modelId="{AE68AE00-0020-4451-836F-92B0E1770D50}" type="presParOf" srcId="{2C22647C-5EFF-4B73-80F9-91177EED9AF0}" destId="{E014DDAB-3263-494D-B2F9-3015D3053C05}" srcOrd="0" destOrd="0" presId="urn:microsoft.com/office/officeart/2005/8/layout/hierarchy1"/>
    <dgm:cxn modelId="{70A55189-C233-4BFB-8B84-90C52805540A}" type="presParOf" srcId="{E014DDAB-3263-494D-B2F9-3015D3053C05}" destId="{1AD0AA44-B0A2-4ADB-8EE0-E6F6A4657EFB}" srcOrd="0" destOrd="0" presId="urn:microsoft.com/office/officeart/2005/8/layout/hierarchy1"/>
    <dgm:cxn modelId="{7779DE24-6E4D-4ECC-80CE-B1368C2D6D09}" type="presParOf" srcId="{E014DDAB-3263-494D-B2F9-3015D3053C05}" destId="{1F442EAB-0D2F-4361-BAA0-6C9332C3C07D}" srcOrd="1" destOrd="0" presId="urn:microsoft.com/office/officeart/2005/8/layout/hierarchy1"/>
    <dgm:cxn modelId="{AE11F082-77EB-4DEC-B4D0-96B26E948654}" type="presParOf" srcId="{2C22647C-5EFF-4B73-80F9-91177EED9AF0}" destId="{0B7B1EF9-4633-412A-83C7-15561CCA981A}" srcOrd="1" destOrd="0" presId="urn:microsoft.com/office/officeart/2005/8/layout/hierarchy1"/>
    <dgm:cxn modelId="{BA1D2A4A-B88F-4D50-BF20-DD9E90CE5953}" type="presParOf" srcId="{0B7B1EF9-4633-412A-83C7-15561CCA981A}" destId="{5F450FC1-5036-4141-BA65-E985CCBBECA7}" srcOrd="0" destOrd="0" presId="urn:microsoft.com/office/officeart/2005/8/layout/hierarchy1"/>
    <dgm:cxn modelId="{B9D66A04-D147-4B10-AB99-A00EE3C6DDAB}" type="presParOf" srcId="{0B7B1EF9-4633-412A-83C7-15561CCA981A}" destId="{9469AA81-02FF-4651-8EAF-29D30B661485}" srcOrd="1" destOrd="0" presId="urn:microsoft.com/office/officeart/2005/8/layout/hierarchy1"/>
    <dgm:cxn modelId="{E5811015-8080-4003-AAE2-0337610E0EB3}" type="presParOf" srcId="{9469AA81-02FF-4651-8EAF-29D30B661485}" destId="{AE3A1B66-C8A3-435B-98C7-DCB83ED7BDE1}" srcOrd="0" destOrd="0" presId="urn:microsoft.com/office/officeart/2005/8/layout/hierarchy1"/>
    <dgm:cxn modelId="{691A4D41-397B-491D-BBE0-4DE7A8DFF99C}" type="presParOf" srcId="{AE3A1B66-C8A3-435B-98C7-DCB83ED7BDE1}" destId="{25B8C429-F072-4710-BB61-E594289F55BE}" srcOrd="0" destOrd="0" presId="urn:microsoft.com/office/officeart/2005/8/layout/hierarchy1"/>
    <dgm:cxn modelId="{5BBDA3E6-30E9-4316-B4FA-538E2C7B0553}" type="presParOf" srcId="{AE3A1B66-C8A3-435B-98C7-DCB83ED7BDE1}" destId="{B1A39608-7A09-4358-B0B5-B0ABA364C564}" srcOrd="1" destOrd="0" presId="urn:microsoft.com/office/officeart/2005/8/layout/hierarchy1"/>
    <dgm:cxn modelId="{B9C7193A-4DA2-4CE7-A7C0-D771E6CEE7D0}" type="presParOf" srcId="{9469AA81-02FF-4651-8EAF-29D30B661485}" destId="{506A856B-C6F3-4977-BDA8-639FA56EEAF2}" srcOrd="1" destOrd="0" presId="urn:microsoft.com/office/officeart/2005/8/layout/hierarchy1"/>
    <dgm:cxn modelId="{EDB83B6F-388A-4ED8-BB7D-A0402AE3A349}" type="presParOf" srcId="{0B7B1EF9-4633-412A-83C7-15561CCA981A}" destId="{40F6FA10-3950-4A3B-8C02-236791C1F7F9}" srcOrd="2" destOrd="0" presId="urn:microsoft.com/office/officeart/2005/8/layout/hierarchy1"/>
    <dgm:cxn modelId="{53C4DECB-C0A5-401C-9297-A27C6D47B384}" type="presParOf" srcId="{0B7B1EF9-4633-412A-83C7-15561CCA981A}" destId="{8937D493-C96D-4878-B1BF-FBC0EF891843}" srcOrd="3" destOrd="0" presId="urn:microsoft.com/office/officeart/2005/8/layout/hierarchy1"/>
    <dgm:cxn modelId="{2F8A21F7-6BEB-43F7-81B4-7BC14DD39775}" type="presParOf" srcId="{8937D493-C96D-4878-B1BF-FBC0EF891843}" destId="{FE686C3B-D1AE-4312-971E-947A152A16C1}" srcOrd="0" destOrd="0" presId="urn:microsoft.com/office/officeart/2005/8/layout/hierarchy1"/>
    <dgm:cxn modelId="{DC0410EF-015B-475B-BEA7-6F25CEFBCC88}" type="presParOf" srcId="{FE686C3B-D1AE-4312-971E-947A152A16C1}" destId="{94A4335B-CC7B-4FD5-BFC1-43103457A4F2}" srcOrd="0" destOrd="0" presId="urn:microsoft.com/office/officeart/2005/8/layout/hierarchy1"/>
    <dgm:cxn modelId="{E178AD52-1674-490C-B91A-5CCDB36E359E}" type="presParOf" srcId="{FE686C3B-D1AE-4312-971E-947A152A16C1}" destId="{4C98268D-0F6C-4AE6-BC5F-4FAB5ED8A50A}" srcOrd="1" destOrd="0" presId="urn:microsoft.com/office/officeart/2005/8/layout/hierarchy1"/>
    <dgm:cxn modelId="{83418B35-BA3D-4100-B8B0-82CAC37DDE2B}" type="presParOf" srcId="{8937D493-C96D-4878-B1BF-FBC0EF891843}" destId="{6A6579F6-6B9E-41E4-B76A-082DE9C6C496}" srcOrd="1" destOrd="0" presId="urn:microsoft.com/office/officeart/2005/8/layout/hierarchy1"/>
    <dgm:cxn modelId="{608AFC51-D7A0-4F3B-88A7-7823DAFE84BD}" type="presParOf" srcId="{0B7B1EF9-4633-412A-83C7-15561CCA981A}" destId="{AC30F579-7564-47B8-96D1-509E658E6A0D}" srcOrd="4" destOrd="0" presId="urn:microsoft.com/office/officeart/2005/8/layout/hierarchy1"/>
    <dgm:cxn modelId="{1684EDF3-7242-42EA-9877-9A0EBAD2D59D}" type="presParOf" srcId="{0B7B1EF9-4633-412A-83C7-15561CCA981A}" destId="{9F2C2C18-3409-421B-991D-0915D647D58E}" srcOrd="5" destOrd="0" presId="urn:microsoft.com/office/officeart/2005/8/layout/hierarchy1"/>
    <dgm:cxn modelId="{9B4985A3-6031-4BC6-BFD0-EA67FFF50BCA}" type="presParOf" srcId="{9F2C2C18-3409-421B-991D-0915D647D58E}" destId="{314E7314-5DA4-4E30-9605-9049120EF7A8}" srcOrd="0" destOrd="0" presId="urn:microsoft.com/office/officeart/2005/8/layout/hierarchy1"/>
    <dgm:cxn modelId="{73A52AAC-DE6A-4A43-AD6E-911A72DE784B}" type="presParOf" srcId="{314E7314-5DA4-4E30-9605-9049120EF7A8}" destId="{BC233387-B283-44E8-945F-FC2205A3F9F5}" srcOrd="0" destOrd="0" presId="urn:microsoft.com/office/officeart/2005/8/layout/hierarchy1"/>
    <dgm:cxn modelId="{92A06B40-77AA-4EB1-AE5E-9D10036F264C}" type="presParOf" srcId="{314E7314-5DA4-4E30-9605-9049120EF7A8}" destId="{0CB63E53-E7A8-4AFE-9AFA-BC8CBFE0DB58}" srcOrd="1" destOrd="0" presId="urn:microsoft.com/office/officeart/2005/8/layout/hierarchy1"/>
    <dgm:cxn modelId="{8AA9F7B5-D4DA-4FA7-B400-A2B32A936231}" type="presParOf" srcId="{9F2C2C18-3409-421B-991D-0915D647D58E}" destId="{ED843D5B-9D36-4313-B52E-3A6046B14F21}" srcOrd="1" destOrd="0" presId="urn:microsoft.com/office/officeart/2005/8/layout/hierarchy1"/>
    <dgm:cxn modelId="{818A409E-585C-4B9F-9C8C-0CADEB9720B8}" type="presParOf" srcId="{0B7B1EF9-4633-412A-83C7-15561CCA981A}" destId="{EBBD1113-312C-4104-9CCB-AF85B78AA0D3}" srcOrd="6" destOrd="0" presId="urn:microsoft.com/office/officeart/2005/8/layout/hierarchy1"/>
    <dgm:cxn modelId="{1644FDA2-5319-403C-83BE-CE758DD3131A}" type="presParOf" srcId="{0B7B1EF9-4633-412A-83C7-15561CCA981A}" destId="{062C96E4-CB17-4F03-893B-6872209D5781}" srcOrd="7" destOrd="0" presId="urn:microsoft.com/office/officeart/2005/8/layout/hierarchy1"/>
    <dgm:cxn modelId="{DF0988AF-4927-48D2-8CF9-F4ADE77221B1}" type="presParOf" srcId="{062C96E4-CB17-4F03-893B-6872209D5781}" destId="{C4928C47-0131-47F0-A408-85F3B821E6D9}" srcOrd="0" destOrd="0" presId="urn:microsoft.com/office/officeart/2005/8/layout/hierarchy1"/>
    <dgm:cxn modelId="{4F191D7F-DF1D-47B3-A1E3-1909FFBF0A9A}" type="presParOf" srcId="{C4928C47-0131-47F0-A408-85F3B821E6D9}" destId="{B02575A9-5A2E-4963-8369-C34311AA7287}" srcOrd="0" destOrd="0" presId="urn:microsoft.com/office/officeart/2005/8/layout/hierarchy1"/>
    <dgm:cxn modelId="{2869AEDE-7A84-47AE-BDF6-286FA45F2275}" type="presParOf" srcId="{C4928C47-0131-47F0-A408-85F3B821E6D9}" destId="{3A024BE8-B7D6-4BB2-98A8-D87004B0E3DD}" srcOrd="1" destOrd="0" presId="urn:microsoft.com/office/officeart/2005/8/layout/hierarchy1"/>
    <dgm:cxn modelId="{FA821E61-5412-4A6C-A647-700AC7EFFD5B}" type="presParOf" srcId="{062C96E4-CB17-4F03-893B-6872209D5781}" destId="{A831A23E-7B83-48FC-A4A4-FB7C33A9963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BD1113-312C-4104-9CCB-AF85B78AA0D3}">
      <dsp:nvSpPr>
        <dsp:cNvPr id="0" name=""/>
        <dsp:cNvSpPr/>
      </dsp:nvSpPr>
      <dsp:spPr>
        <a:xfrm>
          <a:off x="4053829" y="1667070"/>
          <a:ext cx="3316272" cy="6267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9968"/>
              </a:lnTo>
              <a:lnTo>
                <a:pt x="3316272" y="469968"/>
              </a:lnTo>
              <a:lnTo>
                <a:pt x="3316272" y="626763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30F579-7564-47B8-96D1-509E658E6A0D}">
      <dsp:nvSpPr>
        <dsp:cNvPr id="0" name=""/>
        <dsp:cNvSpPr/>
      </dsp:nvSpPr>
      <dsp:spPr>
        <a:xfrm>
          <a:off x="4053829" y="1667070"/>
          <a:ext cx="1250660" cy="6267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9968"/>
              </a:lnTo>
              <a:lnTo>
                <a:pt x="1250660" y="469968"/>
              </a:lnTo>
              <a:lnTo>
                <a:pt x="1250660" y="626763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F6FA10-3950-4A3B-8C02-236791C1F7F9}">
      <dsp:nvSpPr>
        <dsp:cNvPr id="0" name=""/>
        <dsp:cNvSpPr/>
      </dsp:nvSpPr>
      <dsp:spPr>
        <a:xfrm>
          <a:off x="2979759" y="1667070"/>
          <a:ext cx="1074069" cy="627505"/>
        </a:xfrm>
        <a:custGeom>
          <a:avLst/>
          <a:gdLst/>
          <a:ahLst/>
          <a:cxnLst/>
          <a:rect l="0" t="0" r="0" b="0"/>
          <a:pathLst>
            <a:path>
              <a:moveTo>
                <a:pt x="1074069" y="0"/>
              </a:moveTo>
              <a:lnTo>
                <a:pt x="1074069" y="470710"/>
              </a:lnTo>
              <a:lnTo>
                <a:pt x="0" y="470710"/>
              </a:lnTo>
              <a:lnTo>
                <a:pt x="0" y="627505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450FC1-5036-4141-BA65-E985CCBBECA7}">
      <dsp:nvSpPr>
        <dsp:cNvPr id="0" name=""/>
        <dsp:cNvSpPr/>
      </dsp:nvSpPr>
      <dsp:spPr>
        <a:xfrm>
          <a:off x="818629" y="1667070"/>
          <a:ext cx="3235199" cy="626763"/>
        </a:xfrm>
        <a:custGeom>
          <a:avLst/>
          <a:gdLst/>
          <a:ahLst/>
          <a:cxnLst/>
          <a:rect l="0" t="0" r="0" b="0"/>
          <a:pathLst>
            <a:path>
              <a:moveTo>
                <a:pt x="3235199" y="0"/>
              </a:moveTo>
              <a:lnTo>
                <a:pt x="3235199" y="469968"/>
              </a:lnTo>
              <a:lnTo>
                <a:pt x="0" y="469968"/>
              </a:lnTo>
              <a:lnTo>
                <a:pt x="0" y="626763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D0AA44-B0A2-4ADB-8EE0-E6F6A4657EFB}">
      <dsp:nvSpPr>
        <dsp:cNvPr id="0" name=""/>
        <dsp:cNvSpPr/>
      </dsp:nvSpPr>
      <dsp:spPr>
        <a:xfrm>
          <a:off x="873600" y="40224"/>
          <a:ext cx="6360458" cy="16268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F442EAB-0D2F-4361-BAA0-6C9332C3C07D}">
      <dsp:nvSpPr>
        <dsp:cNvPr id="0" name=""/>
        <dsp:cNvSpPr/>
      </dsp:nvSpPr>
      <dsp:spPr>
        <a:xfrm>
          <a:off x="1061659" y="218881"/>
          <a:ext cx="6360458" cy="1626845"/>
        </a:xfrm>
        <a:prstGeom prst="roundRect">
          <a:avLst>
            <a:gd name="adj" fmla="val 10000"/>
          </a:avLst>
        </a:prstGeom>
        <a:solidFill>
          <a:srgbClr val="0066CC">
            <a:alpha val="90000"/>
          </a:srgb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50800" dir="5400000" algn="ctr" rotWithShape="0">
            <a:srgbClr val="000000"/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700" b="1" kern="1200" dirty="0" smtClean="0">
              <a:solidFill>
                <a:schemeClr val="bg1"/>
              </a:solidFill>
            </a:rPr>
            <a:t>التعطيل – توفير عوائق لزيادة وقت مهمة المتسلل</a:t>
          </a:r>
          <a:endParaRPr lang="ar-EG" sz="2700" b="1" kern="1200" dirty="0">
            <a:solidFill>
              <a:schemeClr val="bg1"/>
            </a:solidFill>
          </a:endParaRPr>
        </a:p>
      </dsp:txBody>
      <dsp:txXfrm>
        <a:off x="1061659" y="218881"/>
        <a:ext cx="6360458" cy="1626845"/>
      </dsp:txXfrm>
    </dsp:sp>
    <dsp:sp modelId="{25B8C429-F072-4710-BB61-E594289F55BE}">
      <dsp:nvSpPr>
        <dsp:cNvPr id="0" name=""/>
        <dsp:cNvSpPr/>
      </dsp:nvSpPr>
      <dsp:spPr>
        <a:xfrm>
          <a:off x="997" y="2293834"/>
          <a:ext cx="1635263" cy="10258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1A39608-7A09-4358-B0B5-B0ABA364C564}">
      <dsp:nvSpPr>
        <dsp:cNvPr id="0" name=""/>
        <dsp:cNvSpPr/>
      </dsp:nvSpPr>
      <dsp:spPr>
        <a:xfrm>
          <a:off x="189057" y="2472490"/>
          <a:ext cx="1635263" cy="1025860"/>
        </a:xfrm>
        <a:prstGeom prst="roundRect">
          <a:avLst>
            <a:gd name="adj" fmla="val 10000"/>
          </a:avLst>
        </a:prstGeom>
        <a:solidFill>
          <a:srgbClr val="0066CC">
            <a:alpha val="90000"/>
          </a:srgb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700" b="1" kern="1200" dirty="0" smtClean="0">
              <a:solidFill>
                <a:schemeClr val="bg1"/>
              </a:solidFill>
            </a:rPr>
            <a:t>الحواجز</a:t>
          </a:r>
          <a:endParaRPr lang="ar-EG" sz="2700" b="1" kern="1200" dirty="0">
            <a:solidFill>
              <a:schemeClr val="bg1"/>
            </a:solidFill>
          </a:endParaRPr>
        </a:p>
      </dsp:txBody>
      <dsp:txXfrm>
        <a:off x="189057" y="2472490"/>
        <a:ext cx="1635263" cy="1025860"/>
      </dsp:txXfrm>
    </dsp:sp>
    <dsp:sp modelId="{94A4335B-CC7B-4FD5-BFC1-43103457A4F2}">
      <dsp:nvSpPr>
        <dsp:cNvPr id="0" name=""/>
        <dsp:cNvSpPr/>
      </dsp:nvSpPr>
      <dsp:spPr>
        <a:xfrm>
          <a:off x="1986840" y="2294575"/>
          <a:ext cx="1985838" cy="10038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C98268D-0F6C-4AE6-BC5F-4FAB5ED8A50A}">
      <dsp:nvSpPr>
        <dsp:cNvPr id="0" name=""/>
        <dsp:cNvSpPr/>
      </dsp:nvSpPr>
      <dsp:spPr>
        <a:xfrm>
          <a:off x="2174899" y="2473232"/>
          <a:ext cx="1985838" cy="1003881"/>
        </a:xfrm>
        <a:prstGeom prst="roundRect">
          <a:avLst>
            <a:gd name="adj" fmla="val 10000"/>
          </a:avLst>
        </a:prstGeom>
        <a:solidFill>
          <a:srgbClr val="0066CC">
            <a:alpha val="90000"/>
          </a:srgb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700" b="1" kern="1200" dirty="0" smtClean="0">
              <a:solidFill>
                <a:schemeClr val="bg1"/>
              </a:solidFill>
            </a:rPr>
            <a:t>الأقفال</a:t>
          </a:r>
          <a:endParaRPr lang="ar-EG" sz="2700" b="1" kern="1200" dirty="0">
            <a:solidFill>
              <a:schemeClr val="bg1"/>
            </a:solidFill>
          </a:endParaRPr>
        </a:p>
      </dsp:txBody>
      <dsp:txXfrm>
        <a:off x="2174899" y="2473232"/>
        <a:ext cx="1985838" cy="1003881"/>
      </dsp:txXfrm>
    </dsp:sp>
    <dsp:sp modelId="{BC233387-B283-44E8-945F-FC2205A3F9F5}">
      <dsp:nvSpPr>
        <dsp:cNvPr id="0" name=""/>
        <dsp:cNvSpPr/>
      </dsp:nvSpPr>
      <dsp:spPr>
        <a:xfrm>
          <a:off x="4374338" y="2293834"/>
          <a:ext cx="1860302" cy="10242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CB63E53-E7A8-4AFE-9AFA-BC8CBFE0DB58}">
      <dsp:nvSpPr>
        <dsp:cNvPr id="0" name=""/>
        <dsp:cNvSpPr/>
      </dsp:nvSpPr>
      <dsp:spPr>
        <a:xfrm>
          <a:off x="4562398" y="2472490"/>
          <a:ext cx="1860302" cy="1024280"/>
        </a:xfrm>
        <a:prstGeom prst="roundRect">
          <a:avLst>
            <a:gd name="adj" fmla="val 10000"/>
          </a:avLst>
        </a:prstGeom>
        <a:solidFill>
          <a:srgbClr val="0066CC">
            <a:alpha val="90000"/>
          </a:srgb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700" b="1" kern="1200" dirty="0" smtClean="0">
              <a:solidFill>
                <a:schemeClr val="bg1"/>
              </a:solidFill>
            </a:rPr>
            <a:t>التعطيلات التي يتم تنشيطها</a:t>
          </a:r>
          <a:endParaRPr lang="ar-EG" sz="2700" b="1" kern="1200" dirty="0">
            <a:solidFill>
              <a:schemeClr val="bg1"/>
            </a:solidFill>
          </a:endParaRPr>
        </a:p>
      </dsp:txBody>
      <dsp:txXfrm>
        <a:off x="4562398" y="2472490"/>
        <a:ext cx="1860302" cy="1024280"/>
      </dsp:txXfrm>
    </dsp:sp>
    <dsp:sp modelId="{B02575A9-5A2E-4963-8369-C34311AA7287}">
      <dsp:nvSpPr>
        <dsp:cNvPr id="0" name=""/>
        <dsp:cNvSpPr/>
      </dsp:nvSpPr>
      <dsp:spPr>
        <a:xfrm>
          <a:off x="6610761" y="2293834"/>
          <a:ext cx="1518680" cy="10722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A024BE8-B7D6-4BB2-98A8-D87004B0E3DD}">
      <dsp:nvSpPr>
        <dsp:cNvPr id="0" name=""/>
        <dsp:cNvSpPr/>
      </dsp:nvSpPr>
      <dsp:spPr>
        <a:xfrm>
          <a:off x="6798821" y="2472490"/>
          <a:ext cx="1518680" cy="1072279"/>
        </a:xfrm>
        <a:prstGeom prst="roundRect">
          <a:avLst>
            <a:gd name="adj" fmla="val 10000"/>
          </a:avLst>
        </a:prstGeom>
        <a:solidFill>
          <a:srgbClr val="0066CC">
            <a:alpha val="90000"/>
          </a:srgb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700" b="1" kern="1200" dirty="0" smtClean="0">
              <a:solidFill>
                <a:schemeClr val="bg1"/>
              </a:solidFill>
            </a:rPr>
            <a:t>القوة الأمنية</a:t>
          </a:r>
          <a:endParaRPr lang="ar-EG" sz="2700" b="1" kern="1200" dirty="0">
            <a:solidFill>
              <a:schemeClr val="bg1"/>
            </a:solidFill>
          </a:endParaRPr>
        </a:p>
      </dsp:txBody>
      <dsp:txXfrm>
        <a:off x="6798821" y="2472490"/>
        <a:ext cx="1518680" cy="10722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 smtClean="0"/>
              <a:t>Office of Antiterrorism Assistance</a:t>
            </a:r>
            <a:endParaRPr lang="ar-EG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 smtClean="0"/>
              <a:t>Critical Infrastructure Security and Resilience (CISR) v4.00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 smtClean="0"/>
              <a:t>Module 12: Security Force Operations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 rtl="1"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 smtClean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xmlns="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 smtClean="0"/>
              <a:t>Office of Antiterrorism Assistance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 smtClean="0"/>
              <a:t>Critical Infrastructure Security and Resilience (CISR) v4.00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en-US" sz="900" dirty="0" smtClean="0"/>
              <a:t>Module 12: Security Force Operations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 rtl="1"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 smtClean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xmlns="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 smtClean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 smtClean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 smtClean="0"/>
              <a:t>Module 12: Security Force Operations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 rtl="1"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xmlns="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 smtClean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 smtClean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 smtClean="0"/>
              <a:t>Module 12: Security Force Operations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 rtl="1">
                <a:defRPr/>
              </a:pPr>
              <a:t>17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xmlns="" val="848042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 smtClean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 smtClean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 smtClean="0"/>
              <a:t>Module 12: Security Force Operations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 rtl="1">
                <a:defRPr/>
              </a:pPr>
              <a:t>60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xmlns="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Module Title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 smtClean="0"/>
              <a:t>Place Module ##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Module 12: Security Force Operations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12: Security Force Operations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 smtClean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12: Security Force Operations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12: Security Force Operations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3074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09472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62982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86242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48404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659235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066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Chapter Break Title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Module 12: Security Force Operations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234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77539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17387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78067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27774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0334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578612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162055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xmlns="" val="321724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xmlns="" val="1400571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12: Security Force Operations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xmlns="" val="273571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12: Security Force Operations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xmlns="" val="277748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12: Security Force Operations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951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12: Security Force Operations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7751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12: Security Force Operations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159108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12: Security Force Operations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066591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12: Security Force Operations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846142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12: Security Force Operations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31320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12: Security Force Operations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08398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12: Security Force Operations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72960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12: Security Force Operations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12: Security Force Operations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4362783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12: Security Force Operations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32848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12: Security Force Operations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5593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12: Security Force Operations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12: Security Force Operations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12: Security Force Operations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12: Security Force Operations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12: Security Force Operations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12: Security Force Operations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12: Security Force Operations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12: Security Force Operations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7.xml"/><Relationship Id="rId1" Type="http://schemas.openxmlformats.org/officeDocument/2006/relationships/video" Target="file:///G:\Training_All\Training_ATA\CISR-EnglishArabicHTML\PowerPoints\ARA-CISR12v_s18_VolgogradSuicideBomber_FG_v4.00.mp4" TargetMode="Externa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 rtl="1"/>
            <a:r>
              <a:rPr lang="ar-SA" sz="4000" dirty="0" smtClean="0"/>
              <a:t>عمليات القوة الأمنية</a:t>
            </a:r>
            <a:endParaRPr lang="ar-EG" sz="4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ar-SA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ar-EG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bg1"/>
                </a:solidFill>
              </a:rPr>
              <a:t>CISR v1.0</a:t>
            </a:r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lang="en-US" dirty="0" smtClean="0">
                <a:solidFill>
                  <a:schemeClr val="bg1"/>
                </a:solidFill>
              </a:rPr>
              <a:t>Module 12: Security Force Operations</a:t>
            </a:r>
            <a:endParaRPr lang="ar-EG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 rtl="1"/>
            <a:r>
              <a:rPr dirty="0" smtClean="0"/>
              <a:t> </a:t>
            </a:r>
            <a:fld id="{1E05A8D5-9D50-4F79-AAB3-D0C9B9E3293E}" type="slidenum">
              <a:rPr lang="en-US" smtClean="0">
                <a:solidFill>
                  <a:schemeClr val="bg1"/>
                </a:solidFill>
              </a:rPr>
              <a:pPr algn="r" rtl="1"/>
              <a:t>1</a:t>
            </a:fld>
            <a:endParaRPr lang="ar-EG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الرصد عن طريق أجهزة الاستشعار الإلكترونية </a:t>
            </a:r>
            <a:r>
              <a:rPr lang="ar-EG" dirty="0" smtClean="0"/>
              <a:t>(</a:t>
            </a:r>
            <a:r>
              <a:rPr dirty="0" smtClean="0"/>
              <a:t>1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10</a:t>
            </a:fld>
            <a:endParaRPr lang="ar-EG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5343206" y="3872275"/>
            <a:ext cx="2868345" cy="1755775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يتجاوب جهاز الاستشعار مع مُحفّز فتنطلق صفارة الإنذار</a:t>
            </a:r>
            <a:r>
              <a:rPr dirty="0" smtClean="0"/>
              <a:t> </a:t>
            </a:r>
          </a:p>
          <a:p>
            <a:pPr lvl="0" algn="r" rtl="1"/>
            <a:r>
              <a:rPr lang="ar-SA" dirty="0" smtClean="0"/>
              <a:t>يتم إبلاغ وعرض المعلومات الإستشعارية</a:t>
            </a:r>
            <a:r>
              <a:rPr dirty="0" smtClean="0"/>
              <a:t> </a:t>
            </a:r>
          </a:p>
          <a:p>
            <a:pPr algn="r" rtl="1"/>
            <a:r>
              <a:rPr lang="ar-SA" dirty="0" smtClean="0"/>
              <a:t>يقوم شخص مؤهل بتقييم المعلومات ويقرر ما إذا كان الإنذار ناتج عن </a:t>
            </a:r>
            <a:r>
              <a:rPr dirty="0" smtClean="0"/>
              <a:t>"</a:t>
            </a:r>
            <a:r>
              <a:rPr lang="ar-SA" dirty="0" smtClean="0"/>
              <a:t>هجوم حقيقي</a:t>
            </a:r>
            <a:r>
              <a:rPr dirty="0" smtClean="0"/>
              <a:t>" </a:t>
            </a:r>
            <a:r>
              <a:rPr lang="ar-EG" dirty="0" smtClean="0"/>
              <a:t> </a:t>
            </a:r>
            <a:r>
              <a:rPr lang="ar-SA" dirty="0" smtClean="0"/>
              <a:t>أو مجرد </a:t>
            </a:r>
            <a:r>
              <a:rPr dirty="0" smtClean="0"/>
              <a:t>"</a:t>
            </a:r>
            <a:r>
              <a:rPr lang="ar-SA" dirty="0" smtClean="0"/>
              <a:t>إنذار عارض</a:t>
            </a:r>
            <a:r>
              <a:rPr dirty="0" smtClean="0"/>
              <a:t>".</a:t>
            </a:r>
          </a:p>
          <a:p>
            <a:pPr rtl="1"/>
            <a:endParaRPr lang="ar-EG" dirty="0"/>
          </a:p>
        </p:txBody>
      </p:sp>
      <p:sp>
        <p:nvSpPr>
          <p:cNvPr id="12" name="TextBox 11"/>
          <p:cNvSpPr txBox="1"/>
          <p:nvPr/>
        </p:nvSpPr>
        <p:spPr>
          <a:xfrm>
            <a:off x="7027022" y="5412606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Detection with Electronic Sensors (1 of 2)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 sensor reacts to a stimulus and initiates an alarm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Sensor information is reported and displayed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 qualified person assesses information and judges the alarm to be either an attack, a nuisance alarm, or a false alarm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xmlns="" val="30060562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الرصد عن طريق أجهزة الاستشعار الإلكترونية </a:t>
            </a:r>
            <a:r>
              <a:rPr lang="ar-EG" dirty="0" smtClean="0"/>
              <a:t>(</a:t>
            </a:r>
            <a:r>
              <a:rPr dirty="0" smtClean="0"/>
              <a:t>2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11</a:t>
            </a:fld>
            <a:endParaRPr lang="ar-EG" dirty="0"/>
          </a:p>
        </p:txBody>
      </p:sp>
      <p:pic>
        <p:nvPicPr>
          <p:cNvPr id="8" name="Diagram 2"/>
          <p:cNvPicPr>
            <a:picLocks noGrp="1" noChangeArrowheads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945" r="-899" b="-3673"/>
          <a:stretch>
            <a:fillRect/>
          </a:stretch>
        </p:blipFill>
        <p:spPr>
          <a:xfrm>
            <a:off x="411163" y="1622721"/>
            <a:ext cx="8408372" cy="3086931"/>
          </a:xfrm>
        </p:spPr>
      </p:pic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702679" y="2719334"/>
            <a:ext cx="1185115" cy="633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>
              <a:spcAft>
                <a:spcPts val="1000"/>
              </a:spcAft>
            </a:pPr>
            <a:r>
              <a:rPr lang="ar-SA" sz="1800" b="1" dirty="0">
                <a:solidFill>
                  <a:srgbClr val="FFFFFF"/>
                </a:solidFill>
                <a:latin typeface="+mj-lt"/>
              </a:rPr>
              <a:t>انطلاق جهاز الإستشعار</a:t>
            </a:r>
            <a:endParaRPr lang="ar-EG" sz="1800" dirty="0">
              <a:latin typeface="+mj-lt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373282" y="2614611"/>
            <a:ext cx="11049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>
              <a:spcAft>
                <a:spcPts val="1000"/>
              </a:spcAft>
            </a:pPr>
            <a:r>
              <a:rPr lang="ar-SA" sz="1800" b="1" dirty="0">
                <a:solidFill>
                  <a:srgbClr val="FFFFFF"/>
                </a:solidFill>
                <a:latin typeface="+mj-lt"/>
              </a:rPr>
              <a:t>بدء إشارة الإنذار</a:t>
            </a:r>
            <a:endParaRPr lang="ar-EG" sz="1800" dirty="0">
              <a:latin typeface="+mj-lt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953838" y="2583832"/>
            <a:ext cx="1158936" cy="758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>
              <a:spcAft>
                <a:spcPts val="1000"/>
              </a:spcAft>
            </a:pPr>
            <a:r>
              <a:rPr lang="ar-SA" sz="1800" b="1" dirty="0">
                <a:solidFill>
                  <a:srgbClr val="FFFFFF"/>
                </a:solidFill>
                <a:latin typeface="+mj-lt"/>
              </a:rPr>
              <a:t>إبلاغ الإنذار</a:t>
            </a:r>
            <a:endParaRPr lang="ar-EG" sz="1800" dirty="0">
              <a:latin typeface="+mj-lt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5490412" y="2570515"/>
            <a:ext cx="1293843" cy="757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>
              <a:spcAft>
                <a:spcPts val="1000"/>
              </a:spcAft>
            </a:pPr>
            <a:r>
              <a:rPr lang="ar-SA" sz="1800" b="1" dirty="0">
                <a:solidFill>
                  <a:srgbClr val="FFFFFF"/>
                </a:solidFill>
                <a:latin typeface="+mj-lt"/>
              </a:rPr>
              <a:t>تقييم الإنذار</a:t>
            </a:r>
            <a:endParaRPr lang="ar-EG" sz="1800" dirty="0">
              <a:latin typeface="+mj-lt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7332818" y="1898025"/>
            <a:ext cx="1231900" cy="69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>
              <a:spcAft>
                <a:spcPts val="1000"/>
              </a:spcAft>
            </a:pPr>
            <a:r>
              <a:rPr lang="ar-SA" sz="1800" b="1" dirty="0">
                <a:solidFill>
                  <a:srgbClr val="FFFFFF"/>
                </a:solidFill>
                <a:latin typeface="+mj-lt"/>
              </a:rPr>
              <a:t>رصد الهجوم</a:t>
            </a:r>
            <a:endParaRPr lang="ar-EG" sz="1800" dirty="0">
              <a:latin typeface="+mj-lt"/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7260428" y="3352799"/>
            <a:ext cx="1376680" cy="867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>
              <a:spcAft>
                <a:spcPts val="1000"/>
              </a:spcAft>
            </a:pPr>
            <a:r>
              <a:rPr lang="ar-SA" sz="1800" b="1" dirty="0" smtClean="0">
                <a:solidFill>
                  <a:srgbClr val="FFFFFF"/>
                </a:solidFill>
                <a:latin typeface="+mj-lt"/>
              </a:rPr>
              <a:t>الإنذار العارض </a:t>
            </a:r>
            <a:r>
              <a:rPr lang="en-US" sz="1800" b="1" dirty="0" smtClean="0">
                <a:solidFill>
                  <a:srgbClr val="FFFFFF"/>
                </a:solidFill>
                <a:latin typeface="+mj-lt"/>
              </a:rPr>
              <a:t>- </a:t>
            </a:r>
            <a:r>
              <a:rPr lang="ar-SA" sz="1800" b="1" dirty="0" smtClean="0">
                <a:solidFill>
                  <a:srgbClr val="FFFFFF"/>
                </a:solidFill>
                <a:latin typeface="+mj-lt"/>
              </a:rPr>
              <a:t>ليس اكتشاف</a:t>
            </a:r>
            <a:endParaRPr lang="ar-EG" sz="1800" dirty="0">
              <a:latin typeface="+mj-lt"/>
            </a:endParaRPr>
          </a:p>
        </p:txBody>
      </p:sp>
      <p:sp>
        <p:nvSpPr>
          <p:cNvPr id="1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Detection with Electronic Sensors (2 of 2)</a:t>
            </a:r>
            <a:endParaRPr lang="en-US" sz="1000" b="0" dirty="0"/>
          </a:p>
        </p:txBody>
      </p:sp>
      <p:sp>
        <p:nvSpPr>
          <p:cNvPr id="19" name="CallBottom"/>
          <p:cNvSpPr txBox="1">
            <a:spLocks/>
          </p:cNvSpPr>
          <p:nvPr/>
        </p:nvSpPr>
        <p:spPr bwMode="auto">
          <a:xfrm>
            <a:off x="1905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20" name="CallAddL"/>
          <p:cNvSpPr txBox="1">
            <a:spLocks noChangeArrowheads="1"/>
          </p:cNvSpPr>
          <p:nvPr/>
        </p:nvSpPr>
        <p:spPr bwMode="auto">
          <a:xfrm>
            <a:off x="6349" y="5803900"/>
            <a:ext cx="651879" cy="3048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Sensor </a:t>
            </a:r>
            <a:r>
              <a:rPr lang="en-US" sz="900" dirty="0" smtClean="0">
                <a:solidFill>
                  <a:schemeClr val="tx1"/>
                </a:solidFill>
                <a:latin typeface="+mj-lt"/>
              </a:rPr>
              <a:t>activated</a:t>
            </a:r>
            <a:endParaRPr lang="en-US" sz="9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CallAddL"/>
          <p:cNvSpPr txBox="1">
            <a:spLocks noChangeArrowheads="1"/>
          </p:cNvSpPr>
          <p:nvPr/>
        </p:nvSpPr>
        <p:spPr bwMode="auto">
          <a:xfrm>
            <a:off x="504272" y="5803900"/>
            <a:ext cx="662571" cy="3048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Alarm </a:t>
            </a:r>
            <a:r>
              <a:rPr lang="en-US" sz="900" dirty="0" smtClean="0">
                <a:solidFill>
                  <a:schemeClr val="tx1"/>
                </a:solidFill>
                <a:latin typeface="+mj-lt"/>
              </a:rPr>
              <a:t>signal initiated</a:t>
            </a:r>
            <a:endParaRPr lang="en-US" sz="9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" name="CallAddL"/>
          <p:cNvSpPr txBox="1">
            <a:spLocks noChangeArrowheads="1"/>
          </p:cNvSpPr>
          <p:nvPr/>
        </p:nvSpPr>
        <p:spPr bwMode="auto">
          <a:xfrm>
            <a:off x="1012887" y="5803900"/>
            <a:ext cx="647864" cy="3048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Alarm </a:t>
            </a:r>
            <a:r>
              <a:rPr lang="en-US" sz="900" dirty="0" smtClean="0">
                <a:solidFill>
                  <a:schemeClr val="tx1"/>
                </a:solidFill>
                <a:latin typeface="+mj-lt"/>
              </a:rPr>
              <a:t>reported</a:t>
            </a:r>
            <a:endParaRPr lang="en-US" sz="9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" name="CallAddL"/>
          <p:cNvSpPr txBox="1">
            <a:spLocks noChangeArrowheads="1"/>
          </p:cNvSpPr>
          <p:nvPr/>
        </p:nvSpPr>
        <p:spPr bwMode="auto">
          <a:xfrm>
            <a:off x="1506794" y="5803900"/>
            <a:ext cx="703006" cy="3048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Alarm </a:t>
            </a:r>
            <a:r>
              <a:rPr lang="en-US" sz="900" dirty="0" smtClean="0">
                <a:solidFill>
                  <a:schemeClr val="tx1"/>
                </a:solidFill>
                <a:latin typeface="+mj-lt"/>
              </a:rPr>
              <a:t>assessed</a:t>
            </a:r>
            <a:endParaRPr lang="en-US" sz="9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4" name="CallAddL"/>
          <p:cNvSpPr txBox="1">
            <a:spLocks noChangeArrowheads="1"/>
          </p:cNvSpPr>
          <p:nvPr/>
        </p:nvSpPr>
        <p:spPr bwMode="auto">
          <a:xfrm>
            <a:off x="2159000" y="5564781"/>
            <a:ext cx="711200" cy="3048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Attack </a:t>
            </a:r>
            <a:r>
              <a:rPr lang="en-US" sz="900" dirty="0" smtClean="0">
                <a:solidFill>
                  <a:schemeClr val="tx1"/>
                </a:solidFill>
                <a:latin typeface="+mj-lt"/>
              </a:rPr>
              <a:t>detection</a:t>
            </a:r>
            <a:endParaRPr lang="en-US" sz="9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CallAddL"/>
          <p:cNvSpPr txBox="1">
            <a:spLocks noChangeArrowheads="1"/>
          </p:cNvSpPr>
          <p:nvPr/>
        </p:nvSpPr>
        <p:spPr bwMode="auto">
          <a:xfrm>
            <a:off x="2209800" y="6115863"/>
            <a:ext cx="742950" cy="3048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 smtClean="0">
                <a:solidFill>
                  <a:schemeClr val="tx1"/>
                </a:solidFill>
                <a:latin typeface="+mj-lt"/>
              </a:rPr>
              <a:t>Nuisance alarm–no detection</a:t>
            </a:r>
            <a:endParaRPr lang="en-US" sz="9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452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مثال على الرصد عن طريق أجهزة الاستشعار الإلكترونية </a:t>
            </a:r>
            <a:r>
              <a:rPr lang="ar-EG" dirty="0" smtClean="0"/>
              <a:t/>
            </a:r>
            <a:br>
              <a:rPr lang="ar-EG" dirty="0" smtClean="0"/>
            </a:br>
            <a:r>
              <a:rPr lang="ar-EG" dirty="0" smtClean="0"/>
              <a:t>(</a:t>
            </a:r>
            <a:r>
              <a:rPr dirty="0" smtClean="0"/>
              <a:t>1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12</a:t>
            </a:fld>
            <a:endParaRPr lang="ar-E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عنصر متسلل يتسلق سياجا به جهاز استشعار</a:t>
            </a:r>
          </a:p>
          <a:p>
            <a:pPr algn="r" rtl="1"/>
            <a:r>
              <a:rPr lang="ar-SA" dirty="0" smtClean="0"/>
              <a:t>يقوم جهاز الإستشعار بإبلاغ الإشارة إلكترونيا إلى مركز التحكم والسيطرة الأمنية</a:t>
            </a:r>
          </a:p>
          <a:p>
            <a:pPr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Detection with Electronic </a:t>
            </a:r>
            <a:br>
              <a:rPr lang="en-US" sz="1000" b="0" smtClean="0"/>
            </a:br>
            <a:r>
              <a:rPr lang="en-US" sz="1000" b="0" smtClean="0"/>
              <a:t>Sensors Example (1 of 2)</a:t>
            </a:r>
            <a:endParaRPr lang="en-US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An intruder scales a fence that has a sensor attached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The sensor activation communicates electronically to the security control center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1314775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مثال على الرصد عن طريق أجهزة الاستشعار الإلكترونية </a:t>
            </a:r>
            <a:r>
              <a:rPr lang="ar-EG" dirty="0" smtClean="0"/>
              <a:t/>
            </a:r>
            <a:br>
              <a:rPr lang="ar-EG" dirty="0" smtClean="0"/>
            </a:br>
            <a:r>
              <a:rPr lang="ar-EG" dirty="0" smtClean="0"/>
              <a:t>(</a:t>
            </a:r>
            <a:r>
              <a:rPr dirty="0" smtClean="0"/>
              <a:t>2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13</a:t>
            </a:fld>
            <a:endParaRPr lang="ar-EG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4354287" y="3461365"/>
            <a:ext cx="3677160" cy="2456835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تقوم الدوائر التليفزيونية المغلقة المثبته على السياج ببث بلاغ تصويري عن العنصر المتسلل إلى شاشات مركز التحكم الأمني</a:t>
            </a:r>
            <a:r>
              <a:rPr dirty="0" smtClean="0"/>
              <a:t>.</a:t>
            </a:r>
          </a:p>
          <a:p>
            <a:pPr lvl="0" algn="r" rtl="1"/>
            <a:r>
              <a:rPr lang="ar-SA" dirty="0" smtClean="0"/>
              <a:t>يقوم مسؤول متابعة الإشارات في مركز السيطرة الأمنية بتقييم الموقف</a:t>
            </a:r>
            <a:r>
              <a:rPr dirty="0" smtClean="0"/>
              <a:t> </a:t>
            </a:r>
          </a:p>
          <a:p>
            <a:pPr algn="r" rtl="1"/>
            <a:r>
              <a:rPr lang="ar-SA" dirty="0" smtClean="0"/>
              <a:t>تكون الإستجابة هي إرسال أحد أفراد القوة الأمنية إلى المنطقة</a:t>
            </a:r>
          </a:p>
          <a:p>
            <a:pPr rtl="1"/>
            <a:endParaRPr lang="ar-EG" dirty="0"/>
          </a:p>
        </p:txBody>
      </p:sp>
      <p:sp>
        <p:nvSpPr>
          <p:cNvPr id="13" name="TextBox 12"/>
          <p:cNvSpPr txBox="1"/>
          <p:nvPr/>
        </p:nvSpPr>
        <p:spPr>
          <a:xfrm>
            <a:off x="6717506" y="5702756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Detection with Electronic </a:t>
            </a:r>
            <a:br>
              <a:rPr lang="en-US" sz="1000" b="0" smtClean="0"/>
            </a:br>
            <a:r>
              <a:rPr lang="en-US" sz="1000" b="0" smtClean="0"/>
              <a:t>Sensors Example (2 of 2)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Closed-circuit television on the fence line transmits an image of the intruder to the security control center monitors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The security control center operator assesses the situation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The response is to send security force members to the area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xmlns="" val="35151074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الرصد بغرض التحكم في الدخول </a:t>
            </a:r>
            <a:r>
              <a:rPr lang="ar-EG" dirty="0"/>
              <a:t>(</a:t>
            </a:r>
            <a:r>
              <a:rPr dirty="0" smtClean="0"/>
              <a:t>1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14</a:t>
            </a:fld>
            <a:endParaRPr lang="ar-EG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4119154" y="3305209"/>
            <a:ext cx="3913007" cy="2612991"/>
          </a:xfrm>
        </p:spPr>
      </p:pic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التحكم في الدخول</a:t>
            </a:r>
            <a:r>
              <a:rPr dirty="0" smtClean="0"/>
              <a:t>: </a:t>
            </a:r>
          </a:p>
          <a:p>
            <a:pPr lvl="1" algn="r" rtl="1"/>
            <a:r>
              <a:rPr lang="ar-SA" dirty="0" smtClean="0"/>
              <a:t>يسمح للعاملين المأذونين والمواد المصرح بها بدخول المنشأة</a:t>
            </a:r>
          </a:p>
          <a:p>
            <a:pPr lvl="1" algn="r" rtl="1"/>
            <a:r>
              <a:rPr lang="ar-SA" dirty="0" smtClean="0"/>
              <a:t>يرصد ويمنع دخول الأفراد والمواد غير المصرح بها</a:t>
            </a:r>
            <a:endParaRPr dirty="0" smtClean="0"/>
          </a:p>
          <a:p>
            <a:pPr lvl="1" algn="r" rtl="1"/>
            <a:r>
              <a:rPr lang="ar-SA" dirty="0" smtClean="0"/>
              <a:t>عادة ما يتم تطبيقه عن طريق التكنولوجيا</a:t>
            </a:r>
          </a:p>
          <a:p>
            <a:pPr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6787910" y="5702756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 smtClean="0"/>
              <a:t>Source: Getty Images</a:t>
            </a:r>
            <a:endParaRPr lang="ar-EG" sz="800" b="1" dirty="0"/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Detection with Entry Control (1 of 2)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Entry control: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Allows authorized personnel and materials to enter the facility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Detects and prevents attempted entry of unauthorized personnel and material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Often conducted through use of technology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xmlns="" val="12680341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الرصد بغرض التحكم في الدخول </a:t>
            </a:r>
            <a:r>
              <a:rPr lang="ar-EG" dirty="0" smtClean="0"/>
              <a:t>(</a:t>
            </a:r>
            <a:r>
              <a:rPr dirty="0" smtClean="0"/>
              <a:t>2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15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تقاس فعاليته عن طريق</a:t>
            </a:r>
            <a:r>
              <a:rPr dirty="0" smtClean="0"/>
              <a:t>: </a:t>
            </a:r>
          </a:p>
          <a:p>
            <a:pPr lvl="1" algn="r" rtl="1"/>
            <a:r>
              <a:rPr lang="ar-SA" dirty="0" smtClean="0"/>
              <a:t>سعة الدخول</a:t>
            </a:r>
            <a:r>
              <a:rPr dirty="0" smtClean="0"/>
              <a:t>: </a:t>
            </a:r>
            <a:r>
              <a:rPr lang="ar-EG" dirty="0" smtClean="0"/>
              <a:t> </a:t>
            </a:r>
            <a:r>
              <a:rPr lang="ar-SA" dirty="0" smtClean="0"/>
              <a:t>عدد مرات الدخول المرخص في كل وحدة زمنية</a:t>
            </a:r>
            <a:r>
              <a:rPr dirty="0" smtClean="0"/>
              <a:t> </a:t>
            </a:r>
          </a:p>
          <a:p>
            <a:pPr lvl="1" algn="r" rtl="1"/>
            <a:r>
              <a:rPr lang="ar-SA" dirty="0" smtClean="0"/>
              <a:t>معدل السماح الخاطئ بالنفاذ</a:t>
            </a:r>
            <a:r>
              <a:rPr dirty="0" smtClean="0"/>
              <a:t>: </a:t>
            </a:r>
            <a:r>
              <a:rPr lang="ar-EG" dirty="0" smtClean="0"/>
              <a:t> </a:t>
            </a:r>
            <a:r>
              <a:rPr lang="ar-SA" dirty="0" smtClean="0"/>
              <a:t>نسبة تكرار السماح لأشخاص غير مصرح لهم بالدخول</a:t>
            </a:r>
          </a:p>
          <a:p>
            <a:pPr lvl="1" algn="r" rtl="1"/>
            <a:r>
              <a:rPr lang="ar-SA" dirty="0" smtClean="0"/>
              <a:t>معدل الرفض الخاطئ للنفاذ</a:t>
            </a:r>
            <a:r>
              <a:rPr dirty="0" smtClean="0"/>
              <a:t>: </a:t>
            </a:r>
            <a:r>
              <a:rPr lang="ar-EG" dirty="0" smtClean="0"/>
              <a:t> </a:t>
            </a:r>
            <a:r>
              <a:rPr lang="ar-SA" dirty="0" smtClean="0"/>
              <a:t>نسبة تكرار عدم السماح لأشخاص مصرح لهم بالدخول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Detection with Entry Control (2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Effectiveness measured by: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Throughput: number of authorized entries per time unit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False acceptance rate: frequency of unauthorized persons allowed entry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False rejection rate: frequency of authorized persons denied entry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349534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الرصد عن طريق القوة الأمنية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16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قد يستشعر أفراد الأمن بالمواقع الثابتة أو بدوريات الحراسة بوجود تسلل</a:t>
            </a:r>
          </a:p>
          <a:p>
            <a:pPr lvl="0" algn="r" rtl="1"/>
            <a:r>
              <a:rPr lang="ar-SA" dirty="0" smtClean="0"/>
              <a:t>ويمكن لأفراد الأمن استخدام نظام تقييم فعال بغرض توفير التالي</a:t>
            </a:r>
            <a:r>
              <a:rPr dirty="0" smtClean="0"/>
              <a:t>: </a:t>
            </a:r>
          </a:p>
          <a:p>
            <a:pPr lvl="1" algn="r" rtl="1"/>
            <a:r>
              <a:rPr lang="ar-SA" dirty="0" smtClean="0"/>
              <a:t>معلومات عما إذا كانت إشارة الإنذار صحيحة</a:t>
            </a:r>
          </a:p>
          <a:p>
            <a:pPr lvl="1" algn="r" rtl="1"/>
            <a:r>
              <a:rPr lang="ar-SA" dirty="0" smtClean="0"/>
              <a:t>تفاصيل عن سبب إشارة الإنذار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Detection with Security Force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Personnel at fixed posts or on patrol may sense an intrusion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Using an effective assessment system, security personnel provide: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Information about whether the alarm is valid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Details about the cause of the alarm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146563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فعالية وظيفة الرصد </a:t>
            </a:r>
            <a:r>
              <a:rPr lang="ar-EG" dirty="0" smtClean="0"/>
              <a:t>(</a:t>
            </a:r>
            <a:r>
              <a:rPr dirty="0" smtClean="0"/>
              <a:t>1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17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ثلاثة عناصر</a:t>
            </a:r>
            <a:r>
              <a:rPr dirty="0" smtClean="0"/>
              <a:t>:</a:t>
            </a:r>
          </a:p>
          <a:p>
            <a:pPr lvl="1" algn="r" rtl="1"/>
            <a:r>
              <a:rPr lang="ar-SA" dirty="0" smtClean="0"/>
              <a:t>احتمالية استشعار إشارة الإنذار</a:t>
            </a:r>
          </a:p>
          <a:p>
            <a:pPr lvl="1" algn="r" rtl="1"/>
            <a:r>
              <a:rPr lang="ar-SA" dirty="0" smtClean="0"/>
              <a:t>الزمن المطلوب للإبلاغ وتقييم إشارة الإنذار الواردة</a:t>
            </a:r>
          </a:p>
          <a:p>
            <a:pPr lvl="1" algn="r" rtl="1"/>
            <a:r>
              <a:rPr lang="ar-SA" dirty="0" smtClean="0"/>
              <a:t>معدلات الإنذارات الكاذبة والعارضة</a:t>
            </a:r>
          </a:p>
          <a:p>
            <a:pPr algn="r" rtl="1"/>
            <a:r>
              <a:rPr lang="ar-SA" dirty="0" smtClean="0"/>
              <a:t>وكلما قصر الوقت بين إنطلاق إشارة الإنذار وبين تقييم الإنذار الوارد كلما زادت احتمالات الرصد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Detection Function Effectiveness (1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Three elements: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Probability of sensing an alarm activation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Time required for reporting and assessing an alarm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Nuisance or false alarm rate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The shorter the time between sensor activation and alarm assessment the more the probability of detection increases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30726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1"/>
            <a:r>
              <a:rPr dirty="0" smtClean="0"/>
              <a:t> </a:t>
            </a:r>
            <a:fld id="{1E05A8D5-9D50-4F79-AAB3-D0C9B9E3293E}" type="slidenum">
              <a:rPr lang="en-US" smtClean="0"/>
              <a:pPr algn="r" rtl="1"/>
              <a:t>18</a:t>
            </a:fld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فعالية وظيفة الرصد </a:t>
            </a:r>
            <a:r>
              <a:rPr lang="ar-EG" dirty="0" smtClean="0"/>
              <a:t>(</a:t>
            </a:r>
            <a:r>
              <a:rPr dirty="0" smtClean="0"/>
              <a:t>2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3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ct val="0"/>
              </a:spcAft>
              <a:buNone/>
            </a:pPr>
            <a:endParaRPr lang="en-US" sz="1000" b="0" dirty="0"/>
          </a:p>
        </p:txBody>
      </p:sp>
      <p:sp>
        <p:nvSpPr>
          <p:cNvPr id="14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Detection Function Effectiveness (2 of 2)</a:t>
            </a:r>
            <a:endParaRPr lang="en-US" sz="1000" b="0" dirty="0"/>
          </a:p>
        </p:txBody>
      </p:sp>
      <p:pic>
        <p:nvPicPr>
          <p:cNvPr id="17" name="ARA-CISR12v_s18_VolgogradSuicideBomber_FG_v4.00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342605" y="1097280"/>
            <a:ext cx="5259977" cy="394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82404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 smtClean="0"/>
              <a:t> </a:t>
            </a:r>
            <a:fld id="{1E05A8D5-9D50-4F79-AAB3-D0C9B9E3293E}" type="slidenum">
              <a:rPr lang="en-US" smtClean="0"/>
              <a:pPr algn="r" rtl="1"/>
              <a:t>19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ما هي بعض المصادر الطبيعية التي يصدر عنها إشارات إنذار عارضة؟</a:t>
            </a:r>
          </a:p>
          <a:p>
            <a:pPr lvl="0" algn="r" rtl="1"/>
            <a:r>
              <a:rPr lang="ar-SA" dirty="0" smtClean="0"/>
              <a:t>ما هي بعض المصادر الصناعية التي يصدر عنها إشارات إنذار عارضة؟</a:t>
            </a:r>
          </a:p>
          <a:p>
            <a:pPr algn="r" rtl="1"/>
            <a:r>
              <a:rPr lang="ar-SA" dirty="0" smtClean="0"/>
              <a:t>ما هي بعض المصادر الصناعية التي يصدر عنها إشارات إنذار خاطئة؟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أسئلة المناقشة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some natural sources of nuisance alarms?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some industrial sources of nuisance alarms?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some sources for false alarms?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427193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هدف الوحدة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 smtClean="0"/>
              <a:t>في ختام هذه الوحدة، سيتمكن المشاركون من وضع وتطوير خطة استجابة القوة الأمنية التي تهدف لحماية البنية الأساسية الحرجة</a:t>
            </a:r>
            <a:r>
              <a:rPr dirty="0" smtClean="0"/>
              <a:t>.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Objective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By the end of this module, you will be able to develop a security force response plan for the protection of critical infrastructure</a:t>
            </a:r>
            <a:endParaRPr lang="en-US" sz="10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وظيفة التعطيل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20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 smtClean="0"/>
              <a:t>تعريف</a:t>
            </a:r>
            <a:r>
              <a:rPr dirty="0" smtClean="0"/>
              <a:t>: </a:t>
            </a:r>
            <a:r>
              <a:rPr lang="ar-EG" dirty="0" smtClean="0"/>
              <a:t> </a:t>
            </a:r>
            <a:r>
              <a:rPr lang="ar-SA" dirty="0" smtClean="0"/>
              <a:t>عملية إبطاء تقدم العناصر المتسللة عن طريق إطالة الفترة الزمنية المستغرقة لتحقيق هدفها</a:t>
            </a:r>
          </a:p>
          <a:p>
            <a:pPr algn="r" rtl="1"/>
            <a:r>
              <a:rPr lang="ar-SA" dirty="0" smtClean="0"/>
              <a:t>الغرض</a:t>
            </a:r>
            <a:r>
              <a:rPr dirty="0" smtClean="0"/>
              <a:t>: </a:t>
            </a:r>
            <a:r>
              <a:rPr lang="ar-EG" dirty="0" smtClean="0"/>
              <a:t> </a:t>
            </a:r>
            <a:r>
              <a:rPr lang="ar-SA" dirty="0" smtClean="0"/>
              <a:t>زيادة الوقت الذي يستغرقه العنصر المتسلل لتحقيق هدفه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Delay Function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Definition: the process of slowing down intruders’ progress by increasing the time it will take intruders to achieve their goal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Purpose: increase the time it takes intruders to achieve their goal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376695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عناصر وظيفة الرصد </a:t>
            </a:r>
            <a:r>
              <a:rPr lang="ar-EG" dirty="0" smtClean="0"/>
              <a:t>(</a:t>
            </a:r>
            <a:r>
              <a:rPr dirty="0" smtClean="0"/>
              <a:t>1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21</a:t>
            </a:fld>
            <a:endParaRPr lang="ar-EG" dirty="0"/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4157634" y="3390901"/>
            <a:ext cx="3579666" cy="2203450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 smtClean="0"/>
              <a:t>العوائق </a:t>
            </a:r>
            <a:r>
              <a:rPr dirty="0" smtClean="0"/>
              <a:t>— </a:t>
            </a:r>
            <a:r>
              <a:rPr lang="ar-EG" dirty="0" smtClean="0"/>
              <a:t> </a:t>
            </a:r>
            <a:r>
              <a:rPr lang="ar-SA" dirty="0" smtClean="0"/>
              <a:t>الجدران، والأبواب، وسائر الهياكل الصلبة بين الخصم والهدف</a:t>
            </a:r>
          </a:p>
          <a:p>
            <a:pPr algn="r" rtl="1"/>
            <a:r>
              <a:rPr lang="ar-SA" dirty="0" smtClean="0"/>
              <a:t>الموانع المغلقة </a:t>
            </a:r>
            <a:r>
              <a:rPr dirty="0" smtClean="0"/>
              <a:t>— </a:t>
            </a:r>
            <a:r>
              <a:rPr lang="ar-EG" dirty="0" smtClean="0"/>
              <a:t> آليات </a:t>
            </a:r>
            <a:r>
              <a:rPr lang="ar-SA" dirty="0" smtClean="0"/>
              <a:t>التعطيل المثبتة استرتيجيا في نطاق الحاجز الأمني</a:t>
            </a:r>
          </a:p>
          <a:p>
            <a:pPr rtl="1"/>
            <a:endParaRPr lang="ar-EG" dirty="0"/>
          </a:p>
        </p:txBody>
      </p:sp>
      <p:sp>
        <p:nvSpPr>
          <p:cNvPr id="17" name="TextBox 16"/>
          <p:cNvSpPr txBox="1"/>
          <p:nvPr/>
        </p:nvSpPr>
        <p:spPr>
          <a:xfrm>
            <a:off x="6301162" y="5323974"/>
            <a:ext cx="14361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 smtClean="0"/>
              <a:t>Source: US Air Force</a:t>
            </a:r>
            <a:endParaRPr lang="ar-EG" sz="800" b="1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Delay Function Elements ( 1 of 2)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Barriers — walls, doors, and other solid structures between adversary and target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Locks — delay mechanisms within a barrier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xmlns="" val="37757804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عناصر وظيفة الرصد </a:t>
            </a:r>
            <a:r>
              <a:rPr lang="ar-EG" dirty="0" smtClean="0"/>
              <a:t>(</a:t>
            </a:r>
            <a:r>
              <a:rPr dirty="0" smtClean="0"/>
              <a:t>2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22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 smtClean="0"/>
              <a:t>أساليب التعطيل العملياتي </a:t>
            </a:r>
            <a:r>
              <a:rPr dirty="0" smtClean="0"/>
              <a:t>— </a:t>
            </a:r>
            <a:r>
              <a:rPr lang="ar-EG" dirty="0" smtClean="0"/>
              <a:t> </a:t>
            </a:r>
            <a:r>
              <a:rPr lang="ar-SA" dirty="0" smtClean="0"/>
              <a:t>مقدمة للعناصر الكيماوية كوسائل للتعطيل والإعاقة </a:t>
            </a:r>
            <a:r>
              <a:rPr lang="ar-EG" dirty="0" smtClean="0"/>
              <a:t>(</a:t>
            </a:r>
            <a:r>
              <a:rPr lang="ar-SA" dirty="0" smtClean="0"/>
              <a:t>مثل رذاذ الفلفل الحار، أو الغاز، أو القنابل الدخانية</a:t>
            </a:r>
            <a:r>
              <a:rPr lang="ar-EG" dirty="0"/>
              <a:t>)</a:t>
            </a:r>
            <a:endParaRPr dirty="0" smtClean="0"/>
          </a:p>
          <a:p>
            <a:pPr algn="r" rtl="1"/>
            <a:r>
              <a:rPr lang="ar-SA" dirty="0" smtClean="0"/>
              <a:t>الأفراد </a:t>
            </a:r>
            <a:r>
              <a:rPr dirty="0" smtClean="0"/>
              <a:t>— </a:t>
            </a:r>
            <a:r>
              <a:rPr lang="ar-EG" dirty="0" smtClean="0"/>
              <a:t> </a:t>
            </a:r>
            <a:r>
              <a:rPr lang="ar-SA" dirty="0" smtClean="0"/>
              <a:t>أفراد القوة الأمنية المرابط</a:t>
            </a:r>
            <a:r>
              <a:rPr lang="ar-EG" dirty="0" smtClean="0"/>
              <a:t>و</a:t>
            </a:r>
            <a:r>
              <a:rPr lang="ar-SA" dirty="0" smtClean="0"/>
              <a:t>ن في التحصينات الأمنية الثابتة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Delay Function Elements ( 2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Activated delays — introduction of chemical elements as a delay (pepper spray, gas, or smoke)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Personnel — security force members in fixed and well-protected positions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5874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عناصر الإعاقة قبل منطقة الرصد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23</a:t>
            </a:fld>
            <a:endParaRPr lang="ar-EG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4848490" y="3638550"/>
            <a:ext cx="3039534" cy="2279651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عناصر الردع </a:t>
            </a:r>
            <a:r>
              <a:rPr dirty="0" smtClean="0"/>
              <a:t>— </a:t>
            </a:r>
            <a:r>
              <a:rPr lang="ar-EG" dirty="0" smtClean="0"/>
              <a:t> </a:t>
            </a:r>
            <a:r>
              <a:rPr lang="ar-SA" dirty="0" smtClean="0"/>
              <a:t>العوائق الموضوعة قبل منطقة الرصد</a:t>
            </a:r>
          </a:p>
          <a:p>
            <a:pPr lvl="0" algn="r" rtl="1"/>
            <a:r>
              <a:rPr lang="ar-SA" dirty="0" smtClean="0"/>
              <a:t>تجبر المتسللين على التفكير في وسيلة أخرى</a:t>
            </a:r>
            <a:r>
              <a:rPr dirty="0" smtClean="0"/>
              <a:t> </a:t>
            </a:r>
          </a:p>
          <a:p>
            <a:pPr algn="r" rtl="1"/>
            <a:r>
              <a:rPr lang="ar-SA" dirty="0" smtClean="0"/>
              <a:t>لا تفيد في تحسين فعالية نظام الحماية المادية</a:t>
            </a:r>
          </a:p>
          <a:p>
            <a:pPr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7074980" y="5702756"/>
            <a:ext cx="81304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 smtClean="0"/>
              <a:t>Source: DHS</a:t>
            </a:r>
            <a:endParaRPr lang="ar-EG" sz="800" b="1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Delay Prior to Detection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Deterrent — barriers placed before detection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Forces intruders to consider another method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No value to the effectiveness of the physical protection system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xmlns="" val="13197943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وظيفة التعطيل الخاصة بنظام الأمن المادي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24</a:t>
            </a:fld>
            <a:endParaRPr lang="ar-EG" dirty="0"/>
          </a:p>
        </p:txBody>
      </p:sp>
      <p:graphicFrame>
        <p:nvGraphicFramePr>
          <p:cNvPr id="7" name="Content Placeholder 12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xmlns="" val="3201817698"/>
              </p:ext>
            </p:extLst>
          </p:nvPr>
        </p:nvGraphicFramePr>
        <p:xfrm>
          <a:off x="411163" y="1220788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Delay Function with </a:t>
            </a:r>
            <a:br>
              <a:rPr lang="en-US" sz="1000" b="0" smtClean="0"/>
            </a:br>
            <a:r>
              <a:rPr lang="en-US" sz="1000" b="0" smtClean="0"/>
              <a:t>Physical Protection System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15" name="CallAddL"/>
          <p:cNvSpPr/>
          <p:nvPr/>
        </p:nvSpPr>
        <p:spPr>
          <a:xfrm>
            <a:off x="619124" y="5366266"/>
            <a:ext cx="1708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900" dirty="0"/>
              <a:t>Delay — provide obstacles to </a:t>
            </a:r>
          </a:p>
          <a:p>
            <a:pPr lvl="0"/>
            <a:r>
              <a:rPr lang="en-US" sz="900" dirty="0"/>
              <a:t>increase intruder task time</a:t>
            </a:r>
          </a:p>
        </p:txBody>
      </p:sp>
      <p:sp>
        <p:nvSpPr>
          <p:cNvPr id="16" name="CallAddL"/>
          <p:cNvSpPr/>
          <p:nvPr/>
        </p:nvSpPr>
        <p:spPr>
          <a:xfrm>
            <a:off x="1409699" y="5771634"/>
            <a:ext cx="723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900" dirty="0"/>
              <a:t>Activated delays</a:t>
            </a:r>
          </a:p>
        </p:txBody>
      </p:sp>
      <p:sp>
        <p:nvSpPr>
          <p:cNvPr id="17" name="CallAddL"/>
          <p:cNvSpPr/>
          <p:nvPr/>
        </p:nvSpPr>
        <p:spPr>
          <a:xfrm>
            <a:off x="50800" y="5837036"/>
            <a:ext cx="622298" cy="238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900" dirty="0"/>
              <a:t>Barriers</a:t>
            </a:r>
          </a:p>
        </p:txBody>
      </p:sp>
      <p:sp>
        <p:nvSpPr>
          <p:cNvPr id="18" name="CallAddL"/>
          <p:cNvSpPr/>
          <p:nvPr/>
        </p:nvSpPr>
        <p:spPr>
          <a:xfrm>
            <a:off x="787399" y="5837036"/>
            <a:ext cx="507999" cy="238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900" dirty="0"/>
              <a:t>Locks</a:t>
            </a:r>
          </a:p>
        </p:txBody>
      </p:sp>
      <p:sp>
        <p:nvSpPr>
          <p:cNvPr id="19" name="CallAddL"/>
          <p:cNvSpPr/>
          <p:nvPr/>
        </p:nvSpPr>
        <p:spPr>
          <a:xfrm>
            <a:off x="2247900" y="5771633"/>
            <a:ext cx="647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900" dirty="0"/>
              <a:t>Security force</a:t>
            </a:r>
          </a:p>
        </p:txBody>
      </p:sp>
    </p:spTree>
    <p:extLst>
      <p:ext uri="{BB962C8B-B14F-4D97-AF65-F5344CB8AC3E}">
        <p14:creationId xmlns:p14="http://schemas.microsoft.com/office/powerpoint/2010/main" xmlns="" val="21659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12.1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 smtClean="0"/>
              <a:t> </a:t>
            </a:r>
            <a:fld id="{1E05A8D5-9D50-4F79-AAB3-D0C9B9E3293E}" type="slidenum">
              <a:rPr lang="en-US" smtClean="0"/>
              <a:pPr algn="r" rtl="1"/>
              <a:t>25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عنصر متسلل يتسلق سياج بارتفاع </a:t>
            </a:r>
            <a:r>
              <a:rPr dirty="0" smtClean="0"/>
              <a:t>2.5</a:t>
            </a:r>
            <a:r>
              <a:rPr lang="ar-SA" dirty="0" smtClean="0"/>
              <a:t> متر ثم يجري نحو باب منشأة حيوية للبنية الحرجة </a:t>
            </a:r>
            <a:r>
              <a:rPr lang="ar-EG" dirty="0" smtClean="0"/>
              <a:t>(</a:t>
            </a:r>
            <a:r>
              <a:rPr lang="ar-SA" dirty="0" smtClean="0"/>
              <a:t>الزمن المستغرق دقيقتان</a:t>
            </a:r>
            <a:r>
              <a:rPr lang="ar-EG" dirty="0"/>
              <a:t>)</a:t>
            </a:r>
            <a:endParaRPr dirty="0" smtClean="0"/>
          </a:p>
          <a:p>
            <a:pPr algn="r" rtl="1"/>
            <a:r>
              <a:rPr lang="ar-SA" dirty="0" smtClean="0"/>
              <a:t>وبمجرد الوصول للباب، يشق المتسلل طريقه إلى المنشأة ويسير عبر الطرقات التي تقود إلى منطقة المخازن بالمنشأة </a:t>
            </a:r>
            <a:r>
              <a:rPr lang="ar-EG" dirty="0" smtClean="0"/>
              <a:t>(</a:t>
            </a:r>
            <a:r>
              <a:rPr lang="ar-SA" dirty="0" smtClean="0"/>
              <a:t>الوقت المستغرق دقيقتان</a:t>
            </a:r>
            <a:r>
              <a:rPr lang="ar-EG" dirty="0"/>
              <a:t>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مثال على وظيفة التعطيل </a:t>
            </a:r>
            <a:r>
              <a:rPr lang="ar-EG" dirty="0" smtClean="0"/>
              <a:t>(</a:t>
            </a:r>
            <a:r>
              <a:rPr dirty="0" smtClean="0"/>
              <a:t>1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An intruder scales a 2.5-meter fence and runs to the door of a critical infrastructure facility (2 minutes)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Once at the door, the intruder breaks into the facility and goes down a hallway to an asset storage area (2 minutes)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Delay Function </a:t>
            </a:r>
          </a:p>
          <a:p>
            <a:r>
              <a:rPr lang="en-US" sz="1000" b="0" dirty="0" smtClean="0"/>
              <a:t>Example (1 of 2)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xmlns="" val="29406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12.1</a:t>
            </a:r>
            <a:endParaRPr lang="ar-S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 smtClean="0"/>
              <a:t> </a:t>
            </a:r>
            <a:fld id="{1E05A8D5-9D50-4F79-AAB3-D0C9B9E3293E}" type="slidenum">
              <a:rPr lang="en-US" smtClean="0"/>
              <a:pPr algn="r" rtl="1"/>
              <a:t>26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يقتحم المتسلل منطقة المخازن بالمنشأة ويقوم بسرقة معلومات حيوية من غرفة المخازن </a:t>
            </a:r>
            <a:r>
              <a:rPr lang="ar-EG" dirty="0" smtClean="0"/>
              <a:t>(</a:t>
            </a:r>
            <a:r>
              <a:rPr lang="ar-SA" dirty="0" smtClean="0"/>
              <a:t>الوقت المستغرق </a:t>
            </a:r>
            <a:r>
              <a:rPr dirty="0" smtClean="0"/>
              <a:t>1.5</a:t>
            </a:r>
            <a:r>
              <a:rPr lang="ar-SA" dirty="0" smtClean="0"/>
              <a:t> دقيقة</a:t>
            </a:r>
            <a:r>
              <a:rPr lang="ar-EG" dirty="0"/>
              <a:t>)</a:t>
            </a:r>
            <a:endParaRPr dirty="0" smtClean="0"/>
          </a:p>
          <a:p>
            <a:pPr lvl="0" algn="r" rtl="1"/>
            <a:r>
              <a:rPr lang="ar-SA" dirty="0" smtClean="0"/>
              <a:t>يغادر المتسلل الى خارج المنشأة باستخدام نفس المسلك الذي جاء منه </a:t>
            </a:r>
            <a:r>
              <a:rPr lang="ar-EG" dirty="0" smtClean="0"/>
              <a:t>(</a:t>
            </a:r>
            <a:r>
              <a:rPr lang="ar-SA" dirty="0" smtClean="0"/>
              <a:t>الوقت المستغرق </a:t>
            </a:r>
            <a:r>
              <a:rPr dirty="0" smtClean="0"/>
              <a:t>4</a:t>
            </a:r>
            <a:r>
              <a:rPr lang="ar-SA" dirty="0" smtClean="0"/>
              <a:t> دقائق</a:t>
            </a:r>
            <a:r>
              <a:rPr lang="ar-EG" dirty="0"/>
              <a:t>)</a:t>
            </a:r>
            <a:endParaRPr dirty="0" smtClean="0"/>
          </a:p>
          <a:p>
            <a:pPr algn="r" rtl="1"/>
            <a:r>
              <a:rPr lang="ar-SA" dirty="0" smtClean="0"/>
              <a:t>ويكون ذلك إجمالي الوقت الذي استغرقة المتسلل لإكمال المهمة </a:t>
            </a:r>
            <a:r>
              <a:rPr dirty="0" smtClean="0"/>
              <a:t>9.5</a:t>
            </a:r>
            <a:r>
              <a:rPr lang="ar-SA" dirty="0" smtClean="0"/>
              <a:t> دقيقة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مثال على وظيفة التعطيل </a:t>
            </a:r>
            <a:r>
              <a:rPr lang="ar-EG" dirty="0" smtClean="0"/>
              <a:t>(</a:t>
            </a:r>
            <a:r>
              <a:rPr dirty="0" smtClean="0"/>
              <a:t>2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The intruder breaks into the asset storage area and steals critical information from the room (1.5 minutes)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The intruder proceeds out of the facility using the same entrance path (4 minutes)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Total time for intruder to complete task was 9.5 minutes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Delay Function </a:t>
            </a:r>
          </a:p>
          <a:p>
            <a:r>
              <a:rPr lang="en-US" sz="1000" b="0" dirty="0" smtClean="0"/>
              <a:t>Example (2 of 2)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xmlns="" val="180610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 smtClean="0"/>
              <a:t> </a:t>
            </a:r>
            <a:fld id="{1E05A8D5-9D50-4F79-AAB3-D0C9B9E3293E}" type="slidenum">
              <a:rPr lang="en-US" smtClean="0"/>
              <a:pPr algn="r" rtl="1"/>
              <a:t>27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ماذا لو لم تعمل أجهزة الاستشعار لكشف التسلل حتى وصول العنصر المتسلل للباب الخارجي للمنشأة؟</a:t>
            </a:r>
          </a:p>
          <a:p>
            <a:pPr algn="r" rtl="1"/>
            <a:r>
              <a:rPr lang="ar-SA" dirty="0" smtClean="0"/>
              <a:t>بصفتك رئيس وحدة الأمن، ما هي الإجراءات التي يمكنك اتخاذها لإطالة فترة التعطيل والسماح للقوة الأمنية بالمزيد من الوقت للقيام بعملية الإستجابة؟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أسئلة المناقشة</a:t>
            </a:r>
            <a:endParaRPr lang="ar-EG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would happen if the intrusion sensor did not activate until the intruder reached the exterior door of the facility?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As Chief of Security, what actions could you implement to lengthen the delay time to allow your security force more time to respond?</a:t>
            </a:r>
            <a:endParaRPr lang="en-US" sz="1000" b="0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263398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قسم وظيفة الإستجابة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28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يغطي هذا القسم ما يلي</a:t>
            </a:r>
            <a:r>
              <a:rPr dirty="0" smtClean="0"/>
              <a:t>:</a:t>
            </a:r>
          </a:p>
          <a:p>
            <a:pPr lvl="1" algn="r" rtl="1"/>
            <a:r>
              <a:rPr lang="ar-SA" dirty="0" smtClean="0"/>
              <a:t>تعريف ونجاح</a:t>
            </a:r>
          </a:p>
          <a:p>
            <a:pPr lvl="1" algn="r" rtl="1"/>
            <a:r>
              <a:rPr lang="ar-SA" dirty="0" smtClean="0"/>
              <a:t>أفراد الإستجابة الأمنية</a:t>
            </a:r>
          </a:p>
          <a:p>
            <a:pPr lvl="1" algn="r" rtl="1"/>
            <a:r>
              <a:rPr lang="ar-SA" dirty="0" smtClean="0"/>
              <a:t>التخطيط للطوارئ</a:t>
            </a:r>
          </a:p>
          <a:p>
            <a:pPr lvl="1" algn="r" rtl="1"/>
            <a:r>
              <a:rPr lang="ar-SA" dirty="0" smtClean="0"/>
              <a:t>الاتصالات</a:t>
            </a:r>
          </a:p>
          <a:p>
            <a:pPr lvl="1" algn="r" rtl="1"/>
            <a:r>
              <a:rPr lang="ar-SA" dirty="0" smtClean="0"/>
              <a:t>الإعتراض</a:t>
            </a:r>
            <a:r>
              <a:rPr dirty="0" smtClean="0"/>
              <a:t> </a:t>
            </a:r>
          </a:p>
          <a:p>
            <a:pPr lvl="1" algn="r" rtl="1"/>
            <a:r>
              <a:rPr lang="ar-SA" dirty="0" smtClean="0"/>
              <a:t>التحييد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Response Function Section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Definition and success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Responding personnel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Contingency planning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Communication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Interruption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Neutralization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30147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تعريف وظيفة الإستجابة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29</a:t>
            </a:fld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 smtClean="0"/>
              <a:t>مجموعة الأفعال التي تقوم بها القوة الأمنية لمنع العنصر المتسلل من النجاح في تحقيق هدفه</a:t>
            </a:r>
            <a:endParaRPr lang="ar-EG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Response Function Definition</a:t>
            </a:r>
            <a:endParaRPr lang="en-US" sz="1000" b="0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The actions taken by the security force to prevent intruder success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1020232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نظام الحماية المادية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 smtClean="0"/>
              <a:t> </a:t>
            </a:r>
            <a:fld id="{1E05A8D5-9D50-4F79-AAB3-D0C9B9E3293E}" type="slidenum">
              <a:rPr lang="en-US" smtClean="0"/>
              <a:pPr algn="r" rtl="1"/>
              <a:t>3</a:t>
            </a:fld>
            <a:endParaRPr lang="ar-EG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0"/>
          </p:nvPr>
        </p:nvPicPr>
        <p:blipFill>
          <a:blip r:embed="rId2" cstate="print"/>
          <a:stretch>
            <a:fillRect/>
          </a:stretch>
        </p:blipFill>
        <p:spPr>
          <a:xfrm>
            <a:off x="1658393" y="1220788"/>
            <a:ext cx="5824039" cy="3719512"/>
          </a:xfrm>
        </p:spPr>
      </p:pic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3378200" y="1303859"/>
            <a:ext cx="2210699" cy="408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rtl="1">
              <a:spcBef>
                <a:spcPct val="0"/>
              </a:spcBef>
              <a:defRPr/>
            </a:pPr>
            <a:r>
              <a:rPr lang="ar-SA" sz="1200" b="1" dirty="0" smtClean="0">
                <a:latin typeface="+mj-lt"/>
              </a:rPr>
              <a:t>منهجية تحليل نقاط الضعف المرحلة </a:t>
            </a:r>
            <a:r>
              <a:rPr lang="en-US" sz="1200" b="1" dirty="0" smtClean="0">
                <a:latin typeface="+mj-lt"/>
              </a:rPr>
              <a:t>1</a:t>
            </a:r>
            <a:endParaRPr lang="ar-EG" sz="1200" b="1" dirty="0">
              <a:latin typeface="+mj-lt"/>
              <a:cs typeface="Calibri" pitchFamily="34" charset="0"/>
            </a:endParaRP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1935267" y="3229037"/>
            <a:ext cx="1950702" cy="408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rtl="1">
              <a:spcBef>
                <a:spcPct val="0"/>
              </a:spcBef>
              <a:defRPr/>
            </a:pPr>
            <a:r>
              <a:rPr lang="ar-SA" sz="1100" b="1" dirty="0" smtClean="0">
                <a:latin typeface="+mj-lt"/>
              </a:rPr>
              <a:t>منهجية تحليل نقاط الضعف المرحلة </a:t>
            </a:r>
            <a:r>
              <a:rPr lang="en-US" sz="1100" b="1" dirty="0" smtClean="0">
                <a:latin typeface="+mj-lt"/>
              </a:rPr>
              <a:t>2</a:t>
            </a:r>
            <a:endParaRPr lang="ar-EG" sz="1100" b="1" dirty="0">
              <a:latin typeface="+mj-lt"/>
              <a:cs typeface="Calibri" pitchFamily="34" charset="0"/>
            </a:endParaRP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3722716" y="3221461"/>
            <a:ext cx="2070313" cy="408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rtl="1">
              <a:spcBef>
                <a:spcPct val="0"/>
              </a:spcBef>
              <a:defRPr/>
            </a:pPr>
            <a:r>
              <a:rPr lang="ar-SA" sz="1100" b="1" dirty="0" smtClean="0">
                <a:latin typeface="+mj-lt"/>
              </a:rPr>
              <a:t>منهجية تحليل نقاط الضعف المرحلة </a:t>
            </a:r>
            <a:r>
              <a:rPr lang="en-US" sz="1100" b="1" dirty="0" smtClean="0">
                <a:latin typeface="+mj-lt"/>
              </a:rPr>
              <a:t>3</a:t>
            </a:r>
            <a:endParaRPr lang="ar-EG" sz="1100" b="1" dirty="0">
              <a:latin typeface="+mj-lt"/>
              <a:cs typeface="Calibri" pitchFamily="34" charset="0"/>
            </a:endParaRP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5662059" y="3221461"/>
            <a:ext cx="1946373" cy="408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rtl="1">
              <a:defRPr/>
            </a:pPr>
            <a:r>
              <a:rPr lang="ar-SA" sz="1100" b="1" dirty="0" smtClean="0">
                <a:latin typeface="+mj-lt"/>
              </a:rPr>
              <a:t>منهجية تحليل نقاط الضعف المرحلة </a:t>
            </a:r>
            <a:r>
              <a:rPr lang="en-US" sz="1100" b="1" dirty="0">
                <a:latin typeface="+mj-lt"/>
              </a:rPr>
              <a:t>4</a:t>
            </a:r>
            <a:endParaRPr lang="ar-EG" sz="1100" b="1" dirty="0">
              <a:latin typeface="+mj-lt"/>
              <a:cs typeface="Calibri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828790" y="1863762"/>
            <a:ext cx="15494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1400" b="1" dirty="0">
                <a:solidFill>
                  <a:schemeClr val="bg1"/>
                </a:solidFill>
              </a:rPr>
              <a:t>تحديد البنية الأساسية الحرجة</a:t>
            </a:r>
            <a:endParaRPr lang="ar-EG" sz="1400" dirty="0">
              <a:solidFill>
                <a:schemeClr val="bg1"/>
              </a:solidFill>
            </a:endParaRPr>
          </a:p>
          <a:p>
            <a:pPr algn="ctr" rtl="1"/>
            <a:r>
              <a:rPr lang="ar-SA" sz="1400" b="1" dirty="0">
                <a:solidFill>
                  <a:schemeClr val="bg1"/>
                </a:solidFill>
              </a:rPr>
              <a:t>الوحدة </a:t>
            </a:r>
            <a:r>
              <a:rPr lang="en-US" sz="1400" b="1" dirty="0">
                <a:solidFill>
                  <a:schemeClr val="bg1"/>
                </a:solidFill>
              </a:rPr>
              <a:t>2</a:t>
            </a:r>
            <a:endParaRPr lang="ar-EG" sz="1400" dirty="0">
              <a:solidFill>
                <a:schemeClr val="bg1"/>
              </a:solidFill>
            </a:endParaRPr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3602729" y="1670050"/>
            <a:ext cx="1578008" cy="1240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/>
            <a:r>
              <a:rPr lang="ar-SA" sz="1400" b="1" dirty="0">
                <a:solidFill>
                  <a:schemeClr val="bg1"/>
                </a:solidFill>
              </a:rPr>
              <a:t>تقييم مكونات البنية الأساسية الحرجة</a:t>
            </a:r>
            <a:endParaRPr lang="ar-EG" sz="1400" dirty="0">
              <a:solidFill>
                <a:schemeClr val="bg1"/>
              </a:solidFill>
            </a:endParaRPr>
          </a:p>
          <a:p>
            <a:pPr algn="ctr" rtl="1"/>
            <a:r>
              <a:rPr lang="ar-SA" sz="1400" b="1" dirty="0">
                <a:solidFill>
                  <a:schemeClr val="bg1"/>
                </a:solidFill>
              </a:rPr>
              <a:t>الوحدة </a:t>
            </a:r>
            <a:r>
              <a:rPr lang="en-US" sz="1400" b="1" dirty="0">
                <a:solidFill>
                  <a:schemeClr val="bg1"/>
                </a:solidFill>
              </a:rPr>
              <a:t>5</a:t>
            </a:r>
            <a:endParaRPr lang="ar-EG" sz="1400" dirty="0">
              <a:solidFill>
                <a:schemeClr val="bg1"/>
              </a:solidFill>
            </a:endParaRPr>
          </a:p>
        </p:txBody>
      </p:sp>
      <p:sp>
        <p:nvSpPr>
          <p:cNvPr id="32" name="Text Box 17"/>
          <p:cNvSpPr txBox="1">
            <a:spLocks noChangeArrowheads="1"/>
          </p:cNvSpPr>
          <p:nvPr/>
        </p:nvSpPr>
        <p:spPr bwMode="auto">
          <a:xfrm>
            <a:off x="5425439" y="1671719"/>
            <a:ext cx="1559561" cy="1242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 smtClean="0">
                <a:solidFill>
                  <a:srgbClr val="FFFFFF"/>
                </a:solidFill>
                <a:latin typeface="+mj-lt"/>
              </a:rPr>
              <a:t>تحديد أصول البنية الأساسية الحرجة</a:t>
            </a:r>
          </a:p>
          <a:p>
            <a:pPr algn="ctr" rtl="1">
              <a:defRPr/>
            </a:pPr>
            <a:r>
              <a:rPr lang="ar-SA" sz="1400" b="1" dirty="0" smtClean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 smtClean="0">
                <a:solidFill>
                  <a:srgbClr val="FFFFFF"/>
                </a:solidFill>
                <a:latin typeface="+mj-lt"/>
              </a:rPr>
              <a:t>6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1923553" y="3425785"/>
            <a:ext cx="1848342" cy="146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600" b="1" dirty="0" smtClean="0">
                <a:solidFill>
                  <a:srgbClr val="FFFFFF"/>
                </a:solidFill>
                <a:latin typeface="+mj-lt"/>
              </a:rPr>
              <a:t>تحليل التهديد</a:t>
            </a:r>
          </a:p>
          <a:p>
            <a:pPr algn="ctr" rtl="1">
              <a:defRPr/>
            </a:pPr>
            <a:r>
              <a:rPr lang="ar-SA" sz="1600" b="1" dirty="0" smtClean="0">
                <a:solidFill>
                  <a:srgbClr val="FFFFFF"/>
                </a:solidFill>
                <a:latin typeface="+mj-lt"/>
              </a:rPr>
              <a:t>الوحدات </a:t>
            </a:r>
            <a:r>
              <a:rPr lang="ar-EG" sz="1600" b="1" dirty="0" smtClean="0">
                <a:solidFill>
                  <a:srgbClr val="FFFFFF"/>
                </a:solidFill>
                <a:latin typeface="+mj-lt"/>
              </a:rPr>
              <a:t>7 - 10</a:t>
            </a:r>
            <a:endParaRPr lang="ar-EG" sz="1600" b="1" dirty="0">
              <a:latin typeface="+mj-lt"/>
              <a:cs typeface="Calibri" pitchFamily="34" charset="0"/>
            </a:endParaRPr>
          </a:p>
        </p:txBody>
      </p:sp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3766984" y="3496988"/>
            <a:ext cx="1911972" cy="1375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 smtClean="0">
                <a:solidFill>
                  <a:srgbClr val="FFFFFF"/>
                </a:solidFill>
                <a:latin typeface="+mj-lt"/>
              </a:rPr>
              <a:t>تحديد</a:t>
            </a:r>
            <a:r>
              <a:rPr lang="en-US" sz="1400" b="1" dirty="0" smtClean="0">
                <a:solidFill>
                  <a:srgbClr val="FFFFFF"/>
                </a:solidFill>
                <a:latin typeface="+mj-lt"/>
              </a:rPr>
              <a:t> </a:t>
            </a:r>
            <a:r>
              <a:rPr lang="ar-SA" sz="1400" b="1" dirty="0">
                <a:solidFill>
                  <a:srgbClr val="FFFFFF"/>
                </a:solidFill>
                <a:latin typeface="+mj-lt"/>
              </a:rPr>
              <a:t>الإجراءات</a:t>
            </a:r>
            <a:endParaRPr lang="en-US" sz="1400" b="1" dirty="0" smtClean="0">
              <a:solidFill>
                <a:srgbClr val="FFFFFF"/>
              </a:solidFill>
              <a:latin typeface="+mj-lt"/>
            </a:endParaRPr>
          </a:p>
          <a:p>
            <a:pPr algn="ctr" rtl="1">
              <a:defRPr/>
            </a:pPr>
            <a:r>
              <a:rPr lang="ar-SA" sz="1400" b="1" dirty="0" smtClean="0">
                <a:solidFill>
                  <a:srgbClr val="FFFFFF"/>
                </a:solidFill>
                <a:latin typeface="+mj-lt"/>
              </a:rPr>
              <a:t>الأمنية</a:t>
            </a:r>
            <a:r>
              <a:rPr lang="en-US" sz="1400" b="1" dirty="0" smtClean="0">
                <a:solidFill>
                  <a:srgbClr val="FFFFFF"/>
                </a:solidFill>
                <a:latin typeface="+mj-lt"/>
              </a:rPr>
              <a:t> </a:t>
            </a:r>
            <a:r>
              <a:rPr lang="ar-SA" sz="1400" b="1" dirty="0" smtClean="0">
                <a:solidFill>
                  <a:srgbClr val="FFFFFF"/>
                </a:solidFill>
                <a:latin typeface="+mj-lt"/>
              </a:rPr>
              <a:t>المضادة</a:t>
            </a:r>
          </a:p>
          <a:p>
            <a:pPr algn="ctr" rtl="1">
              <a:defRPr/>
            </a:pPr>
            <a:endParaRPr lang="ar-SA" sz="1400" b="1" dirty="0">
              <a:solidFill>
                <a:srgbClr val="FFFFFF"/>
              </a:solidFill>
              <a:latin typeface="+mj-lt"/>
            </a:endParaRPr>
          </a:p>
          <a:p>
            <a:pPr algn="ctr" rtl="1">
              <a:defRPr/>
            </a:pPr>
            <a:r>
              <a:rPr lang="ar-SA" sz="1400" b="1" dirty="0" smtClean="0">
                <a:solidFill>
                  <a:srgbClr val="FFFFFF"/>
                </a:solidFill>
                <a:latin typeface="+mj-lt"/>
              </a:rPr>
              <a:t>الوحدات </a:t>
            </a:r>
            <a:r>
              <a:rPr lang="ar-EG" sz="1400" b="1" dirty="0" smtClean="0">
                <a:solidFill>
                  <a:srgbClr val="FFFFFF"/>
                </a:solidFill>
                <a:latin typeface="+mj-lt"/>
              </a:rPr>
              <a:t>11 - 14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35" name="Text Box 17"/>
          <p:cNvSpPr txBox="1">
            <a:spLocks noChangeArrowheads="1"/>
          </p:cNvSpPr>
          <p:nvPr/>
        </p:nvSpPr>
        <p:spPr bwMode="auto">
          <a:xfrm>
            <a:off x="5567576" y="3433361"/>
            <a:ext cx="1868576" cy="146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600" b="1" dirty="0">
                <a:solidFill>
                  <a:srgbClr val="FFFFFF"/>
                </a:solidFill>
                <a:latin typeface="+mj-lt"/>
              </a:rPr>
              <a:t>تطوير المرونة </a:t>
            </a:r>
            <a:r>
              <a:rPr lang="ar-EG" sz="1600" b="1" dirty="0" smtClean="0">
                <a:solidFill>
                  <a:srgbClr val="FFFFFF"/>
                </a:solidFill>
                <a:latin typeface="+mj-lt"/>
              </a:rPr>
              <a:t/>
            </a:r>
            <a:br>
              <a:rPr lang="ar-EG" sz="1600" b="1" dirty="0" smtClean="0">
                <a:solidFill>
                  <a:srgbClr val="FFFFFF"/>
                </a:solidFill>
                <a:latin typeface="+mj-lt"/>
              </a:rPr>
            </a:br>
            <a:r>
              <a:rPr lang="ar-SA" sz="1600" b="1" dirty="0" smtClean="0">
                <a:solidFill>
                  <a:srgbClr val="FFFFFF"/>
                </a:solidFill>
                <a:latin typeface="+mj-lt"/>
              </a:rPr>
              <a:t>العملياتية</a:t>
            </a:r>
            <a:r>
              <a:rPr lang="en-US" sz="1600" b="1" dirty="0" smtClean="0">
                <a:solidFill>
                  <a:srgbClr val="FFFFFF"/>
                </a:solidFill>
                <a:latin typeface="+mj-lt"/>
              </a:rPr>
              <a:t> </a:t>
            </a:r>
            <a:endParaRPr lang="en-US" sz="1600" b="1" dirty="0">
              <a:solidFill>
                <a:srgbClr val="FFFFFF"/>
              </a:solidFill>
              <a:latin typeface="+mj-lt"/>
            </a:endParaRPr>
          </a:p>
          <a:p>
            <a:pPr algn="ctr" rtl="1">
              <a:defRPr/>
            </a:pPr>
            <a:r>
              <a:rPr lang="ar-SA" sz="16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600" b="1" dirty="0">
                <a:solidFill>
                  <a:srgbClr val="FFFFFF"/>
                </a:solidFill>
                <a:latin typeface="+mj-lt"/>
              </a:rPr>
              <a:t>15</a:t>
            </a:r>
          </a:p>
        </p:txBody>
      </p:sp>
      <p:sp>
        <p:nvSpPr>
          <p:cNvPr id="45" name="CallAddL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6" name="CallBottom"/>
          <p:cNvSpPr txBox="1">
            <a:spLocks/>
          </p:cNvSpPr>
          <p:nvPr/>
        </p:nvSpPr>
        <p:spPr bwMode="auto">
          <a:xfrm>
            <a:off x="5715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47" name="CallAddL"/>
          <p:cNvSpPr/>
          <p:nvPr/>
        </p:nvSpPr>
        <p:spPr>
          <a:xfrm>
            <a:off x="0" y="5497204"/>
            <a:ext cx="1060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Identify Critical Infrastructure</a:t>
            </a:r>
          </a:p>
          <a:p>
            <a:pPr algn="ctr"/>
            <a:r>
              <a:rPr lang="en-US" sz="600" dirty="0"/>
              <a:t>Module 2</a:t>
            </a:r>
          </a:p>
        </p:txBody>
      </p:sp>
      <p:sp>
        <p:nvSpPr>
          <p:cNvPr id="48" name="CallAddL"/>
          <p:cNvSpPr txBox="1">
            <a:spLocks noChangeArrowheads="1"/>
          </p:cNvSpPr>
          <p:nvPr/>
        </p:nvSpPr>
        <p:spPr bwMode="auto">
          <a:xfrm>
            <a:off x="1050925" y="5497204"/>
            <a:ext cx="1028700" cy="45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" dirty="0"/>
              <a:t>Assess Critical Infrastructure Components</a:t>
            </a:r>
          </a:p>
          <a:p>
            <a:pPr algn="ctr"/>
            <a:r>
              <a:rPr lang="en-US" sz="600" dirty="0"/>
              <a:t>Module 5</a:t>
            </a:r>
          </a:p>
        </p:txBody>
      </p:sp>
      <p:sp>
        <p:nvSpPr>
          <p:cNvPr id="49" name="CallAddL"/>
          <p:cNvSpPr txBox="1">
            <a:spLocks noChangeArrowheads="1"/>
          </p:cNvSpPr>
          <p:nvPr/>
        </p:nvSpPr>
        <p:spPr bwMode="auto">
          <a:xfrm>
            <a:off x="1982245" y="5497204"/>
            <a:ext cx="865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 smtClean="0"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Module 6</a:t>
            </a:r>
            <a:endParaRPr lang="en-US" sz="600" dirty="0">
              <a:latin typeface="+mj-lt"/>
              <a:cs typeface="Calibri" pitchFamily="34" charset="0"/>
            </a:endParaRPr>
          </a:p>
        </p:txBody>
      </p:sp>
      <p:sp>
        <p:nvSpPr>
          <p:cNvPr id="50" name="CallAddL"/>
          <p:cNvSpPr txBox="1">
            <a:spLocks noChangeArrowheads="1"/>
          </p:cNvSpPr>
          <p:nvPr/>
        </p:nvSpPr>
        <p:spPr bwMode="auto">
          <a:xfrm>
            <a:off x="79376" y="6122348"/>
            <a:ext cx="901699" cy="21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 smtClean="0"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Modules 7-10</a:t>
            </a:r>
            <a:endParaRPr lang="en-US" sz="600" dirty="0">
              <a:latin typeface="+mj-lt"/>
              <a:cs typeface="Calibri" pitchFamily="34" charset="0"/>
            </a:endParaRPr>
          </a:p>
        </p:txBody>
      </p:sp>
      <p:sp>
        <p:nvSpPr>
          <p:cNvPr id="51" name="CallAddL"/>
          <p:cNvSpPr txBox="1">
            <a:spLocks noChangeArrowheads="1"/>
          </p:cNvSpPr>
          <p:nvPr/>
        </p:nvSpPr>
        <p:spPr bwMode="auto">
          <a:xfrm>
            <a:off x="1057275" y="6058848"/>
            <a:ext cx="1016000" cy="58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Security 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Counter-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Measures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Modules 11-14</a:t>
            </a:r>
            <a:endParaRPr lang="en-US" sz="600" dirty="0">
              <a:latin typeface="+mj-lt"/>
              <a:cs typeface="Calibri" pitchFamily="34" charset="0"/>
            </a:endParaRPr>
          </a:p>
        </p:txBody>
      </p:sp>
      <p:sp>
        <p:nvSpPr>
          <p:cNvPr id="52" name="CallAddL"/>
          <p:cNvSpPr txBox="1">
            <a:spLocks noChangeArrowheads="1"/>
          </p:cNvSpPr>
          <p:nvPr/>
        </p:nvSpPr>
        <p:spPr bwMode="auto">
          <a:xfrm>
            <a:off x="2018110" y="6122348"/>
            <a:ext cx="793751" cy="432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Develop Operational Resilience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15</a:t>
            </a:r>
          </a:p>
        </p:txBody>
      </p:sp>
      <p:sp>
        <p:nvSpPr>
          <p:cNvPr id="53" name="CallAddL"/>
          <p:cNvSpPr/>
          <p:nvPr/>
        </p:nvSpPr>
        <p:spPr>
          <a:xfrm>
            <a:off x="1071426" y="5345446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1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54" name="CallAddL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55" name="CallAddL"/>
          <p:cNvSpPr/>
          <p:nvPr/>
        </p:nvSpPr>
        <p:spPr>
          <a:xfrm>
            <a:off x="115715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3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56" name="CallAddL"/>
          <p:cNvSpPr/>
          <p:nvPr/>
        </p:nvSpPr>
        <p:spPr>
          <a:xfrm>
            <a:off x="200686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4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36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Physical Protection System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18918239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نجاح وظيفة الإستجابة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30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المكونات المعتمدة</a:t>
            </a:r>
            <a:r>
              <a:rPr dirty="0" smtClean="0"/>
              <a:t> </a:t>
            </a:r>
          </a:p>
          <a:p>
            <a:pPr lvl="1" algn="r" rtl="1"/>
            <a:r>
              <a:rPr lang="ar-SA" dirty="0" smtClean="0"/>
              <a:t>الخطة التكتيكية سابقة التجهيز</a:t>
            </a:r>
          </a:p>
          <a:p>
            <a:pPr lvl="1" algn="r" rtl="1"/>
            <a:r>
              <a:rPr lang="ar-SA" dirty="0" smtClean="0"/>
              <a:t>أجهزة الاتصالات</a:t>
            </a:r>
          </a:p>
          <a:p>
            <a:pPr lvl="1" algn="r" rtl="1"/>
            <a:r>
              <a:rPr lang="ar-SA" dirty="0" smtClean="0"/>
              <a:t>التدريبات الواقعية</a:t>
            </a:r>
          </a:p>
          <a:p>
            <a:pPr algn="r" rtl="1"/>
            <a:r>
              <a:rPr lang="ar-SA" dirty="0" smtClean="0"/>
              <a:t>توصيل معلومات دقيقة ونشر القوة الأمنية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Response Function Success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Established components: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Prearranged tactical plans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Communication devices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Realistic training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Communication of accurate information and deployment of security force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423831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أفراد الإستجابة</a:t>
            </a:r>
            <a:r>
              <a:rPr dirty="0" smtClean="0"/>
              <a:t> 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31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وتبعا لضخامة الهجوم، قد تتطلب الإستجابة الأمنية الإستعانة بالمزيد من أفراد الدعم</a:t>
            </a:r>
            <a:r>
              <a:rPr dirty="0" smtClean="0"/>
              <a:t>:</a:t>
            </a:r>
          </a:p>
          <a:p>
            <a:pPr lvl="1" algn="r" rtl="1"/>
            <a:r>
              <a:rPr lang="ar-SA" dirty="0" smtClean="0"/>
              <a:t>التعاقد مع أفراد القوة الأمنية</a:t>
            </a:r>
          </a:p>
          <a:p>
            <a:pPr lvl="1" algn="r" rtl="1"/>
            <a:r>
              <a:rPr lang="ar-SA" dirty="0" smtClean="0"/>
              <a:t>الإستعانة بالسلطات المحلية وهيئات إنفاذ القانون، ومكافحة الحريق، وفرق الإستجابة الطبية</a:t>
            </a:r>
            <a:r>
              <a:rPr dirty="0" smtClean="0"/>
              <a:t> </a:t>
            </a:r>
          </a:p>
          <a:p>
            <a:pPr lvl="1" algn="r" rtl="1"/>
            <a:r>
              <a:rPr lang="ar-SA" dirty="0" smtClean="0"/>
              <a:t>الوكالات الحكومية، في بعض الأحيان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Responding Personnel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Depending on magnitude of attack, other responding personnel may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Contract security force members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Local and regional law enforcement, fire protection, and medical responders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Government agencies, in some cases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84265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تعريف التخطيط للطوارئ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32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وسيلة لتطوير الإجراءات جيدة التوثيق بغرض</a:t>
            </a:r>
            <a:r>
              <a:rPr dirty="0" smtClean="0"/>
              <a:t>:</a:t>
            </a:r>
          </a:p>
          <a:p>
            <a:pPr lvl="1" algn="r" rtl="1"/>
            <a:r>
              <a:rPr lang="ar-SA" dirty="0" smtClean="0"/>
              <a:t>التعرف على الأهداف المحتملة</a:t>
            </a:r>
          </a:p>
          <a:p>
            <a:pPr lvl="1" algn="r" rtl="1"/>
            <a:r>
              <a:rPr lang="ar-SA" dirty="0" smtClean="0"/>
              <a:t>الاستجابة للتهديدات المحتملة</a:t>
            </a:r>
          </a:p>
          <a:p>
            <a:pPr lvl="1" algn="r" rtl="1"/>
            <a:r>
              <a:rPr lang="ar-SA" dirty="0" smtClean="0"/>
              <a:t>التفاعل مع الوكالات الأخرى</a:t>
            </a:r>
          </a:p>
          <a:p>
            <a:pPr lvl="1" algn="r" rtl="1"/>
            <a:r>
              <a:rPr lang="ar-SA" dirty="0" smtClean="0"/>
              <a:t>تحديد مستوى استخدام القوة في العديد من مختلف المواقف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Contingency Planning Definition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A method to develop well-documented procedures for: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Identifying potential targets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Responding to potential threats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Interacting with external agencies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Determining level of use-of-force for various situations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5689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هدف التخطيط للطوارئ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33</a:t>
            </a:fld>
            <a:endParaRPr lang="ar-EG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052" y="3675017"/>
            <a:ext cx="3562380" cy="2365421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توفير الإجراءات الخاصة بأفراد الإستجابة الأمنية لتقييم الموقف</a:t>
            </a:r>
          </a:p>
          <a:p>
            <a:pPr lvl="0" algn="r" rtl="1"/>
            <a:r>
              <a:rPr lang="ar-SA" dirty="0" smtClean="0"/>
              <a:t>تحقيق التالي</a:t>
            </a:r>
            <a:r>
              <a:rPr dirty="0" smtClean="0"/>
              <a:t>:</a:t>
            </a:r>
          </a:p>
          <a:p>
            <a:pPr lvl="1" algn="r" rtl="1"/>
            <a:r>
              <a:rPr lang="ar-SA" dirty="0" smtClean="0"/>
              <a:t>تحديد وتقييم التهديدات المحتملة ومسالك عناصر التسلل</a:t>
            </a:r>
            <a:r>
              <a:rPr dirty="0" smtClean="0"/>
              <a:t> </a:t>
            </a:r>
          </a:p>
          <a:p>
            <a:pPr lvl="1" algn="r" rtl="1"/>
            <a:r>
              <a:rPr lang="ar-SA" dirty="0" smtClean="0"/>
              <a:t>وضع الخطط التكتيكية للإستجابة</a:t>
            </a:r>
            <a:r>
              <a:rPr dirty="0" smtClean="0"/>
              <a:t> </a:t>
            </a:r>
          </a:p>
          <a:p>
            <a:pPr lvl="1" algn="r" rtl="1"/>
            <a:r>
              <a:rPr lang="ar-SA" dirty="0" smtClean="0"/>
              <a:t>التخطيط للتمارين التدريبية</a:t>
            </a:r>
          </a:p>
          <a:p>
            <a:pPr rtl="1"/>
            <a:endParaRPr lang="ar-EG" dirty="0"/>
          </a:p>
        </p:txBody>
      </p:sp>
      <p:sp>
        <p:nvSpPr>
          <p:cNvPr id="12" name="TextBox 11"/>
          <p:cNvSpPr txBox="1"/>
          <p:nvPr/>
        </p:nvSpPr>
        <p:spPr>
          <a:xfrm>
            <a:off x="7273532" y="5824993"/>
            <a:ext cx="10534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 smtClean="0">
                <a:solidFill>
                  <a:schemeClr val="bg1"/>
                </a:solidFill>
              </a:rPr>
              <a:t>Source: US NAVY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Contingency Planning Purpose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Provides procedures for responding personnel to evaluate the situation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Allows: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Identification and evaluation of potential threats and intruder routes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Creation of tactical plans for response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Planning for training exercises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xmlns="" val="3427564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الاتصالات </a:t>
            </a:r>
            <a:r>
              <a:rPr lang="ar-EG" dirty="0" smtClean="0"/>
              <a:t>(</a:t>
            </a:r>
            <a:r>
              <a:rPr dirty="0" smtClean="0"/>
              <a:t>1</a:t>
            </a:r>
            <a:r>
              <a:rPr lang="ar-SA" dirty="0" smtClean="0"/>
              <a:t> من </a:t>
            </a:r>
            <a:r>
              <a:rPr dirty="0" smtClean="0"/>
              <a:t>3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34</a:t>
            </a:fld>
            <a:endParaRPr lang="ar-EG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3022257" y="3156756"/>
            <a:ext cx="1634833" cy="2447936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المكونات الحرجة لوظيفة الإستجابة</a:t>
            </a:r>
          </a:p>
          <a:p>
            <a:pPr lvl="0" algn="r" rtl="1"/>
            <a:r>
              <a:rPr lang="ar-SA" dirty="0" smtClean="0"/>
              <a:t>يجب نقل المعلومات بسرعة ودقة</a:t>
            </a:r>
          </a:p>
          <a:p>
            <a:pPr lvl="0" algn="r" rtl="1"/>
            <a:r>
              <a:rPr lang="ar-SA" dirty="0" smtClean="0"/>
              <a:t>يجب </a:t>
            </a:r>
            <a:r>
              <a:rPr lang="ar-EG" dirty="0" smtClean="0"/>
              <a:t>أن </a:t>
            </a:r>
            <a:r>
              <a:rPr lang="ar-SA" dirty="0" smtClean="0"/>
              <a:t>تشمل البلاغات الصادرة إلى القوة الأمنية العناصر التالية</a:t>
            </a:r>
            <a:r>
              <a:rPr dirty="0" smtClean="0"/>
              <a:t>:</a:t>
            </a:r>
          </a:p>
          <a:p>
            <a:pPr lvl="1" algn="r" rtl="1"/>
            <a:r>
              <a:rPr lang="ar-SA" dirty="0" smtClean="0"/>
              <a:t>معلومات عن أعمال العنصر المتسلل</a:t>
            </a:r>
          </a:p>
          <a:p>
            <a:pPr lvl="1" algn="r" rtl="1"/>
            <a:r>
              <a:rPr lang="ar-SA" dirty="0" smtClean="0"/>
              <a:t>التعليمات الخاصة بنشر القوات</a:t>
            </a:r>
            <a:r>
              <a:rPr dirty="0" smtClean="0"/>
              <a:t> </a:t>
            </a:r>
          </a:p>
          <a:p>
            <a:pPr rtl="1"/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3412839" y="5389248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Communication (1 of 3)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Critical component of response function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Information must be transferred with speed and accuracy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Messages to security force must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Information on intruder actions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Instructions for deployment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xmlns="" val="239362902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الاتصالات </a:t>
            </a:r>
            <a:r>
              <a:rPr lang="ar-EG" dirty="0" smtClean="0"/>
              <a:t>(</a:t>
            </a:r>
            <a:r>
              <a:rPr dirty="0" smtClean="0"/>
              <a:t>2</a:t>
            </a:r>
            <a:r>
              <a:rPr lang="ar-SA" dirty="0" smtClean="0"/>
              <a:t> من </a:t>
            </a:r>
            <a:r>
              <a:rPr dirty="0" smtClean="0"/>
              <a:t>3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35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 smtClean="0"/>
              <a:t>يتم قياس الفعالية من حيث التوقيت ومستوى الدقة</a:t>
            </a:r>
          </a:p>
          <a:p>
            <a:pPr algn="r" rtl="1"/>
            <a:r>
              <a:rPr lang="ar-SA" dirty="0" smtClean="0"/>
              <a:t>يتراوح التوقيت وفقاً لوسيلة الإتصال المستخدمة</a:t>
            </a:r>
          </a:p>
          <a:p>
            <a:pPr algn="r" rtl="1"/>
            <a:r>
              <a:rPr lang="ar-SA" dirty="0" smtClean="0"/>
              <a:t>تزداد احتمالات بث البيانات الدقيقة والصحيحة بعد الإستجابة الأولية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Communication (2 of 3)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Effectiveness is measured on time and accuracy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Time varies based on method of communication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Probability of correct and current data being transmitted increases after the initial response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126309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الاتصالات </a:t>
            </a:r>
            <a:r>
              <a:rPr lang="ar-EG" dirty="0" smtClean="0"/>
              <a:t>(</a:t>
            </a:r>
            <a:r>
              <a:rPr dirty="0" smtClean="0"/>
              <a:t>3</a:t>
            </a:r>
            <a:r>
              <a:rPr lang="ar-SA" dirty="0" smtClean="0"/>
              <a:t> من </a:t>
            </a:r>
            <a:r>
              <a:rPr dirty="0" smtClean="0"/>
              <a:t>3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36</a:t>
            </a:fld>
            <a:endParaRPr lang="ar-EG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3644106" y="4752981"/>
            <a:ext cx="3009900" cy="1514475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وأفضل الطرق شائعة الإستخدام هي طريقة </a:t>
            </a:r>
            <a:r>
              <a:rPr dirty="0" smtClean="0"/>
              <a:t>"</a:t>
            </a:r>
            <a:r>
              <a:rPr lang="ar-SA" dirty="0" smtClean="0"/>
              <a:t>الصوت الواضح</a:t>
            </a:r>
            <a:r>
              <a:rPr dirty="0" smtClean="0"/>
              <a:t>" </a:t>
            </a:r>
            <a:r>
              <a:rPr lang="ar-SA" dirty="0" smtClean="0"/>
              <a:t>وهي طريقة إتصال لاسلكية عن طريق الموجات القصيرة التردد </a:t>
            </a:r>
            <a:r>
              <a:rPr lang="ar-EG" dirty="0" smtClean="0"/>
              <a:t>(</a:t>
            </a:r>
            <a:r>
              <a:rPr lang="ar-SA" dirty="0" err="1" smtClean="0"/>
              <a:t>إف</a:t>
            </a:r>
            <a:r>
              <a:rPr lang="ar-SA" dirty="0" smtClean="0"/>
              <a:t> إم</a:t>
            </a:r>
            <a:r>
              <a:rPr lang="ar-EG" dirty="0"/>
              <a:t>)</a:t>
            </a:r>
            <a:endParaRPr dirty="0" smtClean="0"/>
          </a:p>
          <a:p>
            <a:pPr algn="r" rtl="1"/>
            <a:r>
              <a:rPr lang="ar-SA" dirty="0" smtClean="0"/>
              <a:t>ويمكن لعناصر التسلل إلتقاط الموجات اللاسلكية المزدوجة أو التشويش عليها</a:t>
            </a:r>
          </a:p>
          <a:p>
            <a:pPr algn="r" rtl="1"/>
            <a:r>
              <a:rPr lang="ar-SA" dirty="0" smtClean="0"/>
              <a:t>وللحماية من تقاطع عناصر التسلل مع البث الأمني، يتعين التخطيط لاستخدام وسائل إتصال بديلة أو أنماط تكنولوجية مغايرة</a:t>
            </a:r>
          </a:p>
          <a:p>
            <a:pPr rtl="1"/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5347238" y="6052012"/>
            <a:ext cx="13067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 smtClean="0">
                <a:solidFill>
                  <a:schemeClr val="bg1"/>
                </a:solidFill>
              </a:rPr>
              <a:t>Source: Civil Air Patrol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Communication (3 of 3)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Most commonly used method is a two-way or frequency modulation clear-voice radio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Two-way radios can be heard or jammed by intruders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To guard against intruder communication attacks, plan for the use of alternative communication methods or technologies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xmlns="" val="16253180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استجابة الإعتراض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37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الإعتراض</a:t>
            </a:r>
            <a:r>
              <a:rPr dirty="0" smtClean="0"/>
              <a:t>: </a:t>
            </a:r>
            <a:r>
              <a:rPr lang="ar-EG" dirty="0" smtClean="0"/>
              <a:t> </a:t>
            </a:r>
            <a:r>
              <a:rPr lang="ar-SA" dirty="0" smtClean="0"/>
              <a:t>الوصول الناجح للقوة الأمنية في موقع مناسب وبأعداد كافية لمواجهة العناصر المتسللة</a:t>
            </a:r>
          </a:p>
          <a:p>
            <a:pPr algn="r" rtl="1"/>
            <a:r>
              <a:rPr lang="ar-SA" dirty="0" smtClean="0"/>
              <a:t>استخدام المسارات المحمية لزيادة فرص نجاح الإعتراض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Interruption Response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Interruption: the successful arrival of the security force at an appropriate location and in sufficient numbers to confront intruder(s)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Using protected paths increases chances of successful interruption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57576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استجابة التحييد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38</a:t>
            </a:fld>
            <a:endParaRPr lang="ar-EG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5321301" y="3925321"/>
            <a:ext cx="2495508" cy="1992879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التحييد</a:t>
            </a:r>
            <a:r>
              <a:rPr dirty="0" smtClean="0"/>
              <a:t>: </a:t>
            </a:r>
            <a:r>
              <a:rPr lang="ar-EG" dirty="0" smtClean="0"/>
              <a:t> </a:t>
            </a:r>
            <a:r>
              <a:rPr lang="ar-SA" dirty="0" smtClean="0"/>
              <a:t>النقطة التي يتم فيها إيقاف الأعمال التي تقوم بها عناصر متسللة وإصابة تلك العناصر بالعجز فلا يستطيعوا القتال ضد قوات الأمن</a:t>
            </a:r>
          </a:p>
          <a:p>
            <a:pPr algn="r" rtl="1"/>
            <a:r>
              <a:rPr lang="ar-SA" dirty="0" smtClean="0"/>
              <a:t>من المفيد استخدام تدريبات القوة مقابل القوة ولكنها ليست ضرورية عادة في المنشآت الصناعية</a:t>
            </a:r>
          </a:p>
          <a:p>
            <a:pPr rtl="1"/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6717506" y="5702756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 smtClean="0">
                <a:solidFill>
                  <a:schemeClr val="bg1"/>
                </a:solidFill>
              </a:rPr>
              <a:t>Source: US ARMY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Neutralization Response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Neutralization: the point at which intruders’ actions are stopped and intruders are no longer able to fight against the security force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Force-on-force training beneficial but not typically necessary at industrial facilities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xmlns="" val="10236738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وظيفة الإستجابة الخاصة بنظام الحماية المادية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39</a:t>
            </a:fld>
            <a:endParaRPr lang="ar-EG" dirty="0"/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quarter" idx="10"/>
          </p:nvPr>
        </p:nvPicPr>
        <p:blipFill>
          <a:blip r:embed="rId2" cstate="print"/>
          <a:stretch>
            <a:fillRect/>
          </a:stretch>
        </p:blipFill>
        <p:spPr>
          <a:xfrm>
            <a:off x="942978" y="1632618"/>
            <a:ext cx="7254869" cy="2895851"/>
          </a:xfrm>
          <a:noFill/>
        </p:spPr>
      </p:pic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3580326" y="2414192"/>
            <a:ext cx="1676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>
              <a:spcAft>
                <a:spcPts val="1000"/>
              </a:spcAft>
            </a:pPr>
            <a:r>
              <a:rPr lang="ar-SA" sz="2000" b="1" dirty="0">
                <a:solidFill>
                  <a:schemeClr val="bg1"/>
                </a:solidFill>
                <a:latin typeface="+mj-lt"/>
              </a:rPr>
              <a:t>نشر القوة الأمنية</a:t>
            </a:r>
            <a:endParaRPr lang="ar-EG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6011302" y="2395936"/>
            <a:ext cx="1691248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>
              <a:spcAft>
                <a:spcPts val="1000"/>
              </a:spcAft>
            </a:pPr>
            <a:r>
              <a:rPr lang="ar-SA" sz="2000" b="1" dirty="0" smtClean="0">
                <a:solidFill>
                  <a:schemeClr val="bg1"/>
                </a:solidFill>
                <a:latin typeface="+mj-lt"/>
              </a:rPr>
              <a:t>اعتراض وتحييد محاولة العنصر المتسلل</a:t>
            </a:r>
            <a:endParaRPr lang="ar-EG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1218126" y="2414192"/>
            <a:ext cx="17208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 rtl="1">
              <a:spcAft>
                <a:spcPts val="1000"/>
              </a:spcAft>
            </a:pPr>
            <a:r>
              <a:rPr lang="ar-SA" sz="2000" b="1" dirty="0">
                <a:solidFill>
                  <a:schemeClr val="bg1"/>
                </a:solidFill>
                <a:latin typeface="+mj-lt"/>
              </a:rPr>
              <a:t>توصيل المعلومات لفريق القوة الأمنية</a:t>
            </a:r>
            <a:endParaRPr lang="ar-EG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Response Function of the </a:t>
            </a:r>
            <a:br>
              <a:rPr lang="en-US" sz="1000" b="0" smtClean="0"/>
            </a:br>
            <a:r>
              <a:rPr lang="en-US" sz="1000" b="0" smtClean="0"/>
              <a:t>Physical Protection System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15" name="CallAddL"/>
          <p:cNvSpPr txBox="1">
            <a:spLocks noChangeArrowheads="1"/>
          </p:cNvSpPr>
          <p:nvPr/>
        </p:nvSpPr>
        <p:spPr bwMode="auto">
          <a:xfrm>
            <a:off x="50800" y="5695950"/>
            <a:ext cx="901700" cy="5207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Communicate </a:t>
            </a:r>
            <a:r>
              <a:rPr lang="en-US" sz="900" dirty="0" smtClean="0">
                <a:solidFill>
                  <a:schemeClr val="tx1"/>
                </a:solidFill>
                <a:latin typeface="+mj-lt"/>
              </a:rPr>
              <a:t>information to security force</a:t>
            </a:r>
            <a:endParaRPr lang="en-US" sz="9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CallAddL"/>
          <p:cNvSpPr txBox="1">
            <a:spLocks noChangeArrowheads="1"/>
          </p:cNvSpPr>
          <p:nvPr/>
        </p:nvSpPr>
        <p:spPr bwMode="auto">
          <a:xfrm>
            <a:off x="1071563" y="5727700"/>
            <a:ext cx="727075" cy="457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>
                <a:solidFill>
                  <a:schemeClr val="tx1"/>
                </a:solidFill>
                <a:latin typeface="+mj-lt"/>
              </a:rPr>
              <a:t>Deploy </a:t>
            </a:r>
            <a:r>
              <a:rPr lang="en-US" sz="900" dirty="0" smtClean="0">
                <a:solidFill>
                  <a:schemeClr val="tx1"/>
                </a:solidFill>
                <a:latin typeface="+mj-lt"/>
              </a:rPr>
              <a:t>security force</a:t>
            </a:r>
            <a:endParaRPr lang="en-US" sz="9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CallAddL"/>
          <p:cNvSpPr txBox="1">
            <a:spLocks noChangeArrowheads="1"/>
          </p:cNvSpPr>
          <p:nvPr/>
        </p:nvSpPr>
        <p:spPr bwMode="auto">
          <a:xfrm>
            <a:off x="1917701" y="5753696"/>
            <a:ext cx="858836" cy="40520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 sz="1200">
                <a:solidFill>
                  <a:srgbClr val="292929"/>
                </a:solidFill>
                <a:latin typeface="Arial" charset="0"/>
              </a:defRPr>
            </a:lvl1pPr>
            <a:lvl2pPr marL="742950" indent="-285750">
              <a:defRPr sz="1200">
                <a:solidFill>
                  <a:srgbClr val="292929"/>
                </a:solidFill>
                <a:latin typeface="Arial" charset="0"/>
              </a:defRPr>
            </a:lvl2pPr>
            <a:lvl3pPr marL="1143000" indent="-228600">
              <a:defRPr sz="1200">
                <a:solidFill>
                  <a:srgbClr val="292929"/>
                </a:solidFill>
                <a:latin typeface="Arial" charset="0"/>
              </a:defRPr>
            </a:lvl3pPr>
            <a:lvl4pPr marL="1600200" indent="-228600">
              <a:defRPr sz="1200">
                <a:solidFill>
                  <a:srgbClr val="292929"/>
                </a:solidFill>
                <a:latin typeface="Arial" charset="0"/>
              </a:defRPr>
            </a:lvl4pPr>
            <a:lvl5pPr marL="2057400" indent="-228600">
              <a:defRPr sz="1200">
                <a:solidFill>
                  <a:srgbClr val="29292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200">
                <a:solidFill>
                  <a:srgbClr val="292929"/>
                </a:solidFill>
                <a:latin typeface="Arial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en-US" sz="900" dirty="0" smtClean="0">
                <a:solidFill>
                  <a:schemeClr val="tx1"/>
                </a:solidFill>
                <a:latin typeface="+mj-lt"/>
              </a:rPr>
              <a:t>Interrupt and neutralize intruder attempt</a:t>
            </a:r>
            <a:endParaRPr lang="en-US" sz="9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251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نظام الحماية المادية </a:t>
            </a:r>
            <a:r>
              <a:rPr dirty="0" smtClean="0"/>
              <a:t>— </a:t>
            </a:r>
            <a:r>
              <a:rPr lang="ar-EG" dirty="0" smtClean="0"/>
              <a:t> </a:t>
            </a:r>
            <a:r>
              <a:rPr lang="ar-SA" dirty="0" smtClean="0"/>
              <a:t>العلاقات الوظيفية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4</a:t>
            </a:fld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 smtClean="0"/>
              <a:t>الرصد والتقييم </a:t>
            </a:r>
            <a:r>
              <a:rPr dirty="0" smtClean="0"/>
              <a:t>— </a:t>
            </a:r>
            <a:r>
              <a:rPr lang="ar-EG" dirty="0" smtClean="0"/>
              <a:t> </a:t>
            </a:r>
            <a:r>
              <a:rPr lang="ar-SA" dirty="0" smtClean="0"/>
              <a:t>الاكتشاف الناجح للعنصر المتسلل والذي يتسبب في إرسال قوة الإستجابة</a:t>
            </a:r>
          </a:p>
          <a:p>
            <a:pPr algn="r" rtl="1"/>
            <a:r>
              <a:rPr lang="ar-SA" dirty="0" smtClean="0"/>
              <a:t>التعطيل </a:t>
            </a:r>
            <a:r>
              <a:rPr dirty="0" smtClean="0"/>
              <a:t>— </a:t>
            </a:r>
            <a:r>
              <a:rPr lang="ar-EG" dirty="0" smtClean="0"/>
              <a:t> </a:t>
            </a:r>
            <a:r>
              <a:rPr lang="ar-SA" dirty="0" smtClean="0"/>
              <a:t>بمجرد تحقيق الرصد، يجب تعطيل العنصر المتسلل لإعطاء المزيد من الوقت لوصول قوة الإستجابة</a:t>
            </a:r>
          </a:p>
          <a:p>
            <a:pPr algn="r" rtl="1"/>
            <a:r>
              <a:rPr lang="ar-SA" dirty="0" err="1" smtClean="0"/>
              <a:t>ال</a:t>
            </a:r>
            <a:r>
              <a:rPr lang="ar-EG" dirty="0" smtClean="0"/>
              <a:t>ا</a:t>
            </a:r>
            <a:r>
              <a:rPr lang="ar-SA" dirty="0" err="1" smtClean="0"/>
              <a:t>ستجابة</a:t>
            </a:r>
            <a:r>
              <a:rPr lang="ar-SA" dirty="0" smtClean="0"/>
              <a:t> </a:t>
            </a:r>
            <a:r>
              <a:rPr dirty="0" smtClean="0"/>
              <a:t>— </a:t>
            </a:r>
            <a:r>
              <a:rPr lang="ar-EG" dirty="0" smtClean="0"/>
              <a:t> </a:t>
            </a:r>
            <a:r>
              <a:rPr lang="ar-SA" dirty="0" smtClean="0"/>
              <a:t>تقوم قوة الإستجابة بتحييد العنصر المتسلل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Physical Protection System — </a:t>
            </a:r>
            <a:br>
              <a:rPr lang="en-US" sz="1000" b="0" smtClean="0"/>
            </a:br>
            <a:r>
              <a:rPr lang="en-US" sz="1000" b="0" smtClean="0"/>
              <a:t>Functional Relationships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Detection and assessment — a successful detection of an intruder would result in sending in a response force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Delay — once detected, the intruder must be delayed to allow time for the response force to arrive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Response — the response force will neutralize the intruder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34845320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مثال على وظيفة الاستجابة </a:t>
            </a:r>
            <a:r>
              <a:rPr lang="ar-EG" dirty="0" smtClean="0"/>
              <a:t>(</a:t>
            </a:r>
            <a:r>
              <a:rPr dirty="0" smtClean="0"/>
              <a:t>1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40</a:t>
            </a:fld>
            <a:endParaRPr lang="ar-EG" dirty="0"/>
          </a:p>
        </p:txBody>
      </p:sp>
      <p:pic>
        <p:nvPicPr>
          <p:cNvPr id="12" name="Picture 4" descr="http://www.fairfaxva.gov/Home/ShowImage?id=555&amp;t=635082866946070000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406537" y="2887041"/>
            <a:ext cx="3449363" cy="2626219"/>
          </a:xfrm>
          <a:ln>
            <a:solidFill>
              <a:schemeClr val="tx1"/>
            </a:solidFill>
          </a:ln>
        </p:spPr>
      </p:pic>
      <p:sp>
        <p:nvSpPr>
          <p:cNvPr id="13" name="Content Placeholder 12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 smtClean="0"/>
              <a:t>يتلقى قسم الإشارات بمركز التحكم الأمني بلاغا بإشارة إنذار فيرسل بيانات الموقع عن طريق اللاسلكي إلى فرد بفريق الإستجابة الأمنية</a:t>
            </a:r>
          </a:p>
          <a:p>
            <a:pPr rtl="1"/>
            <a:endParaRPr lang="ar-EG" dirty="0"/>
          </a:p>
        </p:txBody>
      </p:sp>
      <p:sp>
        <p:nvSpPr>
          <p:cNvPr id="15" name="TextBox 14"/>
          <p:cNvSpPr txBox="1"/>
          <p:nvPr/>
        </p:nvSpPr>
        <p:spPr>
          <a:xfrm>
            <a:off x="6520278" y="5297816"/>
            <a:ext cx="13356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 smtClean="0"/>
              <a:t>Source: FairfaxVA.GOV</a:t>
            </a:r>
            <a:endParaRPr lang="ar-EG" sz="800" b="1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Response Function Example (1 of 2)</a:t>
            </a:r>
            <a:endParaRPr lang="en-US" sz="1000" b="0" dirty="0"/>
          </a:p>
        </p:txBody>
      </p:sp>
      <p:sp>
        <p:nvSpPr>
          <p:cNvPr id="10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The security control center operator receives notice of an alarm activation and transmits the location over the radio to a responding security force member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xmlns="" val="8584779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مثال على وظيفة الاستجابة </a:t>
            </a:r>
            <a:r>
              <a:rPr lang="ar-EG" dirty="0" smtClean="0"/>
              <a:t>(</a:t>
            </a:r>
            <a:r>
              <a:rPr dirty="0" smtClean="0"/>
              <a:t>2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41</a:t>
            </a:fld>
            <a:endParaRPr lang="ar-EG" dirty="0"/>
          </a:p>
        </p:txBody>
      </p:sp>
      <p:pic>
        <p:nvPicPr>
          <p:cNvPr id="11" name="Picture 2" descr="http://www.ci.pasadena.ca.us/assets/0/73/6442452101/6442452104/6442452287/bb6eb70e-1704-408a-85af-6b5b39e7d066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4467498" y="2944160"/>
            <a:ext cx="2661562" cy="3177241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يتلقى هذا الفرد الرسالة فيستجيب إلى المنطقة المحددة ويقف في وضع استعداد دفاعي بالموقع في انتظار العنصر المتسلل</a:t>
            </a:r>
          </a:p>
          <a:p>
            <a:pPr lvl="0" algn="r" rtl="1"/>
            <a:r>
              <a:rPr lang="ar-SA" dirty="0" smtClean="0"/>
              <a:t>يصل المتسلل فيتصدى له فرد القوة الأمنية ويقوم تحييده</a:t>
            </a:r>
            <a:r>
              <a:rPr dirty="0" smtClean="0"/>
              <a:t>.</a:t>
            </a:r>
          </a:p>
          <a:p>
            <a:pPr rtl="1"/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5706377" y="5888903"/>
            <a:ext cx="148470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 smtClean="0">
                <a:solidFill>
                  <a:schemeClr val="bg1"/>
                </a:solidFill>
              </a:rPr>
              <a:t>Source: PasedenaCA.GOV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Response Function Example (2 of 2)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The member responds to the designated area and stands by in a defensive posture to wait for the intruder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The intruder arrives and is interrupted and neutralized by the security force member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xmlns="" val="6273165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 smtClean="0"/>
              <a:t> </a:t>
            </a:r>
            <a:fld id="{1E05A8D5-9D50-4F79-AAB3-D0C9B9E3293E}" type="slidenum">
              <a:rPr lang="en-US" smtClean="0"/>
              <a:pPr algn="r" rtl="1"/>
              <a:t>42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بناء على مثال الإستجابة هذا، ما هو نمط الأحداث الذي يمكن أن يتسبب في حدوث هذا السيناريو غير المرغوب فيه؟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سؤال للمناقشة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Based on this response example, what type of events could have caused this scenario to be less than a desired outcome?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27066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43</a:t>
            </a:fld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لحظة التعليم الإسترجاعي</a:t>
            </a:r>
            <a:endParaRPr lang="ar-EG" dirty="0"/>
          </a:p>
        </p:txBody>
      </p:sp>
      <p:pic>
        <p:nvPicPr>
          <p:cNvPr id="11" name="Picture Placeholder 11"/>
          <p:cNvPicPr>
            <a:picLocks noGrp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58" b="758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ما هي العلاقة بين الرصد والتقييم، والتعطيل </a:t>
            </a:r>
            <a:r>
              <a:rPr lang="ar-EG" dirty="0" smtClean="0"/>
              <a:t>(</a:t>
            </a:r>
            <a:r>
              <a:rPr lang="ar-SA" dirty="0" smtClean="0"/>
              <a:t>التأخير</a:t>
            </a:r>
            <a:r>
              <a:rPr lang="ar-EG" dirty="0" smtClean="0"/>
              <a:t>)</a:t>
            </a:r>
            <a:r>
              <a:rPr lang="ar-SA" dirty="0" smtClean="0"/>
              <a:t>، والإستجابة؟</a:t>
            </a:r>
          </a:p>
          <a:p>
            <a:pPr algn="r" rtl="1"/>
            <a:r>
              <a:rPr lang="ar-SA" dirty="0" smtClean="0"/>
              <a:t>كيف تنطبق مصطلحات الإعتراض والتحييد على حيث تأثير القوة الأمنية؟</a:t>
            </a:r>
          </a:p>
        </p:txBody>
      </p:sp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TeachBack Moment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the functional relationships between detection and assessment, delay, and response?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How do the terms interruption and neutralization apply to security force effect?</a:t>
            </a:r>
            <a:endParaRPr lang="en-US" sz="1000" b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العناصر الرئيسية لفعالية القوة الأمنية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44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يغطي هذا القسم ما يلي</a:t>
            </a:r>
            <a:r>
              <a:rPr dirty="0" smtClean="0"/>
              <a:t>:</a:t>
            </a:r>
          </a:p>
          <a:p>
            <a:pPr lvl="1" algn="r" rtl="1"/>
            <a:r>
              <a:rPr lang="ar-SA" dirty="0" smtClean="0"/>
              <a:t>انتقاء أفراد القوة الأمنية</a:t>
            </a:r>
          </a:p>
          <a:p>
            <a:pPr lvl="1" algn="r" rtl="1"/>
            <a:r>
              <a:rPr lang="ar-SA" dirty="0" smtClean="0"/>
              <a:t>التدريب الأولي والمستمر</a:t>
            </a:r>
          </a:p>
          <a:p>
            <a:pPr lvl="1" algn="r" rtl="1"/>
            <a:r>
              <a:rPr lang="ar-SA" dirty="0" smtClean="0"/>
              <a:t>نشر المعدات</a:t>
            </a:r>
          </a:p>
          <a:p>
            <a:pPr lvl="1" algn="r" rtl="1"/>
            <a:r>
              <a:rPr lang="ar-SA" dirty="0" smtClean="0"/>
              <a:t>الإشراف اللائق</a:t>
            </a:r>
            <a:r>
              <a:rPr dirty="0" smtClean="0"/>
              <a:t> 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Primary Elements of </a:t>
            </a:r>
            <a:br>
              <a:rPr lang="en-US" sz="1000" b="0" smtClean="0"/>
            </a:br>
            <a:r>
              <a:rPr lang="en-US" sz="1000" b="0" smtClean="0"/>
              <a:t>Security Force Effectiveness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Selection of security force members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Initial and continuous training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Deployment of equipment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Appropriate supervision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22127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انتقاء أفراد القوة الأمنية </a:t>
            </a:r>
            <a:r>
              <a:rPr dirty="0" smtClean="0"/>
              <a:t>—  </a:t>
            </a:r>
            <a:r>
              <a:rPr lang="ar-EG" dirty="0" smtClean="0"/>
              <a:t> </a:t>
            </a:r>
            <a:r>
              <a:rPr lang="ar-SA" dirty="0" smtClean="0"/>
              <a:t>مرحلة ما قبل التعيين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45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 smtClean="0"/>
              <a:t>إجراءات التحقيق في خلفية الشخص</a:t>
            </a:r>
          </a:p>
          <a:p>
            <a:pPr algn="r" rtl="1"/>
            <a:r>
              <a:rPr lang="ar-SA" dirty="0" smtClean="0"/>
              <a:t>الفحوصات الطبية</a:t>
            </a:r>
          </a:p>
          <a:p>
            <a:pPr algn="r" rtl="1"/>
            <a:r>
              <a:rPr lang="ar-SA" dirty="0" smtClean="0"/>
              <a:t>إختبار المرشحين والإستجواب الشفوي</a:t>
            </a:r>
          </a:p>
          <a:p>
            <a:pPr rtl="1"/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Selection of Security Force Members — </a:t>
            </a:r>
            <a:br>
              <a:rPr lang="en-US" sz="1000" b="0" smtClean="0"/>
            </a:br>
            <a:r>
              <a:rPr lang="en-US" sz="1000" b="0" smtClean="0"/>
              <a:t>Pre-Employment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Background checks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Medical exams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Candidate testing and oral interview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288146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 smtClean="0"/>
              <a:t>النزاهة والأمانة</a:t>
            </a:r>
          </a:p>
          <a:p>
            <a:pPr algn="r" rtl="1"/>
            <a:r>
              <a:rPr lang="ar-SA" dirty="0" smtClean="0"/>
              <a:t>اليقظة</a:t>
            </a:r>
          </a:p>
          <a:p>
            <a:pPr algn="r" rtl="1"/>
            <a:r>
              <a:rPr lang="ar-SA" dirty="0" smtClean="0"/>
              <a:t>القدرة على إصدار أحكام صائبة</a:t>
            </a:r>
          </a:p>
          <a:p>
            <a:pPr algn="r" rtl="1"/>
            <a:r>
              <a:rPr lang="ar-SA" dirty="0" smtClean="0"/>
              <a:t>الثقة</a:t>
            </a:r>
          </a:p>
          <a:p>
            <a:pPr algn="r" rtl="1"/>
            <a:r>
              <a:rPr lang="ar-SA" dirty="0" smtClean="0"/>
              <a:t>اللياقة البدنية</a:t>
            </a:r>
          </a:p>
          <a:p>
            <a:pPr algn="r" rtl="1"/>
            <a:r>
              <a:rPr lang="ar-SA" dirty="0" smtClean="0"/>
              <a:t>الكياسة </a:t>
            </a:r>
            <a:r>
              <a:rPr lang="ar-EG" dirty="0" smtClean="0"/>
              <a:t>(ا</a:t>
            </a:r>
            <a:r>
              <a:rPr lang="ar-SA" dirty="0" smtClean="0"/>
              <a:t>للباقة</a:t>
            </a:r>
            <a:r>
              <a:rPr lang="ar-EG" dirty="0"/>
              <a:t>)</a:t>
            </a:r>
            <a:endParaRPr dirty="0" smtClean="0"/>
          </a:p>
          <a:p>
            <a:pPr algn="r" rtl="1"/>
            <a:r>
              <a:rPr lang="ar-SA" dirty="0" smtClean="0"/>
              <a:t>ضبط النفس</a:t>
            </a:r>
            <a:endParaRPr lang="ar-EG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4705350" y="1732032"/>
            <a:ext cx="4024313" cy="269067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rtl="1"/>
            <a:r>
              <a:rPr lang="ar-SA" sz="2800" dirty="0" smtClean="0"/>
              <a:t>انتقاء أفراد القوة الأمنية </a:t>
            </a:r>
            <a:r>
              <a:rPr lang="en-US" sz="2800" dirty="0" smtClean="0"/>
              <a:t>—  </a:t>
            </a:r>
            <a:r>
              <a:rPr lang="ar-EG" sz="2800" dirty="0" smtClean="0"/>
              <a:t> </a:t>
            </a:r>
            <a:r>
              <a:rPr lang="ar-SA" sz="2800" dirty="0" smtClean="0"/>
              <a:t>الخصائص المرغوب فيها</a:t>
            </a:r>
            <a:endParaRPr lang="ar-EG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46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pic>
        <p:nvPicPr>
          <p:cNvPr id="18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12.2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0" name="TextBox 9"/>
          <p:cNvSpPr txBox="1"/>
          <p:nvPr/>
        </p:nvSpPr>
        <p:spPr>
          <a:xfrm>
            <a:off x="7428996" y="3540683"/>
            <a:ext cx="13324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 smtClean="0">
                <a:solidFill>
                  <a:schemeClr val="bg1"/>
                </a:solidFill>
              </a:rPr>
              <a:t>Source: US AIR FORCE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Integrity and honesty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Alertness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Judgment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Confidence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Physical fitness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Tactfulness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Self-control</a:t>
            </a:r>
            <a:endParaRPr lang="en-US" sz="1000" b="0" dirty="0"/>
          </a:p>
        </p:txBody>
      </p:sp>
      <p:sp>
        <p:nvSpPr>
          <p:cNvPr id="17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 smtClean="0"/>
              <a:t>Selection of Security Force </a:t>
            </a:r>
            <a:br>
              <a:rPr lang="en-US" sz="900" b="0" dirty="0" smtClean="0"/>
            </a:br>
            <a:r>
              <a:rPr lang="en-US" sz="900" b="0" dirty="0" smtClean="0"/>
              <a:t>Members — Desirable Qualities</a:t>
            </a:r>
            <a:endParaRPr lang="en-US" sz="9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9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12.2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xmlns="" val="178154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انتقاء أفراد القوة الأمنية </a:t>
            </a:r>
            <a:r>
              <a:rPr dirty="0" smtClean="0"/>
              <a:t>—  </a:t>
            </a:r>
            <a:r>
              <a:rPr lang="ar-EG" dirty="0" smtClean="0"/>
              <a:t> </a:t>
            </a:r>
            <a:r>
              <a:rPr lang="ar-SA" dirty="0" smtClean="0"/>
              <a:t>اعتبارات هامة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47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الأهمية الحرجة للأداء الذهني ومستوى الأداء البدني</a:t>
            </a:r>
          </a:p>
          <a:p>
            <a:pPr lvl="0" algn="r" rtl="1"/>
            <a:r>
              <a:rPr lang="ar-SA" dirty="0" smtClean="0"/>
              <a:t>يجب فقط تعيين أفراد جديرين بالثقة وعلى مستوى عال من المسؤولية للقيام بالمهام التي تتطلب الإطلاع على معلومات حساسة</a:t>
            </a:r>
            <a:r>
              <a:rPr dirty="0" smtClean="0"/>
              <a:t> </a:t>
            </a:r>
          </a:p>
          <a:p>
            <a:pPr algn="r" rtl="1"/>
            <a:r>
              <a:rPr lang="ar-SA" dirty="0" smtClean="0"/>
              <a:t>يجب القيام بعمليات تحقيقات المتابعة لضمان أن هؤلاء الأفراد فوق مستوى الشبهات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Selection of Security Force Members — </a:t>
            </a:r>
            <a:br>
              <a:rPr lang="en-US" sz="1000" b="0" smtClean="0"/>
            </a:br>
            <a:r>
              <a:rPr lang="en-US" sz="1000" b="0" smtClean="0"/>
              <a:t>Important Considerations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Mental attitude and quality of job performance are critical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Assign only the most reliable, responsible, and trustworthy members to the assignments requiring access to sensitive information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Conduct follow-up investigations to ensure behavior is above reproach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320153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 smtClean="0"/>
              <a:t> </a:t>
            </a:r>
            <a:fld id="{1E05A8D5-9D50-4F79-AAB3-D0C9B9E3293E}" type="slidenum">
              <a:rPr lang="en-US" smtClean="0"/>
              <a:pPr algn="r" rtl="1"/>
              <a:t>48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ما هي الموارد المتاحة لضمان أن القوة الأمنية بالمنشآت الحيوية للبنية الأساسية الحرجة تؤدي وظيفتها أو أنها ستستمر في حالة جيدة من الناحية البدنية؟</a:t>
            </a:r>
          </a:p>
          <a:p>
            <a:pPr algn="r" rtl="1"/>
            <a:r>
              <a:rPr lang="ar-SA" dirty="0" smtClean="0"/>
              <a:t>ما هي المميزات التي تتحقق عن طريق تقييمات اللياقة البدنية وما هي مزايا اللياقة والقوة البدنية وحالة الأفراد الصحية؟</a:t>
            </a:r>
            <a:r>
              <a:rPr dirty="0" smtClean="0"/>
              <a:t> </a:t>
            </a:r>
            <a:r>
              <a:rPr lang="ar-SA" dirty="0" smtClean="0"/>
              <a:t>هل هناك أية عيوب؟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أسئلة للمناقشة </a:t>
            </a:r>
            <a:r>
              <a:rPr lang="ar-EG" dirty="0" smtClean="0"/>
              <a:t>(</a:t>
            </a:r>
            <a:r>
              <a:rPr dirty="0" smtClean="0"/>
              <a:t>1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provisions do you have in place to ensure that your critical infrastructure security force or security force remains in good physical condition?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the advantages of periodic physical-conditioning assessments and the benefits of a strong, healthy security force? Are there any disadvantages?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Questions (1 of 2)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265866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 smtClean="0"/>
              <a:t> </a:t>
            </a:r>
            <a:fld id="{1E05A8D5-9D50-4F79-AAB3-D0C9B9E3293E}" type="slidenum">
              <a:rPr lang="en-US" smtClean="0"/>
              <a:pPr algn="r" rtl="1"/>
              <a:t>49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ما هي فحوص الخلفية الواجب اتخاذها إزاء أفراد القوة الأمنية؟</a:t>
            </a:r>
          </a:p>
          <a:p>
            <a:pPr algn="r" rtl="1"/>
            <a:r>
              <a:rPr lang="ar-SA" dirty="0" smtClean="0"/>
              <a:t>من المطلوب إجراء تحديثات دورية لفحوص الخلفية، خصوصا التي تتعلق بأفراد الأمن في المواقع الحساسة؟</a:t>
            </a:r>
            <a:r>
              <a:rPr dirty="0" smtClean="0"/>
              <a:t> </a:t>
            </a:r>
            <a:r>
              <a:rPr lang="ar-SA" dirty="0" smtClean="0"/>
              <a:t>لماذا أو لم لا؟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أسئلة للمناقشة </a:t>
            </a:r>
            <a:r>
              <a:rPr lang="ar-EG" dirty="0" smtClean="0"/>
              <a:t>(</a:t>
            </a:r>
            <a:r>
              <a:rPr dirty="0" smtClean="0"/>
              <a:t>2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background checks are performed on your security force personnel?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Is it a requirement to conduct periodic background updates, especially for personnel securing critical areas? Why or why not?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Questions (2 of 2)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119810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12.1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 smtClean="0"/>
              <a:t> </a:t>
            </a:r>
            <a:fld id="{1E05A8D5-9D50-4F79-AAB3-D0C9B9E3293E}" type="slidenum">
              <a:rPr lang="en-US" smtClean="0"/>
              <a:pPr algn="r" rtl="1"/>
              <a:t>5</a:t>
            </a:fld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الغرض</a:t>
            </a:r>
            <a:r>
              <a:rPr dirty="0" smtClean="0"/>
              <a:t>: </a:t>
            </a:r>
            <a:r>
              <a:rPr lang="ar-EG" dirty="0" smtClean="0"/>
              <a:t> </a:t>
            </a:r>
            <a:r>
              <a:rPr lang="ar-SA" dirty="0" smtClean="0"/>
              <a:t>لتنظيم أعمال المتسلل بالترتيب الصحيح</a:t>
            </a:r>
          </a:p>
          <a:p>
            <a:pPr lvl="1" algn="r" rtl="1"/>
            <a:r>
              <a:rPr lang="ar-SA" dirty="0" smtClean="0"/>
              <a:t>المدة</a:t>
            </a:r>
            <a:r>
              <a:rPr dirty="0" smtClean="0"/>
              <a:t>: </a:t>
            </a:r>
            <a:r>
              <a:rPr lang="ar-EG" dirty="0" smtClean="0"/>
              <a:t> 10 </a:t>
            </a:r>
            <a:r>
              <a:rPr lang="ar-SA" dirty="0" smtClean="0"/>
              <a:t>دقائق </a:t>
            </a:r>
            <a:r>
              <a:rPr lang="ar-EG" dirty="0" smtClean="0"/>
              <a:t>(5 </a:t>
            </a:r>
            <a:r>
              <a:rPr lang="ar-SA" dirty="0" smtClean="0"/>
              <a:t>دقائق للنشاط، و </a:t>
            </a:r>
            <a:r>
              <a:rPr lang="ar-EG" dirty="0" smtClean="0"/>
              <a:t>5 </a:t>
            </a:r>
            <a:r>
              <a:rPr lang="ar-SA" dirty="0" smtClean="0"/>
              <a:t>دقائق لاستخلاص المعلومات</a:t>
            </a:r>
            <a:r>
              <a:rPr lang="ar-EG" dirty="0"/>
              <a:t>)</a:t>
            </a:r>
          </a:p>
          <a:p>
            <a:pPr lvl="1" algn="r" rtl="1"/>
            <a:r>
              <a:rPr lang="ar-SA" dirty="0" smtClean="0"/>
              <a:t>تركيبة المجموعة</a:t>
            </a:r>
            <a:r>
              <a:rPr dirty="0" smtClean="0"/>
              <a:t>: </a:t>
            </a:r>
            <a:r>
              <a:rPr lang="ar-EG" dirty="0" smtClean="0"/>
              <a:t> </a:t>
            </a:r>
            <a:r>
              <a:rPr lang="ar-SA" dirty="0" smtClean="0"/>
              <a:t>أفراد</a:t>
            </a:r>
          </a:p>
          <a:p>
            <a:pPr lvl="1" algn="r" rtl="1"/>
            <a:r>
              <a:rPr lang="ar-SA" dirty="0" smtClean="0"/>
              <a:t>استخلاص المعلومات</a:t>
            </a:r>
            <a:r>
              <a:rPr dirty="0" smtClean="0"/>
              <a:t>: </a:t>
            </a:r>
            <a:r>
              <a:rPr lang="ar-EG" dirty="0" smtClean="0"/>
              <a:t> </a:t>
            </a:r>
            <a:r>
              <a:rPr lang="ar-SA" dirty="0" smtClean="0"/>
              <a:t>نقاش يدور في إطار مجموعة كبيرة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نشاط الخط الزمني لأعمال العنصر المتسلل</a:t>
            </a:r>
            <a:endParaRPr lang="ar-EG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Purpose: to organize intruder actions in the correct order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Duration: 10 minutes (5-activity; 5-debrief)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Group composition: individuals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Debrief: large-group discussion</a:t>
            </a:r>
            <a:endParaRPr lang="en-US" sz="1000" b="0" dirty="0"/>
          </a:p>
        </p:txBody>
      </p:sp>
      <p:sp>
        <p:nvSpPr>
          <p:cNvPr id="15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Intruder Action </a:t>
            </a:r>
          </a:p>
          <a:p>
            <a:r>
              <a:rPr lang="en-US" sz="1000" b="0" dirty="0" smtClean="0"/>
              <a:t>Timeline Activity</a:t>
            </a:r>
            <a:endParaRPr lang="en-US" sz="1000" b="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xmlns="" val="32014266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التدريب الأولي والمستمر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50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تدريبات المهارات الأساسية </a:t>
            </a:r>
            <a:r>
              <a:rPr dirty="0" smtClean="0"/>
              <a:t>— </a:t>
            </a:r>
            <a:r>
              <a:rPr lang="ar-EG" dirty="0" smtClean="0"/>
              <a:t> </a:t>
            </a:r>
            <a:r>
              <a:rPr lang="ar-SA" dirty="0" smtClean="0"/>
              <a:t>مهارات متعددة</a:t>
            </a:r>
          </a:p>
          <a:p>
            <a:pPr lvl="0" algn="r" rtl="1"/>
            <a:r>
              <a:rPr lang="ar-SA" dirty="0" smtClean="0"/>
              <a:t>تعيين المدرب </a:t>
            </a:r>
            <a:r>
              <a:rPr dirty="0" smtClean="0"/>
              <a:t>—  </a:t>
            </a:r>
            <a:r>
              <a:rPr lang="ar-EG" dirty="0" smtClean="0"/>
              <a:t> </a:t>
            </a:r>
            <a:r>
              <a:rPr lang="ar-SA" dirty="0" smtClean="0"/>
              <a:t>ضمان استفادة الأفراد الجدد من خبرات الأعضاء القدامى</a:t>
            </a:r>
          </a:p>
          <a:p>
            <a:pPr lvl="0" algn="r" rtl="1"/>
            <a:r>
              <a:rPr lang="ar-SA" dirty="0" smtClean="0"/>
              <a:t>التحديث السنوي للتدريب </a:t>
            </a:r>
            <a:r>
              <a:rPr dirty="0" smtClean="0"/>
              <a:t>— </a:t>
            </a:r>
            <a:r>
              <a:rPr lang="ar-EG" dirty="0" smtClean="0"/>
              <a:t> </a:t>
            </a:r>
            <a:r>
              <a:rPr lang="ar-SA" dirty="0" smtClean="0"/>
              <a:t>التحديثات القانونية، والسياسات الجديدة، والإجراءات</a:t>
            </a:r>
          </a:p>
          <a:p>
            <a:pPr algn="r" rtl="1"/>
            <a:r>
              <a:rPr lang="ar-SA" dirty="0" smtClean="0"/>
              <a:t>التدريب المتخصص </a:t>
            </a:r>
            <a:r>
              <a:rPr dirty="0" smtClean="0"/>
              <a:t>— </a:t>
            </a:r>
            <a:r>
              <a:rPr lang="ar-EG" dirty="0" smtClean="0"/>
              <a:t> </a:t>
            </a:r>
            <a:r>
              <a:rPr lang="ar-SA" dirty="0" smtClean="0"/>
              <a:t>يعتمد على مواقع تمركز القوة الأمنية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Initial and Continuous Training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Entry-level skills training — various skills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Assignment of coach — ensures recruits gain insight from veteran members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Annual update training — legal updates, new policies, and procedures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Specialized training — dependent upon security force placement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377620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نشر المعدات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51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يجب أن تفي المتطلبات الخاصة بالمعدات بكافة إحتياجات القوة الأمنية</a:t>
            </a:r>
          </a:p>
          <a:p>
            <a:pPr algn="r" rtl="1"/>
            <a:r>
              <a:rPr lang="ar-SA" dirty="0" smtClean="0"/>
              <a:t>فعدم توافر المعدات اللازمة يمكن أن يشكل خطرا داهما على حماية البنية الأساسية الحرجة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Deployment of Equipment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Equipment requirements must address security force needs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Inadequate equipment can be detrimental to protecting critical infrastructure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220073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الإشراف اللائق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52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 smtClean="0"/>
              <a:t>إتقان مهارات العمل الوظيفي بالقوة الأمنية</a:t>
            </a:r>
          </a:p>
          <a:p>
            <a:pPr algn="r" rtl="1"/>
            <a:r>
              <a:rPr lang="ar-SA" dirty="0" smtClean="0"/>
              <a:t>توافر الخبرة الميدانية</a:t>
            </a:r>
          </a:p>
          <a:p>
            <a:pPr lvl="0" algn="r" rtl="1"/>
            <a:r>
              <a:rPr lang="ar-SA" dirty="0" smtClean="0"/>
              <a:t>توافر العدد الكافي من المشرفين</a:t>
            </a:r>
          </a:p>
          <a:p>
            <a:pPr algn="r" rtl="1"/>
            <a:r>
              <a:rPr lang="ar-SA" dirty="0" smtClean="0"/>
              <a:t>نشر وتدريب المشرفين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Appropriate Supervision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Competent in security force job skills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Experienced in the field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Sufficient number of supervisors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Supervisor development and training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48053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الإشراف غير اللائق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53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الأسباب الشائعة</a:t>
            </a:r>
            <a:r>
              <a:rPr dirty="0" smtClean="0"/>
              <a:t>:</a:t>
            </a:r>
          </a:p>
          <a:p>
            <a:pPr lvl="1" algn="r" rtl="1"/>
            <a:r>
              <a:rPr lang="ar-SA" dirty="0" smtClean="0"/>
              <a:t>عدم توفر كوادر خبرة مؤهلة ومدربة</a:t>
            </a:r>
            <a:r>
              <a:rPr dirty="0" smtClean="0"/>
              <a:t> </a:t>
            </a:r>
          </a:p>
          <a:p>
            <a:pPr lvl="1" algn="r" rtl="1"/>
            <a:r>
              <a:rPr lang="ar-SA" dirty="0" smtClean="0"/>
              <a:t>سوء التوثيق</a:t>
            </a:r>
            <a:r>
              <a:rPr dirty="0" smtClean="0"/>
              <a:t> </a:t>
            </a:r>
          </a:p>
          <a:p>
            <a:pPr lvl="0" algn="r" rtl="1"/>
            <a:r>
              <a:rPr lang="ar-SA" dirty="0" smtClean="0"/>
              <a:t>أوجه القصور الشائعة</a:t>
            </a:r>
            <a:r>
              <a:rPr dirty="0" smtClean="0"/>
              <a:t>:</a:t>
            </a:r>
          </a:p>
          <a:p>
            <a:pPr lvl="1" algn="r" rtl="1"/>
            <a:r>
              <a:rPr lang="ar-SA" dirty="0" smtClean="0"/>
              <a:t>المشرفون الذين يفرطون في العمل أو يهملون فيه</a:t>
            </a:r>
          </a:p>
          <a:p>
            <a:pPr lvl="1" algn="r" rtl="1"/>
            <a:r>
              <a:rPr lang="ar-SA" dirty="0" smtClean="0"/>
              <a:t>عدم توفر التنسيق مع الآخرين</a:t>
            </a:r>
          </a:p>
          <a:p>
            <a:pPr lvl="1" algn="r" rtl="1"/>
            <a:r>
              <a:rPr lang="ar-SA" dirty="0" smtClean="0"/>
              <a:t>الفشل في تطوير المهارات التكتيكية للطوارئ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Inappropriate Supervision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Common causes: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Lack of qualified, trained, experienced personnel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Poor documentation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Common deficiencies: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Overworked or inattentive supervisors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Lack of coordination with others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Failure to develop emergency tactical skills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20356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 smtClean="0"/>
              <a:t> </a:t>
            </a:r>
            <a:fld id="{1E05A8D5-9D50-4F79-AAB3-D0C9B9E3293E}" type="slidenum">
              <a:rPr lang="en-US" smtClean="0"/>
              <a:pPr algn="r" rtl="1"/>
              <a:t>54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بالإضافة إلى التعرف على الأمور الخاصة بالإشراف، هل هناك أية مسائل أخرى قد تناولتها بطريقة اختبارية؟</a:t>
            </a:r>
          </a:p>
          <a:p>
            <a:pPr algn="r" rtl="1"/>
            <a:r>
              <a:rPr lang="ar-SA" dirty="0" smtClean="0"/>
              <a:t>ما هي التكتيكات التي يمكنك استخدامها للتغلب على تلك العيوب أو منع حدوثها من الأساس؟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أسئلة المناقشة</a:t>
            </a:r>
            <a:endParaRPr lang="ar-EG" dirty="0"/>
          </a:p>
        </p:txBody>
      </p:sp>
      <p:sp>
        <p:nvSpPr>
          <p:cNvPr id="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 addition to the supervision issues identified, are there any others that you may have experienced?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tactics could you use to counter these deficiencies or prevent them in the first place?</a:t>
            </a:r>
            <a:endParaRPr lang="en-US" sz="1000" b="0" dirty="0"/>
          </a:p>
        </p:txBody>
      </p:sp>
      <p:sp>
        <p:nvSpPr>
          <p:cNvPr id="8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351891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تطوير خطة إستجابة القوة الأمنية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55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الغرض</a:t>
            </a:r>
            <a:r>
              <a:rPr dirty="0" smtClean="0"/>
              <a:t>: </a:t>
            </a:r>
            <a:r>
              <a:rPr lang="ar-EG" dirty="0" smtClean="0"/>
              <a:t> </a:t>
            </a:r>
            <a:r>
              <a:rPr lang="ar-SA" dirty="0" smtClean="0"/>
              <a:t>تعريف الإجراءات الضرورية لتمكين القوة الأمنية من تحقيق مهمتها بنجاح</a:t>
            </a:r>
            <a:r>
              <a:rPr dirty="0" smtClean="0"/>
              <a:t> </a:t>
            </a:r>
          </a:p>
          <a:p>
            <a:pPr lvl="0" algn="r" rtl="1"/>
            <a:r>
              <a:rPr lang="ar-SA" dirty="0" smtClean="0"/>
              <a:t>وينصب المحتوى بصفة أساسية على إجراءات الإستجابة الطارئة</a:t>
            </a:r>
          </a:p>
          <a:p>
            <a:pPr algn="r" rtl="1"/>
            <a:r>
              <a:rPr lang="ar-SA" dirty="0" smtClean="0"/>
              <a:t>يجب أن تتسم الخطة بالوضوح، والإيجاز، والتجدد المستمر لمواكبة الظروف الحالية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Develop a Security Force Response Plan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Purpose: to define the processes necessary to enable the security force to successfully accomplish its mission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Content is primarily for emergency response procedures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Plan should be clear, concise, and current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73433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12.3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 smtClean="0"/>
              <a:t> </a:t>
            </a:r>
            <a:fld id="{1E05A8D5-9D50-4F79-AAB3-D0C9B9E3293E}" type="slidenum">
              <a:rPr lang="en-US" smtClean="0"/>
              <a:pPr algn="r" rtl="1"/>
              <a:t>56</a:t>
            </a:fld>
            <a:endParaRPr lang="ar-E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العنوان</a:t>
            </a:r>
          </a:p>
          <a:p>
            <a:pPr lvl="0" algn="r" rtl="1"/>
            <a:r>
              <a:rPr lang="ar-SA" dirty="0" smtClean="0"/>
              <a:t>المراجع</a:t>
            </a:r>
          </a:p>
          <a:p>
            <a:pPr lvl="0" algn="r" rtl="1"/>
            <a:r>
              <a:rPr lang="ar-SA" dirty="0" smtClean="0"/>
              <a:t>التعريفات والمختصرات</a:t>
            </a:r>
          </a:p>
          <a:p>
            <a:pPr lvl="0" algn="r" rtl="1"/>
            <a:r>
              <a:rPr lang="ar-SA" dirty="0" smtClean="0"/>
              <a:t>الهدف</a:t>
            </a:r>
          </a:p>
          <a:p>
            <a:pPr lvl="0" algn="r" rtl="1"/>
            <a:r>
              <a:rPr lang="ar-SA" dirty="0" smtClean="0"/>
              <a:t>التوجيه</a:t>
            </a:r>
          </a:p>
          <a:p>
            <a:pPr algn="r" rtl="1"/>
            <a:r>
              <a:rPr lang="ar-SA" dirty="0" smtClean="0"/>
              <a:t>متطلبات الابلاغ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تشكيل خطة إستجابة القوة الأمنية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Title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References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Definitions and abbreviations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Purpose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Guidance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Reporting requirements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Security Force </a:t>
            </a:r>
            <a:br>
              <a:rPr lang="en-US" sz="1000" b="0" smtClean="0"/>
            </a:br>
            <a:r>
              <a:rPr lang="en-US" sz="1000" b="0" smtClean="0"/>
              <a:t>Response Plan Format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12.3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xmlns="" val="2334873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57</a:t>
            </a:fld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لحظة التعليم الإسترجاعي</a:t>
            </a:r>
            <a:endParaRPr lang="ar-EG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ما هي العناصر الرئيسية التي تساهم في فعالية القوة الأمنية؟</a:t>
            </a:r>
          </a:p>
          <a:p>
            <a:pPr algn="r" rtl="1"/>
            <a:r>
              <a:rPr lang="ar-SA" dirty="0" smtClean="0"/>
              <a:t>ما هي المكونات الواجب إدراجها في خطة استجابة القوة الأمنية؟</a:t>
            </a:r>
            <a:endParaRPr lang="ar-EG" dirty="0" smtClean="0"/>
          </a:p>
        </p:txBody>
      </p:sp>
      <p:sp>
        <p:nvSpPr>
          <p:cNvPr id="10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TeachBack Moment</a:t>
            </a:r>
            <a:endParaRPr lang="en-US" sz="1000" b="0" dirty="0"/>
          </a:p>
        </p:txBody>
      </p:sp>
      <p:sp>
        <p:nvSpPr>
          <p:cNvPr id="11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the primary elements that contribute to the effectiveness of a security force?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the components that should be included in a security force response plan?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xmlns="" val="9682787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دفتر الواجبات الجزء </a:t>
            </a:r>
            <a:r>
              <a:rPr dirty="0" smtClean="0"/>
              <a:t>5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 smtClean="0"/>
              <a:t> </a:t>
            </a:r>
            <a:fld id="{1E05A8D5-9D50-4F79-AAB3-D0C9B9E3293E}" type="slidenum">
              <a:rPr lang="en-US" smtClean="0"/>
              <a:pPr algn="r" rtl="1"/>
              <a:t>58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الغرض</a:t>
            </a:r>
            <a:r>
              <a:rPr dirty="0" smtClean="0"/>
              <a:t>: </a:t>
            </a:r>
            <a:r>
              <a:rPr lang="ar-EG" dirty="0" smtClean="0"/>
              <a:t> </a:t>
            </a:r>
            <a:r>
              <a:rPr lang="ar-SA" dirty="0" smtClean="0"/>
              <a:t>لتطوير خطة إستجابة القوة الأمنية</a:t>
            </a:r>
          </a:p>
          <a:p>
            <a:pPr lvl="1" algn="r" rtl="1"/>
            <a:r>
              <a:rPr lang="ar-SA" dirty="0" smtClean="0"/>
              <a:t>المدة</a:t>
            </a:r>
            <a:r>
              <a:rPr lang="ar-EG" dirty="0" smtClean="0"/>
              <a:t>:</a:t>
            </a:r>
            <a:r>
              <a:rPr dirty="0" smtClean="0"/>
              <a:t> 60 </a:t>
            </a:r>
            <a:r>
              <a:rPr lang="ar-SA" dirty="0" smtClean="0"/>
              <a:t>دقيقة </a:t>
            </a:r>
            <a:r>
              <a:rPr lang="ar-EG" dirty="0" smtClean="0"/>
              <a:t>(</a:t>
            </a:r>
            <a:r>
              <a:rPr dirty="0" smtClean="0"/>
              <a:t>30</a:t>
            </a:r>
            <a:r>
              <a:rPr lang="ar-SA" dirty="0" smtClean="0"/>
              <a:t> دقيقة للتمرين؛ </a:t>
            </a:r>
            <a:r>
              <a:rPr dirty="0" smtClean="0"/>
              <a:t>20</a:t>
            </a:r>
            <a:r>
              <a:rPr lang="ar-SA" dirty="0" smtClean="0"/>
              <a:t> دقيقة للعروض؛ </a:t>
            </a:r>
            <a:r>
              <a:rPr lang="ar-EG" dirty="0" smtClean="0"/>
              <a:t>10 </a:t>
            </a:r>
            <a:r>
              <a:rPr lang="ar-SA" dirty="0" smtClean="0"/>
              <a:t>دقائق لاستخلاص المعلومات</a:t>
            </a:r>
            <a:r>
              <a:rPr lang="ar-EG" dirty="0"/>
              <a:t>)</a:t>
            </a:r>
            <a:endParaRPr dirty="0" smtClean="0"/>
          </a:p>
          <a:p>
            <a:pPr lvl="1" algn="r" rtl="1"/>
            <a:r>
              <a:rPr lang="ar-SA" dirty="0" smtClean="0"/>
              <a:t>تركيبة المجموعة</a:t>
            </a:r>
            <a:r>
              <a:rPr dirty="0" smtClean="0"/>
              <a:t>: </a:t>
            </a:r>
            <a:r>
              <a:rPr lang="ar-EG" dirty="0" smtClean="0"/>
              <a:t> </a:t>
            </a:r>
            <a:r>
              <a:rPr lang="ar-SA" dirty="0" smtClean="0"/>
              <a:t>مجموعات كل طاولة</a:t>
            </a:r>
          </a:p>
          <a:p>
            <a:pPr lvl="1" algn="r" rtl="1"/>
            <a:r>
              <a:rPr lang="ar-SA" dirty="0" smtClean="0"/>
              <a:t>الإحاطة</a:t>
            </a:r>
            <a:r>
              <a:rPr dirty="0" smtClean="0"/>
              <a:t>: </a:t>
            </a:r>
            <a:r>
              <a:rPr lang="ar-EG" dirty="0" smtClean="0"/>
              <a:t> </a:t>
            </a:r>
            <a:r>
              <a:rPr lang="ar-SA" dirty="0" smtClean="0"/>
              <a:t>عرض الفريق؛ وتعليقات المدرب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SA" dirty="0" smtClean="0"/>
              <a:t>التمرين التفصيلي المقسّم </a:t>
            </a:r>
            <a:r>
              <a:rPr lang="ar-EG" dirty="0" smtClean="0"/>
              <a:t>، </a:t>
            </a:r>
            <a:r>
              <a:rPr lang="ar-SA" dirty="0" smtClean="0"/>
              <a:t>الجزء</a:t>
            </a:r>
            <a:r>
              <a:rPr lang="ar-EG" dirty="0" smtClean="0"/>
              <a:t> 5</a:t>
            </a:r>
            <a:r>
              <a:rPr dirty="0" smtClean="0"/>
              <a:t>— </a:t>
            </a:r>
            <a:r>
              <a:rPr lang="ar-EG" dirty="0" smtClean="0"/>
              <a:t> </a:t>
            </a:r>
            <a:r>
              <a:rPr lang="ar-SA" dirty="0" smtClean="0"/>
              <a:t>مبنى الوزارات الوطنية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Purpose: to develop a security force response plan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Duration: 60 minutes (30-exercise; 20-presentations; 10-debrief)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Debrief: team presentations; facilitator feedback</a:t>
            </a:r>
            <a:endParaRPr lang="en-US" sz="1000" b="0" dirty="0"/>
          </a:p>
        </p:txBody>
      </p:sp>
      <p:sp>
        <p:nvSpPr>
          <p:cNvPr id="14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Threaded Exercise Part 5 — National Ministries Building</a:t>
            </a:r>
            <a:endParaRPr lang="en-US" sz="10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Part 5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xmlns="" val="373766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24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0" name="Text Placeholder 19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pPr rtl="1"/>
            <a:r>
              <a:rPr lang="ar-EG" dirty="0" smtClean="0"/>
              <a:t>راجع كتيب العمل الجزء 4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 smtClean="0"/>
              <a:t> </a:t>
            </a:r>
            <a:fld id="{1E05A8D5-9D50-4F79-AAB3-D0C9B9E3293E}" type="slidenum">
              <a:rPr lang="en-US" smtClean="0"/>
              <a:pPr algn="r" rtl="1"/>
              <a:t>59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pic>
        <p:nvPicPr>
          <p:cNvPr id="27" name="Content Placeholder 10" descr="VIST2_Mod-6_Graphic-attachment-1"/>
          <p:cNvPicPr>
            <a:picLocks noGrp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4200" y="1184366"/>
            <a:ext cx="5452291" cy="3914697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خريطة مجمّع مبنى الوزارات الوطنية</a:t>
            </a:r>
            <a:endParaRPr lang="ar-EG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28" name="Text Box 99"/>
          <p:cNvSpPr txBox="1">
            <a:spLocks noChangeArrowheads="1"/>
          </p:cNvSpPr>
          <p:nvPr/>
        </p:nvSpPr>
        <p:spPr bwMode="auto">
          <a:xfrm>
            <a:off x="4057844" y="1378405"/>
            <a:ext cx="1143000" cy="779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وزارة</a:t>
            </a:r>
            <a:r>
              <a:rPr lang="en-US" sz="1200" b="1" dirty="0">
                <a:effectLst/>
                <a:latin typeface="+mn-lt"/>
              </a:rPr>
              <a:t> </a:t>
            </a:r>
          </a:p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الدفاع</a:t>
            </a:r>
          </a:p>
        </p:txBody>
      </p:sp>
      <p:sp>
        <p:nvSpPr>
          <p:cNvPr id="29" name="Text Box 98"/>
          <p:cNvSpPr txBox="1">
            <a:spLocks noChangeArrowheads="1"/>
          </p:cNvSpPr>
          <p:nvPr/>
        </p:nvSpPr>
        <p:spPr bwMode="auto">
          <a:xfrm>
            <a:off x="4905965" y="1632191"/>
            <a:ext cx="904875" cy="44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مكتب الأمن</a:t>
            </a:r>
            <a:endParaRPr lang="ar-EG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32" name="Text Box 100"/>
          <p:cNvSpPr txBox="1">
            <a:spLocks noChangeArrowheads="1"/>
          </p:cNvSpPr>
          <p:nvPr/>
        </p:nvSpPr>
        <p:spPr bwMode="auto">
          <a:xfrm>
            <a:off x="6283916" y="2242107"/>
            <a:ext cx="88360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سفارة أجنبية</a:t>
            </a:r>
            <a:endParaRPr lang="ar-EG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33" name="Text Box 101"/>
          <p:cNvSpPr txBox="1">
            <a:spLocks noChangeArrowheads="1"/>
          </p:cNvSpPr>
          <p:nvPr/>
        </p:nvSpPr>
        <p:spPr bwMode="auto">
          <a:xfrm>
            <a:off x="5921014" y="2757793"/>
            <a:ext cx="1014174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100" b="1" dirty="0" smtClean="0">
                <a:effectLst/>
                <a:latin typeface="+mn-lt"/>
              </a:rPr>
              <a:t>مولد المبنى</a:t>
            </a:r>
            <a:endParaRPr lang="ar-EG" sz="11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34" name="Text Box 130"/>
          <p:cNvSpPr txBox="1">
            <a:spLocks noChangeArrowheads="1"/>
          </p:cNvSpPr>
          <p:nvPr/>
        </p:nvSpPr>
        <p:spPr bwMode="auto">
          <a:xfrm>
            <a:off x="5101863" y="4681431"/>
            <a:ext cx="154495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+mn-lt"/>
              </a:rPr>
              <a:t>شارع سكند</a:t>
            </a:r>
          </a:p>
        </p:txBody>
      </p:sp>
      <p:sp>
        <p:nvSpPr>
          <p:cNvPr id="35" name="Text Box 129"/>
          <p:cNvSpPr txBox="1">
            <a:spLocks noChangeArrowheads="1"/>
          </p:cNvSpPr>
          <p:nvPr/>
        </p:nvSpPr>
        <p:spPr bwMode="auto">
          <a:xfrm>
            <a:off x="3431812" y="4649364"/>
            <a:ext cx="136080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+mn-lt"/>
              </a:rPr>
              <a:t>شارع فيرست</a:t>
            </a:r>
          </a:p>
        </p:txBody>
      </p:sp>
      <p:sp>
        <p:nvSpPr>
          <p:cNvPr id="36" name="Text Box 96"/>
          <p:cNvSpPr txBox="1">
            <a:spLocks noChangeArrowheads="1"/>
          </p:cNvSpPr>
          <p:nvPr/>
        </p:nvSpPr>
        <p:spPr bwMode="auto">
          <a:xfrm>
            <a:off x="2134722" y="4169621"/>
            <a:ext cx="1845309" cy="341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ct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+mn-lt"/>
              </a:rPr>
              <a:t>حارة جيدوشياري لين</a:t>
            </a:r>
          </a:p>
        </p:txBody>
      </p:sp>
      <p:sp>
        <p:nvSpPr>
          <p:cNvPr id="37" name="Text Box 95"/>
          <p:cNvSpPr txBox="1">
            <a:spLocks noChangeArrowheads="1"/>
          </p:cNvSpPr>
          <p:nvPr/>
        </p:nvSpPr>
        <p:spPr bwMode="auto">
          <a:xfrm>
            <a:off x="1811652" y="3210916"/>
            <a:ext cx="15621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+mn-lt"/>
              </a:rPr>
              <a:t>شارع ناشيونال أفينيو</a:t>
            </a:r>
          </a:p>
        </p:txBody>
      </p:sp>
      <p:sp>
        <p:nvSpPr>
          <p:cNvPr id="38" name="Text Box 97"/>
          <p:cNvSpPr txBox="1">
            <a:spLocks noChangeArrowheads="1"/>
          </p:cNvSpPr>
          <p:nvPr/>
        </p:nvSpPr>
        <p:spPr bwMode="auto">
          <a:xfrm>
            <a:off x="2694262" y="2630526"/>
            <a:ext cx="1038861" cy="54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EG" sz="1400" b="1" dirty="0" smtClean="0">
                <a:effectLst/>
                <a:latin typeface="+mn-lt"/>
              </a:rPr>
              <a:t>مبنى </a:t>
            </a:r>
            <a:r>
              <a:rPr lang="ar-SA" sz="1400" b="1" dirty="0" smtClean="0">
                <a:effectLst/>
                <a:latin typeface="+mn-lt"/>
              </a:rPr>
              <a:t>الوزارات الوطنية</a:t>
            </a:r>
            <a:endParaRPr lang="ar-SA" sz="1400" b="1" dirty="0">
              <a:effectLst/>
              <a:latin typeface="+mn-lt"/>
            </a:endParaRPr>
          </a:p>
        </p:txBody>
      </p:sp>
      <p:sp>
        <p:nvSpPr>
          <p:cNvPr id="39" name="Text Box 128"/>
          <p:cNvSpPr txBox="1">
            <a:spLocks noChangeArrowheads="1"/>
          </p:cNvSpPr>
          <p:nvPr/>
        </p:nvSpPr>
        <p:spPr bwMode="auto">
          <a:xfrm>
            <a:off x="3125470" y="3482823"/>
            <a:ext cx="86931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400" b="1" dirty="0">
                <a:effectLst/>
                <a:latin typeface="+mn-lt"/>
              </a:rPr>
              <a:t>موقف السيارات</a:t>
            </a:r>
            <a:endParaRPr lang="ar-EG" sz="14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0" name="Text Box 107"/>
          <p:cNvSpPr txBox="1">
            <a:spLocks noChangeArrowheads="1"/>
          </p:cNvSpPr>
          <p:nvPr/>
        </p:nvSpPr>
        <p:spPr bwMode="auto">
          <a:xfrm>
            <a:off x="5798684" y="3705219"/>
            <a:ext cx="1273016" cy="28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ar-SA" sz="1200" b="1" dirty="0">
                <a:effectLst/>
                <a:latin typeface="+mn-lt"/>
              </a:rPr>
              <a:t>كاراجات السيارات</a:t>
            </a:r>
            <a:endParaRPr lang="ar-EG" sz="1200" b="1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3" name="CallAddL"/>
          <p:cNvSpPr txBox="1">
            <a:spLocks noChangeArrowheads="1"/>
          </p:cNvSpPr>
          <p:nvPr/>
        </p:nvSpPr>
        <p:spPr bwMode="auto">
          <a:xfrm>
            <a:off x="3098438" y="1353969"/>
            <a:ext cx="1206500" cy="210824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  <a:ea typeface="Calibri"/>
                <a:cs typeface="Times New Roman"/>
              </a:rPr>
              <a:t>(Ministry of Defense)</a:t>
            </a:r>
            <a:endParaRPr lang="en-US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4" name="Text Box 98"/>
          <p:cNvSpPr txBox="1">
            <a:spLocks noChangeArrowheads="1"/>
          </p:cNvSpPr>
          <p:nvPr/>
        </p:nvSpPr>
        <p:spPr bwMode="auto">
          <a:xfrm>
            <a:off x="4999152" y="1414282"/>
            <a:ext cx="895350" cy="233681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</a:rPr>
              <a:t>(Security office)</a:t>
            </a:r>
            <a:endParaRPr lang="ar-EG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5" name="Text Box 100"/>
          <p:cNvSpPr txBox="1">
            <a:spLocks noChangeArrowheads="1"/>
          </p:cNvSpPr>
          <p:nvPr/>
        </p:nvSpPr>
        <p:spPr bwMode="auto">
          <a:xfrm>
            <a:off x="6446317" y="1900052"/>
            <a:ext cx="636508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</a:rPr>
              <a:t>(Foreign embassy)</a:t>
            </a:r>
            <a:endParaRPr lang="ar-EG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6" name="Text Box 101"/>
          <p:cNvSpPr txBox="1">
            <a:spLocks noChangeArrowheads="1"/>
          </p:cNvSpPr>
          <p:nvPr/>
        </p:nvSpPr>
        <p:spPr bwMode="auto">
          <a:xfrm>
            <a:off x="6022931" y="2987665"/>
            <a:ext cx="1162050" cy="212722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</a:rPr>
              <a:t>(Building generator)</a:t>
            </a:r>
            <a:endParaRPr lang="ar-EG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7" name="Text Box 130"/>
          <p:cNvSpPr txBox="1">
            <a:spLocks noChangeArrowheads="1"/>
          </p:cNvSpPr>
          <p:nvPr/>
        </p:nvSpPr>
        <p:spPr bwMode="auto">
          <a:xfrm>
            <a:off x="5894502" y="4526174"/>
            <a:ext cx="1162050" cy="251777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rtl="1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</a:rPr>
              <a:t>(Second Street)</a:t>
            </a:r>
            <a:endParaRPr lang="ar-EG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8" name="Text Box 129"/>
          <p:cNvSpPr txBox="1">
            <a:spLocks noChangeArrowheads="1"/>
          </p:cNvSpPr>
          <p:nvPr/>
        </p:nvSpPr>
        <p:spPr bwMode="auto">
          <a:xfrm>
            <a:off x="4136926" y="4501827"/>
            <a:ext cx="825500" cy="231458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</a:rPr>
              <a:t>(First Street)</a:t>
            </a:r>
            <a:endParaRPr lang="ar-EG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9" name="Text Box 96"/>
          <p:cNvSpPr txBox="1">
            <a:spLocks noChangeArrowheads="1"/>
          </p:cNvSpPr>
          <p:nvPr/>
        </p:nvSpPr>
        <p:spPr bwMode="auto">
          <a:xfrm>
            <a:off x="2174111" y="4428485"/>
            <a:ext cx="1162050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</a:rPr>
              <a:t>(Judiciary Lane)</a:t>
            </a:r>
            <a:endParaRPr lang="ar-EG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50" name="Text Box 95"/>
          <p:cNvSpPr txBox="1">
            <a:spLocks noChangeArrowheads="1"/>
          </p:cNvSpPr>
          <p:nvPr/>
        </p:nvSpPr>
        <p:spPr bwMode="auto">
          <a:xfrm>
            <a:off x="1911982" y="3485871"/>
            <a:ext cx="1016000" cy="212408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</a:rPr>
              <a:t>(National Avenue)</a:t>
            </a:r>
            <a:endParaRPr lang="ar-EG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51" name="Text Box 97"/>
          <p:cNvSpPr txBox="1">
            <a:spLocks noChangeArrowheads="1"/>
          </p:cNvSpPr>
          <p:nvPr/>
        </p:nvSpPr>
        <p:spPr bwMode="auto">
          <a:xfrm>
            <a:off x="2020104" y="2984904"/>
            <a:ext cx="1162050" cy="304800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</a:rPr>
              <a:t>(National Ministries</a:t>
            </a:r>
          </a:p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</a:rPr>
              <a:t>Building)</a:t>
            </a:r>
            <a:endParaRPr lang="ar-EG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52" name="Text Box 128"/>
          <p:cNvSpPr txBox="1">
            <a:spLocks noChangeArrowheads="1"/>
          </p:cNvSpPr>
          <p:nvPr/>
        </p:nvSpPr>
        <p:spPr bwMode="auto">
          <a:xfrm>
            <a:off x="3379469" y="3885780"/>
            <a:ext cx="793750" cy="210183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</a:rPr>
              <a:t>(Parking lot)</a:t>
            </a:r>
            <a:endParaRPr lang="ar-EG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53" name="Text Box 107"/>
          <p:cNvSpPr txBox="1">
            <a:spLocks noChangeArrowheads="1"/>
          </p:cNvSpPr>
          <p:nvPr/>
        </p:nvSpPr>
        <p:spPr bwMode="auto">
          <a:xfrm>
            <a:off x="6104709" y="3898127"/>
            <a:ext cx="1037410" cy="283845"/>
          </a:xfrm>
          <a:prstGeom prst="rect">
            <a:avLst/>
          </a:prstGeom>
          <a:noFill/>
          <a:ln>
            <a:noFill/>
          </a:ln>
          <a:extLst/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algn="r" rtl="1"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effectLst/>
                <a:latin typeface="+mn-lt"/>
              </a:rPr>
              <a:t>(Parking garage)</a:t>
            </a:r>
            <a:endParaRPr lang="ar-EG" sz="8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1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National Ministries </a:t>
            </a:r>
          </a:p>
          <a:p>
            <a:r>
              <a:rPr lang="en-US" sz="1000" b="0" dirty="0" smtClean="0"/>
              <a:t>Building Complex Map</a:t>
            </a:r>
            <a:endParaRPr lang="en-US" sz="1000" b="0" dirty="0"/>
          </a:p>
        </p:txBody>
      </p:sp>
      <p:sp>
        <p:nvSpPr>
          <p:cNvPr id="42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5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Part 4</a:t>
            </a:r>
            <a:endParaRPr lang="en-US" sz="800" b="0" dirty="0"/>
          </a:p>
        </p:txBody>
      </p:sp>
      <p:sp>
        <p:nvSpPr>
          <p:cNvPr id="5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grpSp>
        <p:nvGrpSpPr>
          <p:cNvPr id="56" name="CallTop"/>
          <p:cNvGrpSpPr/>
          <p:nvPr/>
        </p:nvGrpSpPr>
        <p:grpSpPr>
          <a:xfrm>
            <a:off x="18466" y="5334000"/>
            <a:ext cx="2970807" cy="1246301"/>
            <a:chOff x="1815178" y="1157431"/>
            <a:chExt cx="5759919" cy="3195431"/>
          </a:xfrm>
        </p:grpSpPr>
        <p:sp>
          <p:nvSpPr>
            <p:cNvPr id="57" name="Text Box 99"/>
            <p:cNvSpPr txBox="1">
              <a:spLocks noChangeArrowheads="1"/>
            </p:cNvSpPr>
            <p:nvPr/>
          </p:nvSpPr>
          <p:spPr bwMode="auto">
            <a:xfrm>
              <a:off x="3781596" y="1228508"/>
              <a:ext cx="998859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Ministry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of Defense</a:t>
              </a:r>
            </a:p>
          </p:txBody>
        </p:sp>
        <p:sp>
          <p:nvSpPr>
            <p:cNvPr id="58" name="Text Box 98"/>
            <p:cNvSpPr txBox="1">
              <a:spLocks noChangeArrowheads="1"/>
            </p:cNvSpPr>
            <p:nvPr/>
          </p:nvSpPr>
          <p:spPr bwMode="auto">
            <a:xfrm>
              <a:off x="4530391" y="1182537"/>
              <a:ext cx="1351949" cy="445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Security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office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9" name="Text Box 100"/>
            <p:cNvSpPr txBox="1">
              <a:spLocks noChangeArrowheads="1"/>
            </p:cNvSpPr>
            <p:nvPr/>
          </p:nvSpPr>
          <p:spPr bwMode="auto">
            <a:xfrm>
              <a:off x="5923307" y="1926054"/>
              <a:ext cx="1397319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Foreign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embassy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0" name="Text Box 101"/>
            <p:cNvSpPr txBox="1">
              <a:spLocks noChangeArrowheads="1"/>
            </p:cNvSpPr>
            <p:nvPr/>
          </p:nvSpPr>
          <p:spPr bwMode="auto">
            <a:xfrm>
              <a:off x="5994629" y="2505873"/>
              <a:ext cx="1064310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 generator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1" name="Text Box 130"/>
            <p:cNvSpPr txBox="1">
              <a:spLocks noChangeArrowheads="1"/>
            </p:cNvSpPr>
            <p:nvPr/>
          </p:nvSpPr>
          <p:spPr bwMode="auto">
            <a:xfrm>
              <a:off x="5016217" y="4013046"/>
              <a:ext cx="1544954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Second Street</a:t>
              </a:r>
            </a:p>
          </p:txBody>
        </p:sp>
        <p:sp>
          <p:nvSpPr>
            <p:cNvPr id="62" name="Text Box 129"/>
            <p:cNvSpPr txBox="1">
              <a:spLocks noChangeArrowheads="1"/>
            </p:cNvSpPr>
            <p:nvPr/>
          </p:nvSpPr>
          <p:spPr bwMode="auto">
            <a:xfrm>
              <a:off x="3327415" y="3839696"/>
              <a:ext cx="1360806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First Street</a:t>
              </a:r>
            </a:p>
          </p:txBody>
        </p:sp>
        <p:sp>
          <p:nvSpPr>
            <p:cNvPr id="63" name="Text Box 96"/>
            <p:cNvSpPr txBox="1">
              <a:spLocks noChangeArrowheads="1"/>
            </p:cNvSpPr>
            <p:nvPr/>
          </p:nvSpPr>
          <p:spPr bwMode="auto">
            <a:xfrm>
              <a:off x="1815178" y="3626654"/>
              <a:ext cx="1845308" cy="341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Judiciary Lane</a:t>
              </a:r>
            </a:p>
          </p:txBody>
        </p:sp>
        <p:sp>
          <p:nvSpPr>
            <p:cNvPr id="64" name="Text Box 95"/>
            <p:cNvSpPr txBox="1">
              <a:spLocks noChangeArrowheads="1"/>
            </p:cNvSpPr>
            <p:nvPr/>
          </p:nvSpPr>
          <p:spPr bwMode="auto">
            <a:xfrm>
              <a:off x="1877869" y="3064731"/>
              <a:ext cx="1562099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Avenue</a:t>
              </a:r>
            </a:p>
          </p:txBody>
        </p:sp>
        <p:sp>
          <p:nvSpPr>
            <p:cNvPr id="65" name="Text Box 97"/>
            <p:cNvSpPr txBox="1">
              <a:spLocks noChangeArrowheads="1"/>
            </p:cNvSpPr>
            <p:nvPr/>
          </p:nvSpPr>
          <p:spPr bwMode="auto">
            <a:xfrm>
              <a:off x="2209773" y="1726729"/>
              <a:ext cx="1038861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</a:t>
              </a:r>
            </a:p>
          </p:txBody>
        </p:sp>
        <p:sp>
          <p:nvSpPr>
            <p:cNvPr id="66" name="Text Box 128"/>
            <p:cNvSpPr txBox="1">
              <a:spLocks noChangeArrowheads="1"/>
            </p:cNvSpPr>
            <p:nvPr/>
          </p:nvSpPr>
          <p:spPr bwMode="auto">
            <a:xfrm>
              <a:off x="3388849" y="2817806"/>
              <a:ext cx="869316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lot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7" name="Text Box 107"/>
            <p:cNvSpPr txBox="1">
              <a:spLocks noChangeArrowheads="1"/>
            </p:cNvSpPr>
            <p:nvPr/>
          </p:nvSpPr>
          <p:spPr bwMode="auto">
            <a:xfrm>
              <a:off x="5862176" y="3386712"/>
              <a:ext cx="1273017" cy="280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garage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8" name="CallAddL"/>
            <p:cNvSpPr txBox="1">
              <a:spLocks noChangeArrowheads="1"/>
            </p:cNvSpPr>
            <p:nvPr/>
          </p:nvSpPr>
          <p:spPr bwMode="auto">
            <a:xfrm>
              <a:off x="2177947" y="1157431"/>
              <a:ext cx="1893955" cy="3099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(Ministry of Defense)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9" name="Text Box 98"/>
            <p:cNvSpPr txBox="1">
              <a:spLocks noChangeArrowheads="1"/>
            </p:cNvSpPr>
            <p:nvPr/>
          </p:nvSpPr>
          <p:spPr bwMode="auto">
            <a:xfrm>
              <a:off x="5694853" y="1188085"/>
              <a:ext cx="1460500" cy="23882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(Security office)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0" name="Text Box 100"/>
            <p:cNvSpPr txBox="1">
              <a:spLocks noChangeArrowheads="1"/>
            </p:cNvSpPr>
            <p:nvPr/>
          </p:nvSpPr>
          <p:spPr bwMode="auto">
            <a:xfrm>
              <a:off x="5420265" y="1553312"/>
              <a:ext cx="1735090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(Foreign embassy)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1" name="Text Box 101"/>
            <p:cNvSpPr txBox="1">
              <a:spLocks noChangeArrowheads="1"/>
            </p:cNvSpPr>
            <p:nvPr/>
          </p:nvSpPr>
          <p:spPr bwMode="auto">
            <a:xfrm>
              <a:off x="5614788" y="3026831"/>
              <a:ext cx="1837409" cy="14604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(Building generator)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2" name="Text Box 130"/>
            <p:cNvSpPr txBox="1">
              <a:spLocks noChangeArrowheads="1"/>
            </p:cNvSpPr>
            <p:nvPr/>
          </p:nvSpPr>
          <p:spPr bwMode="auto">
            <a:xfrm>
              <a:off x="6056759" y="3995324"/>
              <a:ext cx="1511141" cy="24780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(Second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3" name="Text Box 129"/>
            <p:cNvSpPr txBox="1">
              <a:spLocks noChangeArrowheads="1"/>
            </p:cNvSpPr>
            <p:nvPr/>
          </p:nvSpPr>
          <p:spPr bwMode="auto">
            <a:xfrm>
              <a:off x="3823506" y="4100599"/>
              <a:ext cx="1192710" cy="23145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(First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4" name="Text Box 96"/>
            <p:cNvSpPr txBox="1">
              <a:spLocks noChangeArrowheads="1"/>
            </p:cNvSpPr>
            <p:nvPr/>
          </p:nvSpPr>
          <p:spPr bwMode="auto">
            <a:xfrm>
              <a:off x="1944912" y="4048062"/>
              <a:ext cx="1495055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(Judiciary Lane)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5" name="Text Box 95"/>
            <p:cNvSpPr txBox="1">
              <a:spLocks noChangeArrowheads="1"/>
            </p:cNvSpPr>
            <p:nvPr/>
          </p:nvSpPr>
          <p:spPr bwMode="auto">
            <a:xfrm>
              <a:off x="1815178" y="3299269"/>
              <a:ext cx="2200275" cy="17113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Avenue)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6" name="Text Box 97"/>
            <p:cNvSpPr txBox="1">
              <a:spLocks noChangeArrowheads="1"/>
            </p:cNvSpPr>
            <p:nvPr/>
          </p:nvSpPr>
          <p:spPr bwMode="auto">
            <a:xfrm>
              <a:off x="2142024" y="2491859"/>
              <a:ext cx="1929876" cy="261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</a:t>
              </a: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7" name="Text Box 128"/>
            <p:cNvSpPr txBox="1">
              <a:spLocks noChangeArrowheads="1"/>
            </p:cNvSpPr>
            <p:nvPr/>
          </p:nvSpPr>
          <p:spPr bwMode="auto">
            <a:xfrm>
              <a:off x="3384723" y="3479500"/>
              <a:ext cx="1246189" cy="21018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lot)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8" name="Text Box 107"/>
            <p:cNvSpPr txBox="1">
              <a:spLocks noChangeArrowheads="1"/>
            </p:cNvSpPr>
            <p:nvPr/>
          </p:nvSpPr>
          <p:spPr bwMode="auto">
            <a:xfrm>
              <a:off x="6457496" y="3404374"/>
              <a:ext cx="1117601" cy="459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garage)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274524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12.1</a:t>
            </a:r>
            <a:endParaRPr lang="ar-E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 rtl="1"/>
              <a:t>6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lang="en-US" dirty="0" smtClean="0">
                <a:solidFill>
                  <a:schemeClr val="tx1"/>
                </a:solidFill>
              </a:rPr>
              <a:t>Module 12: Security Force Operations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العلاقات بين الوظائف </a:t>
            </a:r>
            <a:r>
              <a:rPr lang="ar-EG" dirty="0" smtClean="0"/>
              <a:t>(</a:t>
            </a:r>
            <a:r>
              <a:rPr dirty="0" smtClean="0"/>
              <a:t>1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13" name="Rectangle 1027"/>
          <p:cNvSpPr>
            <a:spLocks noChangeArrowheads="1"/>
          </p:cNvSpPr>
          <p:nvPr/>
        </p:nvSpPr>
        <p:spPr bwMode="auto">
          <a:xfrm>
            <a:off x="725681" y="1311185"/>
            <a:ext cx="1139736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rtl="1"/>
            <a:r>
              <a:rPr lang="ar-EG" altLang="en-US" b="1" dirty="0" smtClean="0">
                <a:latin typeface="+mn-lt"/>
              </a:rPr>
              <a:t>بداية الإجراء</a:t>
            </a:r>
            <a:endParaRPr lang="ar-EG" altLang="en-US" b="1" dirty="0">
              <a:latin typeface="+mn-lt"/>
            </a:endParaRPr>
          </a:p>
        </p:txBody>
      </p:sp>
      <p:sp>
        <p:nvSpPr>
          <p:cNvPr id="14" name="Rectangle 1028"/>
          <p:cNvSpPr>
            <a:spLocks noChangeArrowheads="1"/>
          </p:cNvSpPr>
          <p:nvPr/>
        </p:nvSpPr>
        <p:spPr bwMode="auto">
          <a:xfrm>
            <a:off x="6977666" y="1289033"/>
            <a:ext cx="1525471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rtl="1"/>
            <a:r>
              <a:rPr lang="ar-EG" altLang="en-US" b="1" dirty="0" smtClean="0">
                <a:latin typeface="+mn-lt"/>
              </a:rPr>
              <a:t>المهمة تمت</a:t>
            </a:r>
            <a:endParaRPr lang="ar-EG" altLang="en-US" b="1" dirty="0">
              <a:latin typeface="+mn-lt"/>
            </a:endParaRPr>
          </a:p>
        </p:txBody>
      </p:sp>
      <p:sp>
        <p:nvSpPr>
          <p:cNvPr id="18" name="Freeform 1030"/>
          <p:cNvSpPr>
            <a:spLocks/>
          </p:cNvSpPr>
          <p:nvPr/>
        </p:nvSpPr>
        <p:spPr bwMode="auto">
          <a:xfrm>
            <a:off x="698076" y="1353829"/>
            <a:ext cx="7642225" cy="3380005"/>
          </a:xfrm>
          <a:custGeom>
            <a:avLst/>
            <a:gdLst>
              <a:gd name="T0" fmla="*/ 0 w 4814"/>
              <a:gd name="T1" fmla="*/ 2467 h 2468"/>
              <a:gd name="T2" fmla="*/ 4813 w 4814"/>
              <a:gd name="T3" fmla="*/ 2467 h 2468"/>
              <a:gd name="T4" fmla="*/ 4813 w 4814"/>
              <a:gd name="T5" fmla="*/ 0 h 24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814" h="2468">
                <a:moveTo>
                  <a:pt x="0" y="2467"/>
                </a:moveTo>
                <a:lnTo>
                  <a:pt x="4813" y="2467"/>
                </a:lnTo>
                <a:lnTo>
                  <a:pt x="4813" y="0"/>
                </a:lnTo>
              </a:path>
            </a:pathLst>
          </a:custGeom>
          <a:noFill/>
          <a:ln w="127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0" name="Line 1031"/>
          <p:cNvSpPr>
            <a:spLocks noChangeShapeType="1"/>
          </p:cNvSpPr>
          <p:nvPr/>
        </p:nvSpPr>
        <p:spPr bwMode="auto">
          <a:xfrm>
            <a:off x="693313" y="1352459"/>
            <a:ext cx="0" cy="338000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3" name="Line 1035"/>
          <p:cNvSpPr>
            <a:spLocks noChangeShapeType="1"/>
          </p:cNvSpPr>
          <p:nvPr/>
        </p:nvSpPr>
        <p:spPr bwMode="auto">
          <a:xfrm>
            <a:off x="723476" y="1781084"/>
            <a:ext cx="7646987" cy="0"/>
          </a:xfrm>
          <a:prstGeom prst="line">
            <a:avLst/>
          </a:prstGeom>
          <a:noFill/>
          <a:ln w="50800">
            <a:solidFill>
              <a:srgbClr val="00206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4" name="Rectangle 1036"/>
          <p:cNvSpPr>
            <a:spLocks noChangeArrowheads="1"/>
          </p:cNvSpPr>
          <p:nvPr/>
        </p:nvSpPr>
        <p:spPr bwMode="auto">
          <a:xfrm>
            <a:off x="3192038" y="1355998"/>
            <a:ext cx="2404504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rtl="1"/>
            <a:r>
              <a:rPr lang="ar-SA" altLang="en-US" sz="2000" b="1" dirty="0">
                <a:latin typeface="+mn-lt"/>
              </a:rPr>
              <a:t>وقت مهمة المتسلل</a:t>
            </a:r>
            <a:endParaRPr lang="ar-EG" altLang="en-US" sz="2000" b="1" dirty="0">
              <a:latin typeface="+mn-lt"/>
            </a:endParaRPr>
          </a:p>
        </p:txBody>
      </p:sp>
      <p:sp>
        <p:nvSpPr>
          <p:cNvPr id="28" name="Oval 1040"/>
          <p:cNvSpPr>
            <a:spLocks noChangeArrowheads="1"/>
          </p:cNvSpPr>
          <p:nvPr/>
        </p:nvSpPr>
        <p:spPr bwMode="auto">
          <a:xfrm>
            <a:off x="1915688" y="1684247"/>
            <a:ext cx="158750" cy="136525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0" name="Rectangle 1043"/>
          <p:cNvSpPr>
            <a:spLocks noChangeArrowheads="1"/>
          </p:cNvSpPr>
          <p:nvPr/>
        </p:nvSpPr>
        <p:spPr bwMode="auto">
          <a:xfrm>
            <a:off x="628902" y="3024097"/>
            <a:ext cx="1173399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rtl="1"/>
            <a:r>
              <a:rPr lang="ar-SA" altLang="en-US" sz="2000" b="1" dirty="0" smtClean="0">
                <a:latin typeface="+mj-lt"/>
              </a:rPr>
              <a:t>الإنذار</a:t>
            </a:r>
            <a:r>
              <a:rPr lang="ar-EG" altLang="en-US" sz="2000" b="1" dirty="0" smtClean="0">
                <a:latin typeface="+mj-lt"/>
              </a:rPr>
              <a:t> </a:t>
            </a:r>
            <a:r>
              <a:rPr lang="ar-SA" altLang="en-US" sz="2000" b="1" dirty="0" smtClean="0">
                <a:latin typeface="+mj-lt"/>
              </a:rPr>
              <a:t>الأول</a:t>
            </a:r>
            <a:endParaRPr lang="ar-SA" altLang="en-US" sz="2000" b="1" dirty="0">
              <a:latin typeface="+mj-lt"/>
            </a:endParaRPr>
          </a:p>
          <a:p>
            <a:pPr algn="ctr" rtl="1"/>
            <a:endParaRPr lang="ar-EG" altLang="en-US" sz="2000" b="1" dirty="0">
              <a:latin typeface="+mj-lt"/>
            </a:endParaRPr>
          </a:p>
        </p:txBody>
      </p:sp>
      <p:sp>
        <p:nvSpPr>
          <p:cNvPr id="31" name="Line 1044"/>
          <p:cNvSpPr>
            <a:spLocks noChangeShapeType="1"/>
          </p:cNvSpPr>
          <p:nvPr/>
        </p:nvSpPr>
        <p:spPr bwMode="auto">
          <a:xfrm>
            <a:off x="1647401" y="3373347"/>
            <a:ext cx="363537" cy="19526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6" name="Rectangle 1049"/>
          <p:cNvSpPr>
            <a:spLocks noChangeArrowheads="1"/>
          </p:cNvSpPr>
          <p:nvPr/>
        </p:nvSpPr>
        <p:spPr bwMode="auto">
          <a:xfrm>
            <a:off x="2029856" y="2794601"/>
            <a:ext cx="1812925" cy="1916113"/>
          </a:xfrm>
          <a:prstGeom prst="rect">
            <a:avLst/>
          </a:prstGeom>
          <a:solidFill>
            <a:srgbClr val="00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7" name="Rectangle 1050"/>
          <p:cNvSpPr>
            <a:spLocks noChangeArrowheads="1"/>
          </p:cNvSpPr>
          <p:nvPr/>
        </p:nvSpPr>
        <p:spPr bwMode="auto">
          <a:xfrm>
            <a:off x="2223664" y="3566649"/>
            <a:ext cx="1128514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rtl="1"/>
            <a:r>
              <a:rPr lang="ar-SA" altLang="en-US" sz="2400" b="1" dirty="0">
                <a:solidFill>
                  <a:schemeClr val="bg1"/>
                </a:solidFill>
                <a:latin typeface="+mn-lt"/>
              </a:rPr>
              <a:t>الكشف</a:t>
            </a:r>
          </a:p>
        </p:txBody>
      </p:sp>
      <p:sp>
        <p:nvSpPr>
          <p:cNvPr id="38" name="Rectangle 1051"/>
          <p:cNvSpPr>
            <a:spLocks noChangeArrowheads="1"/>
          </p:cNvSpPr>
          <p:nvPr/>
        </p:nvSpPr>
        <p:spPr bwMode="auto">
          <a:xfrm rot="-5400000">
            <a:off x="3079814" y="3590361"/>
            <a:ext cx="1048365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rtl="1"/>
            <a:r>
              <a:rPr lang="ar-EG" altLang="en-US" b="1" dirty="0" smtClean="0">
                <a:solidFill>
                  <a:srgbClr val="000000"/>
                </a:solidFill>
                <a:latin typeface="+mn-lt"/>
              </a:rPr>
              <a:t>تقييم الإنذار</a:t>
            </a:r>
            <a:endParaRPr lang="ar-EG" altLang="en-US" b="1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43" name="Rectangle 1056"/>
          <p:cNvSpPr>
            <a:spLocks noChangeArrowheads="1"/>
          </p:cNvSpPr>
          <p:nvPr/>
        </p:nvSpPr>
        <p:spPr bwMode="auto">
          <a:xfrm>
            <a:off x="3844501" y="2797084"/>
            <a:ext cx="3151187" cy="1916113"/>
          </a:xfrm>
          <a:prstGeom prst="rect">
            <a:avLst/>
          </a:prstGeom>
          <a:solidFill>
            <a:srgbClr val="66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4" name="Rectangle 1057"/>
          <p:cNvSpPr>
            <a:spLocks noChangeArrowheads="1"/>
          </p:cNvSpPr>
          <p:nvPr/>
        </p:nvSpPr>
        <p:spPr bwMode="auto">
          <a:xfrm>
            <a:off x="4368376" y="3568017"/>
            <a:ext cx="1502014" cy="462307"/>
          </a:xfrm>
          <a:prstGeom prst="rect">
            <a:avLst/>
          </a:prstGeom>
          <a:solidFill>
            <a:srgbClr val="66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rtl="1"/>
            <a:r>
              <a:rPr lang="ar-SA" altLang="en-US" sz="2400" b="1" dirty="0">
                <a:solidFill>
                  <a:schemeClr val="bg1"/>
                </a:solidFill>
                <a:latin typeface="+mn-lt"/>
              </a:rPr>
              <a:t>الإستجابة</a:t>
            </a:r>
          </a:p>
        </p:txBody>
      </p:sp>
      <p:sp>
        <p:nvSpPr>
          <p:cNvPr id="45" name="Rectangle 1058"/>
          <p:cNvSpPr>
            <a:spLocks noChangeArrowheads="1"/>
          </p:cNvSpPr>
          <p:nvPr/>
        </p:nvSpPr>
        <p:spPr bwMode="auto">
          <a:xfrm rot="-5400000">
            <a:off x="5941751" y="3597935"/>
            <a:ext cx="1444306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rtl="1"/>
            <a:r>
              <a:rPr lang="ar-EG" altLang="en-US" b="1" dirty="0" smtClean="0">
                <a:solidFill>
                  <a:schemeClr val="bg1"/>
                </a:solidFill>
                <a:latin typeface="+mn-lt"/>
              </a:rPr>
              <a:t>اعتراض المتسلل</a:t>
            </a:r>
            <a:endParaRPr lang="ar-EG" altLang="en-US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9" name="Line 1062"/>
          <p:cNvSpPr>
            <a:spLocks noChangeShapeType="1"/>
          </p:cNvSpPr>
          <p:nvPr/>
        </p:nvSpPr>
        <p:spPr bwMode="auto">
          <a:xfrm flipV="1">
            <a:off x="6995688" y="2055722"/>
            <a:ext cx="0" cy="2676525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0" name="Line 1063"/>
          <p:cNvSpPr>
            <a:spLocks noChangeShapeType="1"/>
          </p:cNvSpPr>
          <p:nvPr/>
        </p:nvSpPr>
        <p:spPr bwMode="auto">
          <a:xfrm>
            <a:off x="2004588" y="2485934"/>
            <a:ext cx="5005388" cy="0"/>
          </a:xfrm>
          <a:prstGeom prst="line">
            <a:avLst/>
          </a:prstGeom>
          <a:noFill/>
          <a:ln w="50800">
            <a:solidFill>
              <a:srgbClr val="00206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" name="Rectangle 1064"/>
          <p:cNvSpPr>
            <a:spLocks noChangeArrowheads="1"/>
          </p:cNvSpPr>
          <p:nvPr/>
        </p:nvSpPr>
        <p:spPr bwMode="auto">
          <a:xfrm>
            <a:off x="2869205" y="2461433"/>
            <a:ext cx="2712281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rtl="1"/>
            <a:r>
              <a:rPr lang="ar-EG" altLang="en-US" b="1" dirty="0" smtClean="0">
                <a:latin typeface="Kabel Dm BT" charset="0"/>
              </a:rPr>
              <a:t>المدة اللازمة لنظام الحماية المادية</a:t>
            </a:r>
            <a:endParaRPr lang="ar-EG" altLang="en-US" b="1" dirty="0">
              <a:latin typeface="Kabel Dm BT" charset="0"/>
            </a:endParaRPr>
          </a:p>
        </p:txBody>
      </p:sp>
      <p:sp>
        <p:nvSpPr>
          <p:cNvPr id="52" name="Line 1065"/>
          <p:cNvSpPr>
            <a:spLocks noChangeShapeType="1"/>
          </p:cNvSpPr>
          <p:nvPr/>
        </p:nvSpPr>
        <p:spPr bwMode="auto">
          <a:xfrm>
            <a:off x="1972838" y="2250984"/>
            <a:ext cx="6346825" cy="0"/>
          </a:xfrm>
          <a:prstGeom prst="line">
            <a:avLst/>
          </a:prstGeom>
          <a:noFill/>
          <a:ln w="50800">
            <a:solidFill>
              <a:srgbClr val="FF9900"/>
            </a:solidFill>
            <a:round/>
            <a:headEnd type="stealth" w="med" len="lg"/>
            <a:tailEnd type="stealth" w="med" len="lg"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3" name="Rectangle 1066"/>
          <p:cNvSpPr>
            <a:spLocks noChangeArrowheads="1"/>
          </p:cNvSpPr>
          <p:nvPr/>
        </p:nvSpPr>
        <p:spPr bwMode="auto">
          <a:xfrm>
            <a:off x="4939961" y="1799394"/>
            <a:ext cx="1008289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rtl="1"/>
            <a:r>
              <a:rPr lang="ar-SA" altLang="en-US" sz="2400" b="1" dirty="0">
                <a:latin typeface="+mn-lt"/>
              </a:rPr>
              <a:t>التأخير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352178" y="5113535"/>
            <a:ext cx="4988123" cy="830997"/>
          </a:xfrm>
          <a:prstGeom prst="rect">
            <a:avLst/>
          </a:prstGeom>
          <a:solidFill>
            <a:srgbClr val="F8DB8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SA" sz="2400" b="1" dirty="0" smtClean="0"/>
              <a:t>المقارنة</a:t>
            </a:r>
            <a:r>
              <a:rPr lang="en-US" sz="2400" b="1" dirty="0" smtClean="0"/>
              <a:t>: </a:t>
            </a:r>
          </a:p>
          <a:p>
            <a:pPr algn="ctr" rtl="1"/>
            <a:r>
              <a:rPr lang="ar-SA" sz="2400" b="1" dirty="0" smtClean="0"/>
              <a:t>الخط الزمني للمتسلل إلى نظام الحماية المادية</a:t>
            </a:r>
            <a:endParaRPr lang="ar-EG" sz="2400" b="1" dirty="0"/>
          </a:p>
        </p:txBody>
      </p:sp>
      <p:sp>
        <p:nvSpPr>
          <p:cNvPr id="34" name="CallTable"/>
          <p:cNvSpPr txBox="1">
            <a:spLocks/>
          </p:cNvSpPr>
          <p:nvPr/>
        </p:nvSpPr>
        <p:spPr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40" name="CallAddL"/>
          <p:cNvSpPr>
            <a:spLocks noChangeArrowheads="1"/>
          </p:cNvSpPr>
          <p:nvPr/>
        </p:nvSpPr>
        <p:spPr bwMode="auto">
          <a:xfrm>
            <a:off x="63782" y="5344907"/>
            <a:ext cx="424796" cy="30841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700" dirty="0">
                <a:latin typeface="+mn-lt"/>
              </a:rPr>
              <a:t>Begin</a:t>
            </a:r>
          </a:p>
          <a:p>
            <a:pPr algn="ctr"/>
            <a:r>
              <a:rPr lang="en-US" altLang="en-US" sz="700" dirty="0">
                <a:latin typeface="+mn-lt"/>
              </a:rPr>
              <a:t>a</a:t>
            </a:r>
            <a:r>
              <a:rPr lang="en-US" altLang="en-US" sz="700" dirty="0" smtClean="0">
                <a:latin typeface="+mn-lt"/>
              </a:rPr>
              <a:t>ction</a:t>
            </a:r>
            <a:endParaRPr lang="en-US" altLang="en-US" sz="700" dirty="0">
              <a:latin typeface="+mn-lt"/>
            </a:endParaRPr>
          </a:p>
        </p:txBody>
      </p:sp>
      <p:sp>
        <p:nvSpPr>
          <p:cNvPr id="41" name="CallAddL"/>
          <p:cNvSpPr>
            <a:spLocks noChangeArrowheads="1"/>
          </p:cNvSpPr>
          <p:nvPr/>
        </p:nvSpPr>
        <p:spPr bwMode="auto">
          <a:xfrm>
            <a:off x="1033814" y="5390584"/>
            <a:ext cx="883255" cy="2006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I</a:t>
            </a:r>
            <a:r>
              <a:rPr lang="en-US" altLang="en-US" sz="700" dirty="0" smtClean="0">
                <a:latin typeface="+mn-lt"/>
              </a:rPr>
              <a:t>ntruder task time</a:t>
            </a:r>
            <a:endParaRPr lang="en-US" altLang="en-US" sz="700" dirty="0">
              <a:latin typeface="+mn-lt"/>
            </a:endParaRPr>
          </a:p>
        </p:txBody>
      </p:sp>
      <p:sp>
        <p:nvSpPr>
          <p:cNvPr id="42" name="CallAddL"/>
          <p:cNvSpPr>
            <a:spLocks noChangeArrowheads="1"/>
          </p:cNvSpPr>
          <p:nvPr/>
        </p:nvSpPr>
        <p:spPr bwMode="auto">
          <a:xfrm>
            <a:off x="2321743" y="5359781"/>
            <a:ext cx="554807" cy="30841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700" dirty="0">
                <a:latin typeface="+mn-lt"/>
              </a:rPr>
              <a:t>Task</a:t>
            </a:r>
          </a:p>
          <a:p>
            <a:pPr algn="ctr"/>
            <a:r>
              <a:rPr lang="en-US" altLang="en-US" sz="700" dirty="0">
                <a:latin typeface="+mn-lt"/>
              </a:rPr>
              <a:t>c</a:t>
            </a:r>
            <a:r>
              <a:rPr lang="en-US" altLang="en-US" sz="700" dirty="0" smtClean="0">
                <a:latin typeface="+mn-lt"/>
              </a:rPr>
              <a:t>omplete</a:t>
            </a:r>
            <a:endParaRPr lang="en-US" altLang="en-US" sz="700" dirty="0">
              <a:latin typeface="+mn-lt"/>
            </a:endParaRPr>
          </a:p>
        </p:txBody>
      </p:sp>
      <p:sp>
        <p:nvSpPr>
          <p:cNvPr id="46" name="CallAddL"/>
          <p:cNvSpPr>
            <a:spLocks noChangeArrowheads="1"/>
          </p:cNvSpPr>
          <p:nvPr/>
        </p:nvSpPr>
        <p:spPr bwMode="auto">
          <a:xfrm>
            <a:off x="1908168" y="5608876"/>
            <a:ext cx="413575" cy="2006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Delay</a:t>
            </a:r>
          </a:p>
        </p:txBody>
      </p:sp>
      <p:sp>
        <p:nvSpPr>
          <p:cNvPr id="47" name="CallAddL"/>
          <p:cNvSpPr>
            <a:spLocks noChangeArrowheads="1"/>
          </p:cNvSpPr>
          <p:nvPr/>
        </p:nvSpPr>
        <p:spPr bwMode="auto">
          <a:xfrm>
            <a:off x="1168930" y="5769160"/>
            <a:ext cx="913712" cy="2006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PPS </a:t>
            </a:r>
            <a:r>
              <a:rPr lang="en-US" altLang="en-US" sz="700" dirty="0" smtClean="0">
                <a:latin typeface="+mn-lt"/>
              </a:rPr>
              <a:t>time required</a:t>
            </a:r>
            <a:endParaRPr lang="en-US" altLang="en-US" sz="700" dirty="0">
              <a:latin typeface="+mn-lt"/>
            </a:endParaRPr>
          </a:p>
        </p:txBody>
      </p:sp>
      <p:sp>
        <p:nvSpPr>
          <p:cNvPr id="48" name="CallAddL"/>
          <p:cNvSpPr>
            <a:spLocks noChangeArrowheads="1"/>
          </p:cNvSpPr>
          <p:nvPr/>
        </p:nvSpPr>
        <p:spPr bwMode="auto">
          <a:xfrm>
            <a:off x="78209" y="5715299"/>
            <a:ext cx="410369" cy="30841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700" dirty="0">
                <a:latin typeface="+mn-lt"/>
              </a:rPr>
              <a:t>First</a:t>
            </a:r>
          </a:p>
          <a:p>
            <a:pPr algn="ctr"/>
            <a:r>
              <a:rPr lang="en-US" altLang="en-US" sz="700" dirty="0">
                <a:latin typeface="+mn-lt"/>
              </a:rPr>
              <a:t>a</a:t>
            </a:r>
            <a:r>
              <a:rPr lang="en-US" altLang="en-US" sz="700" dirty="0" smtClean="0">
                <a:latin typeface="+mn-lt"/>
              </a:rPr>
              <a:t>larm</a:t>
            </a:r>
            <a:endParaRPr lang="en-US" altLang="en-US" sz="700" dirty="0">
              <a:latin typeface="+mn-lt"/>
            </a:endParaRPr>
          </a:p>
        </p:txBody>
      </p:sp>
      <p:sp>
        <p:nvSpPr>
          <p:cNvPr id="54" name="CallAddL"/>
          <p:cNvSpPr>
            <a:spLocks noChangeArrowheads="1"/>
          </p:cNvSpPr>
          <p:nvPr/>
        </p:nvSpPr>
        <p:spPr bwMode="auto">
          <a:xfrm>
            <a:off x="601161" y="6173451"/>
            <a:ext cx="445635" cy="2006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Detect</a:t>
            </a:r>
          </a:p>
        </p:txBody>
      </p:sp>
      <p:sp>
        <p:nvSpPr>
          <p:cNvPr id="55" name="CallAddL"/>
          <p:cNvSpPr>
            <a:spLocks noChangeArrowheads="1"/>
          </p:cNvSpPr>
          <p:nvPr/>
        </p:nvSpPr>
        <p:spPr bwMode="auto">
          <a:xfrm rot="-5400000">
            <a:off x="693298" y="6159297"/>
            <a:ext cx="823944" cy="2006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 smtClean="0">
                <a:latin typeface="+mn-lt"/>
              </a:rPr>
              <a:t>Alarm assessed</a:t>
            </a:r>
            <a:endParaRPr lang="en-US" altLang="en-US" sz="700" dirty="0">
              <a:latin typeface="+mn-lt"/>
            </a:endParaRPr>
          </a:p>
        </p:txBody>
      </p:sp>
      <p:sp>
        <p:nvSpPr>
          <p:cNvPr id="56" name="CallAddL"/>
          <p:cNvSpPr>
            <a:spLocks noChangeArrowheads="1"/>
          </p:cNvSpPr>
          <p:nvPr/>
        </p:nvSpPr>
        <p:spPr bwMode="auto">
          <a:xfrm>
            <a:off x="1291772" y="6173451"/>
            <a:ext cx="543418" cy="2006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Respond</a:t>
            </a:r>
          </a:p>
        </p:txBody>
      </p:sp>
      <p:sp>
        <p:nvSpPr>
          <p:cNvPr id="57" name="CallAddL"/>
          <p:cNvSpPr>
            <a:spLocks noChangeArrowheads="1"/>
          </p:cNvSpPr>
          <p:nvPr/>
        </p:nvSpPr>
        <p:spPr bwMode="auto">
          <a:xfrm rot="-5400000">
            <a:off x="1961388" y="6041278"/>
            <a:ext cx="615553" cy="30841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700" dirty="0" smtClean="0">
                <a:latin typeface="+mn-lt"/>
              </a:rPr>
              <a:t>Intruder</a:t>
            </a:r>
            <a:endParaRPr lang="en-US" altLang="en-US" sz="700" dirty="0">
              <a:latin typeface="+mn-lt"/>
            </a:endParaRPr>
          </a:p>
          <a:p>
            <a:pPr algn="ctr"/>
            <a:r>
              <a:rPr lang="en-US" altLang="en-US" sz="700" dirty="0">
                <a:latin typeface="+mn-lt"/>
              </a:rPr>
              <a:t>i</a:t>
            </a:r>
            <a:r>
              <a:rPr lang="en-US" altLang="en-US" sz="700" dirty="0" smtClean="0">
                <a:latin typeface="+mn-lt"/>
              </a:rPr>
              <a:t>nterrupted</a:t>
            </a:r>
            <a:endParaRPr lang="en-US" altLang="en-US" sz="700" dirty="0">
              <a:latin typeface="+mn-lt"/>
            </a:endParaRPr>
          </a:p>
        </p:txBody>
      </p:sp>
      <p:sp>
        <p:nvSpPr>
          <p:cNvPr id="58" name="CallAddL"/>
          <p:cNvSpPr txBox="1"/>
          <p:nvPr/>
        </p:nvSpPr>
        <p:spPr>
          <a:xfrm>
            <a:off x="1180942" y="6409070"/>
            <a:ext cx="1803400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>
                <a:latin typeface="+mn-lt"/>
              </a:rPr>
              <a:t>Comparison: Intruder </a:t>
            </a:r>
            <a:r>
              <a:rPr lang="en-US" sz="700" dirty="0">
                <a:latin typeface="+mn-lt"/>
              </a:rPr>
              <a:t>t</a:t>
            </a:r>
            <a:r>
              <a:rPr lang="en-US" sz="700" dirty="0" smtClean="0">
                <a:latin typeface="+mn-lt"/>
              </a:rPr>
              <a:t>imeline to PPS</a:t>
            </a:r>
            <a:endParaRPr lang="en-US" sz="700" dirty="0">
              <a:latin typeface="+mn-lt"/>
            </a:endParaRPr>
          </a:p>
        </p:txBody>
      </p:sp>
      <p:sp>
        <p:nvSpPr>
          <p:cNvPr id="60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dirty="0" smtClean="0"/>
              <a:t>Relationships between Functions (1 of 2)</a:t>
            </a:r>
            <a:endParaRPr lang="en-US" sz="950" b="0" dirty="0"/>
          </a:p>
        </p:txBody>
      </p:sp>
      <p:sp>
        <p:nvSpPr>
          <p:cNvPr id="61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62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12.1</a:t>
            </a:r>
            <a:endParaRPr lang="en-US" sz="800" b="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ملخص الوحدة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 smtClean="0"/>
              <a:t> </a:t>
            </a:r>
            <a:fld id="{1E05A8D5-9D50-4F79-AAB3-D0C9B9E3293E}" type="slidenum">
              <a:rPr lang="en-US" smtClean="0"/>
              <a:pPr algn="r" rtl="1"/>
              <a:t>60</a:t>
            </a:fld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العلاقات بين الوظائف</a:t>
            </a:r>
          </a:p>
          <a:p>
            <a:pPr lvl="0" algn="r" rtl="1"/>
            <a:r>
              <a:rPr lang="ar-SA" dirty="0" smtClean="0"/>
              <a:t>العناصر الرئيسية لفعالية القوة الأمنية</a:t>
            </a:r>
          </a:p>
          <a:p>
            <a:pPr algn="r" rtl="1"/>
            <a:r>
              <a:rPr lang="ar-SA" dirty="0" smtClean="0"/>
              <a:t>تطوير خطة إستجابة القوة الأمنية</a:t>
            </a:r>
            <a:endParaRPr lang="ar-EG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Relationships between functions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Primary elements of security force effectiveness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Develop a security force response plan</a:t>
            </a:r>
            <a:endParaRPr lang="en-US" sz="1000" b="0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</a:t>
            </a:r>
            <a:endParaRPr lang="en-US" sz="10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 rtl="1"/>
              <a:t>7</a:t>
            </a:fld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lang="en-US" dirty="0" smtClean="0">
                <a:solidFill>
                  <a:schemeClr val="tx1"/>
                </a:solidFill>
              </a:rPr>
              <a:t>Module 12: Security Force Operations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العلاقات بين الوظائف </a:t>
            </a:r>
            <a:r>
              <a:rPr lang="ar-EG" dirty="0" smtClean="0"/>
              <a:t>(</a:t>
            </a:r>
            <a:r>
              <a:rPr dirty="0" smtClean="0"/>
              <a:t>2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pic>
        <p:nvPicPr>
          <p:cNvPr id="53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12.1</a:t>
            </a:r>
            <a:endParaRPr lang="ar-E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55" name="Rectangle 4"/>
          <p:cNvSpPr>
            <a:spLocks noChangeArrowheads="1"/>
          </p:cNvSpPr>
          <p:nvPr/>
        </p:nvSpPr>
        <p:spPr bwMode="auto">
          <a:xfrm>
            <a:off x="1523664" y="1170554"/>
            <a:ext cx="726161" cy="64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rtl="1"/>
            <a:r>
              <a:rPr lang="ar-EG" altLang="en-US" b="1" dirty="0" smtClean="0">
                <a:solidFill>
                  <a:srgbClr val="FF0000"/>
                </a:solidFill>
                <a:latin typeface="+mn-lt"/>
              </a:rPr>
              <a:t>بداية</a:t>
            </a:r>
            <a:endParaRPr lang="ar-SA" altLang="en-US" b="1" dirty="0">
              <a:solidFill>
                <a:srgbClr val="FF0000"/>
              </a:solidFill>
              <a:latin typeface="+mn-lt"/>
            </a:endParaRPr>
          </a:p>
          <a:p>
            <a:pPr algn="ctr" rtl="1"/>
            <a:r>
              <a:rPr lang="ar-SA" altLang="en-US" b="1" dirty="0">
                <a:solidFill>
                  <a:srgbClr val="FF0000"/>
                </a:solidFill>
                <a:latin typeface="+mn-lt"/>
              </a:rPr>
              <a:t>الإجراء</a:t>
            </a:r>
            <a:endParaRPr lang="ar-EG" altLang="en-US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6" name="Rectangle 5"/>
          <p:cNvSpPr>
            <a:spLocks noChangeArrowheads="1"/>
          </p:cNvSpPr>
          <p:nvPr/>
        </p:nvSpPr>
        <p:spPr bwMode="auto">
          <a:xfrm>
            <a:off x="5356405" y="1156762"/>
            <a:ext cx="1199047" cy="646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rtl="1"/>
            <a:r>
              <a:rPr lang="ar-SA" altLang="en-US" b="1" dirty="0">
                <a:solidFill>
                  <a:srgbClr val="FF0000"/>
                </a:solidFill>
                <a:latin typeface="+mn-lt"/>
              </a:rPr>
              <a:t>المهمة</a:t>
            </a:r>
          </a:p>
          <a:p>
            <a:pPr algn="ctr" rtl="1"/>
            <a:r>
              <a:rPr lang="ar-SA" altLang="en-US" b="1" dirty="0">
                <a:solidFill>
                  <a:srgbClr val="FF0000"/>
                </a:solidFill>
                <a:latin typeface="+mn-lt"/>
              </a:rPr>
              <a:t>تمت</a:t>
            </a:r>
            <a:endParaRPr lang="ar-EG" altLang="en-US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9" name="Line 9"/>
          <p:cNvSpPr>
            <a:spLocks noChangeShapeType="1"/>
          </p:cNvSpPr>
          <p:nvPr/>
        </p:nvSpPr>
        <p:spPr bwMode="auto">
          <a:xfrm flipV="1">
            <a:off x="1306513" y="1788407"/>
            <a:ext cx="5186362" cy="1588"/>
          </a:xfrm>
          <a:prstGeom prst="line">
            <a:avLst/>
          </a:prstGeom>
          <a:noFill/>
          <a:ln w="50800">
            <a:solidFill>
              <a:srgbClr val="00206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" name="Rectangle 10"/>
          <p:cNvSpPr>
            <a:spLocks noChangeArrowheads="1"/>
          </p:cNvSpPr>
          <p:nvPr/>
        </p:nvSpPr>
        <p:spPr bwMode="auto">
          <a:xfrm>
            <a:off x="2516890" y="1382849"/>
            <a:ext cx="2404504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rtl="1"/>
            <a:r>
              <a:rPr lang="ar-SA" altLang="en-US" sz="2000" b="1" dirty="0" smtClean="0">
                <a:latin typeface="+mn-lt"/>
              </a:rPr>
              <a:t>وقت مهمة المتسلل</a:t>
            </a:r>
            <a:endParaRPr lang="ar-EG" altLang="en-US" sz="2000" b="1" dirty="0">
              <a:latin typeface="+mn-lt"/>
            </a:endParaRPr>
          </a:p>
        </p:txBody>
      </p:sp>
      <p:sp>
        <p:nvSpPr>
          <p:cNvPr id="64" name="Oval 14"/>
          <p:cNvSpPr>
            <a:spLocks noChangeArrowheads="1"/>
          </p:cNvSpPr>
          <p:nvPr/>
        </p:nvSpPr>
        <p:spPr bwMode="auto">
          <a:xfrm>
            <a:off x="2466975" y="1724907"/>
            <a:ext cx="158750" cy="136525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5" name="Line 15"/>
          <p:cNvSpPr>
            <a:spLocks noChangeShapeType="1"/>
          </p:cNvSpPr>
          <p:nvPr/>
        </p:nvSpPr>
        <p:spPr bwMode="auto">
          <a:xfrm flipV="1">
            <a:off x="2554288" y="2032882"/>
            <a:ext cx="0" cy="2740025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6" name="Rectangle 17"/>
          <p:cNvSpPr>
            <a:spLocks noChangeArrowheads="1"/>
          </p:cNvSpPr>
          <p:nvPr/>
        </p:nvSpPr>
        <p:spPr bwMode="auto">
          <a:xfrm>
            <a:off x="1248770" y="3001957"/>
            <a:ext cx="1173399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rtl="1"/>
            <a:r>
              <a:rPr lang="ar-EG" altLang="en-US" sz="2000" b="1" dirty="0" smtClean="0">
                <a:solidFill>
                  <a:srgbClr val="FF0000"/>
                </a:solidFill>
                <a:latin typeface="+mn-lt"/>
              </a:rPr>
              <a:t>الإنذار </a:t>
            </a:r>
            <a:r>
              <a:rPr lang="ar-SA" altLang="en-US" sz="2000" b="1" dirty="0" smtClean="0">
                <a:solidFill>
                  <a:srgbClr val="FF0000"/>
                </a:solidFill>
                <a:latin typeface="+mn-lt"/>
              </a:rPr>
              <a:t>الأول</a:t>
            </a:r>
            <a:endParaRPr lang="ar-SA" altLang="en-US" sz="2000" b="1" dirty="0">
              <a:solidFill>
                <a:srgbClr val="FF0000"/>
              </a:solidFill>
              <a:latin typeface="+mn-lt"/>
            </a:endParaRPr>
          </a:p>
          <a:p>
            <a:pPr algn="ctr" rtl="1"/>
            <a:endParaRPr lang="ar-EG" altLang="en-US" sz="2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7" name="Line 18"/>
          <p:cNvSpPr>
            <a:spLocks noChangeShapeType="1"/>
          </p:cNvSpPr>
          <p:nvPr/>
        </p:nvSpPr>
        <p:spPr bwMode="auto">
          <a:xfrm>
            <a:off x="2198688" y="3414007"/>
            <a:ext cx="363537" cy="195263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grpSp>
        <p:nvGrpSpPr>
          <p:cNvPr id="71" name="Group 22"/>
          <p:cNvGrpSpPr>
            <a:grpSpLocks/>
          </p:cNvGrpSpPr>
          <p:nvPr/>
        </p:nvGrpSpPr>
        <p:grpSpPr bwMode="auto">
          <a:xfrm>
            <a:off x="2570163" y="2850445"/>
            <a:ext cx="1812925" cy="1916112"/>
            <a:chOff x="1325" y="2293"/>
            <a:chExt cx="1142" cy="1400"/>
          </a:xfrm>
        </p:grpSpPr>
        <p:sp>
          <p:nvSpPr>
            <p:cNvPr id="72" name="Rectangle 23"/>
            <p:cNvSpPr>
              <a:spLocks noChangeArrowheads="1"/>
            </p:cNvSpPr>
            <p:nvPr/>
          </p:nvSpPr>
          <p:spPr bwMode="auto">
            <a:xfrm>
              <a:off x="1325" y="2293"/>
              <a:ext cx="1142" cy="1400"/>
            </a:xfrm>
            <a:prstGeom prst="rect">
              <a:avLst/>
            </a:prstGeom>
            <a:solidFill>
              <a:srgbClr val="0099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altLang="en-US" dirty="0"/>
            </a:p>
          </p:txBody>
        </p:sp>
        <p:sp>
          <p:nvSpPr>
            <p:cNvPr id="73" name="Rectangle 24"/>
            <p:cNvSpPr>
              <a:spLocks noChangeArrowheads="1"/>
            </p:cNvSpPr>
            <p:nvPr/>
          </p:nvSpPr>
          <p:spPr bwMode="auto">
            <a:xfrm>
              <a:off x="1454" y="2846"/>
              <a:ext cx="711" cy="3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r" rtl="1"/>
              <a:r>
                <a:rPr lang="ar-SA" altLang="en-US" sz="2400" b="1" dirty="0">
                  <a:solidFill>
                    <a:schemeClr val="bg1"/>
                  </a:solidFill>
                  <a:latin typeface="+mn-lt"/>
                </a:rPr>
                <a:t>الكشف</a:t>
              </a:r>
            </a:p>
          </p:txBody>
        </p:sp>
      </p:grpSp>
      <p:sp>
        <p:nvSpPr>
          <p:cNvPr id="74" name="Rectangle 25"/>
          <p:cNvSpPr>
            <a:spLocks noChangeArrowheads="1"/>
          </p:cNvSpPr>
          <p:nvPr/>
        </p:nvSpPr>
        <p:spPr bwMode="auto">
          <a:xfrm rot="-5400000">
            <a:off x="3631100" y="3595198"/>
            <a:ext cx="1048364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rtl="1"/>
            <a:r>
              <a:rPr lang="ar-SA" altLang="en-US" b="1" dirty="0">
                <a:solidFill>
                  <a:srgbClr val="000000"/>
                </a:solidFill>
                <a:latin typeface="+mn-lt"/>
              </a:rPr>
              <a:t>تقييم الإنذار</a:t>
            </a:r>
            <a:endParaRPr lang="ar-EG" altLang="en-US" b="1" dirty="0">
              <a:solidFill>
                <a:srgbClr val="000000"/>
              </a:solidFill>
              <a:latin typeface="+mn-lt"/>
            </a:endParaRPr>
          </a:p>
        </p:txBody>
      </p:sp>
      <p:grpSp>
        <p:nvGrpSpPr>
          <p:cNvPr id="78" name="Group 29"/>
          <p:cNvGrpSpPr>
            <a:grpSpLocks/>
          </p:cNvGrpSpPr>
          <p:nvPr/>
        </p:nvGrpSpPr>
        <p:grpSpPr bwMode="auto">
          <a:xfrm>
            <a:off x="4395788" y="2850445"/>
            <a:ext cx="3151187" cy="1916112"/>
            <a:chOff x="2475" y="2293"/>
            <a:chExt cx="1985" cy="1400"/>
          </a:xfrm>
        </p:grpSpPr>
        <p:sp>
          <p:nvSpPr>
            <p:cNvPr id="79" name="Rectangle 30"/>
            <p:cNvSpPr>
              <a:spLocks noChangeArrowheads="1"/>
            </p:cNvSpPr>
            <p:nvPr/>
          </p:nvSpPr>
          <p:spPr bwMode="auto">
            <a:xfrm>
              <a:off x="2475" y="2293"/>
              <a:ext cx="1985" cy="1400"/>
            </a:xfrm>
            <a:prstGeom prst="rect">
              <a:avLst/>
            </a:prstGeom>
            <a:solidFill>
              <a:srgbClr val="6666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altLang="en-US" dirty="0"/>
            </a:p>
          </p:txBody>
        </p:sp>
        <p:sp>
          <p:nvSpPr>
            <p:cNvPr id="80" name="Rectangle 31"/>
            <p:cNvSpPr>
              <a:spLocks noChangeArrowheads="1"/>
            </p:cNvSpPr>
            <p:nvPr/>
          </p:nvSpPr>
          <p:spPr bwMode="auto">
            <a:xfrm>
              <a:off x="2596" y="2822"/>
              <a:ext cx="946" cy="338"/>
            </a:xfrm>
            <a:prstGeom prst="rect">
              <a:avLst/>
            </a:prstGeom>
            <a:solidFill>
              <a:srgbClr val="6666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r" rtl="1"/>
              <a:r>
                <a:rPr lang="ar-SA" altLang="en-US" sz="2400" b="1" dirty="0">
                  <a:solidFill>
                    <a:schemeClr val="bg1"/>
                  </a:solidFill>
                  <a:latin typeface="+mn-lt"/>
                </a:rPr>
                <a:t>الإستجابة</a:t>
              </a:r>
            </a:p>
          </p:txBody>
        </p:sp>
      </p:grpSp>
      <p:sp>
        <p:nvSpPr>
          <p:cNvPr id="81" name="Rectangle 32"/>
          <p:cNvSpPr>
            <a:spLocks noChangeArrowheads="1"/>
          </p:cNvSpPr>
          <p:nvPr/>
        </p:nvSpPr>
        <p:spPr bwMode="auto">
          <a:xfrm rot="-5400000">
            <a:off x="6424894" y="3624001"/>
            <a:ext cx="1583768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rtl="1"/>
            <a:r>
              <a:rPr lang="ar-EG" altLang="en-US" sz="2000" b="1" dirty="0" smtClean="0">
                <a:solidFill>
                  <a:schemeClr val="bg1"/>
                </a:solidFill>
                <a:latin typeface="+mn-lt"/>
              </a:rPr>
              <a:t>اعتراض المتسلل</a:t>
            </a:r>
            <a:endParaRPr lang="ar-EG" altLang="en-US" sz="20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5" name="Line 36"/>
          <p:cNvSpPr>
            <a:spLocks noChangeShapeType="1"/>
          </p:cNvSpPr>
          <p:nvPr/>
        </p:nvSpPr>
        <p:spPr bwMode="auto">
          <a:xfrm flipV="1">
            <a:off x="7546975" y="2096382"/>
            <a:ext cx="0" cy="2676525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6" name="Line 37"/>
          <p:cNvSpPr>
            <a:spLocks noChangeShapeType="1"/>
          </p:cNvSpPr>
          <p:nvPr/>
        </p:nvSpPr>
        <p:spPr bwMode="auto">
          <a:xfrm>
            <a:off x="2555875" y="2551995"/>
            <a:ext cx="5005388" cy="0"/>
          </a:xfrm>
          <a:prstGeom prst="line">
            <a:avLst/>
          </a:prstGeom>
          <a:noFill/>
          <a:ln w="50800">
            <a:solidFill>
              <a:srgbClr val="002060"/>
            </a:solidFill>
            <a:round/>
            <a:headEnd type="stealth" w="med" len="lg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7" name="Rectangle 38"/>
          <p:cNvSpPr>
            <a:spLocks noChangeArrowheads="1"/>
          </p:cNvSpPr>
          <p:nvPr/>
        </p:nvSpPr>
        <p:spPr bwMode="auto">
          <a:xfrm>
            <a:off x="3971925" y="2536120"/>
            <a:ext cx="2073773" cy="339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rtl="1"/>
            <a:r>
              <a:rPr lang="ar-SA" altLang="en-US" sz="1600" b="1" dirty="0">
                <a:solidFill>
                  <a:schemeClr val="hlink"/>
                </a:solidFill>
                <a:latin typeface="+mn-lt"/>
              </a:rPr>
              <a:t>المدة اللازمة لنظام الحماية المادية</a:t>
            </a:r>
          </a:p>
        </p:txBody>
      </p:sp>
      <p:sp>
        <p:nvSpPr>
          <p:cNvPr id="88" name="Line 39"/>
          <p:cNvSpPr>
            <a:spLocks noChangeShapeType="1"/>
          </p:cNvSpPr>
          <p:nvPr/>
        </p:nvSpPr>
        <p:spPr bwMode="auto">
          <a:xfrm>
            <a:off x="2524125" y="2278945"/>
            <a:ext cx="3917950" cy="0"/>
          </a:xfrm>
          <a:prstGeom prst="line">
            <a:avLst/>
          </a:prstGeom>
          <a:noFill/>
          <a:ln w="50800">
            <a:solidFill>
              <a:srgbClr val="FF9900"/>
            </a:solidFill>
            <a:round/>
            <a:headEnd type="stealth" w="med" len="lg"/>
            <a:tailEnd type="stealth" w="med" len="lg"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89" name="Rectangle 40"/>
          <p:cNvSpPr>
            <a:spLocks noChangeArrowheads="1"/>
          </p:cNvSpPr>
          <p:nvPr/>
        </p:nvSpPr>
        <p:spPr bwMode="auto">
          <a:xfrm>
            <a:off x="5495925" y="1821745"/>
            <a:ext cx="870431" cy="40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rtl="1"/>
            <a:r>
              <a:rPr lang="ar-SA" altLang="en-US" sz="2000" b="1" dirty="0">
                <a:latin typeface="+mn-lt"/>
              </a:rPr>
              <a:t>التأخير</a:t>
            </a:r>
          </a:p>
        </p:txBody>
      </p:sp>
      <p:grpSp>
        <p:nvGrpSpPr>
          <p:cNvPr id="90" name="Group 41"/>
          <p:cNvGrpSpPr>
            <a:grpSpLocks/>
          </p:cNvGrpSpPr>
          <p:nvPr/>
        </p:nvGrpSpPr>
        <p:grpSpPr bwMode="auto">
          <a:xfrm>
            <a:off x="1260475" y="1393120"/>
            <a:ext cx="5218113" cy="3381375"/>
            <a:chOff x="490" y="1229"/>
            <a:chExt cx="4817" cy="2469"/>
          </a:xfrm>
        </p:grpSpPr>
        <p:sp>
          <p:nvSpPr>
            <p:cNvPr id="91" name="Freeform 42"/>
            <p:cNvSpPr>
              <a:spLocks/>
            </p:cNvSpPr>
            <p:nvPr/>
          </p:nvSpPr>
          <p:spPr bwMode="auto">
            <a:xfrm>
              <a:off x="493" y="1230"/>
              <a:ext cx="4814" cy="2468"/>
            </a:xfrm>
            <a:custGeom>
              <a:avLst/>
              <a:gdLst>
                <a:gd name="T0" fmla="*/ 0 w 4814"/>
                <a:gd name="T1" fmla="*/ 2467 h 2468"/>
                <a:gd name="T2" fmla="*/ 4813 w 4814"/>
                <a:gd name="T3" fmla="*/ 2467 h 2468"/>
                <a:gd name="T4" fmla="*/ 4813 w 4814"/>
                <a:gd name="T5" fmla="*/ 0 h 246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14" h="2468">
                  <a:moveTo>
                    <a:pt x="0" y="2467"/>
                  </a:moveTo>
                  <a:lnTo>
                    <a:pt x="4813" y="2467"/>
                  </a:lnTo>
                  <a:lnTo>
                    <a:pt x="4813" y="0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" name="Line 43"/>
            <p:cNvSpPr>
              <a:spLocks noChangeShapeType="1"/>
            </p:cNvSpPr>
            <p:nvPr/>
          </p:nvSpPr>
          <p:spPr bwMode="auto">
            <a:xfrm>
              <a:off x="490" y="1229"/>
              <a:ext cx="0" cy="246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93" name="TextBox 92"/>
          <p:cNvSpPr txBox="1"/>
          <p:nvPr/>
        </p:nvSpPr>
        <p:spPr>
          <a:xfrm>
            <a:off x="4160984" y="5024049"/>
            <a:ext cx="3425938" cy="461665"/>
          </a:xfrm>
          <a:prstGeom prst="rect">
            <a:avLst/>
          </a:prstGeom>
          <a:solidFill>
            <a:srgbClr val="F8DB88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r" rtl="1"/>
            <a:r>
              <a:rPr lang="ar-SA" sz="2400" b="1" dirty="0" smtClean="0"/>
              <a:t>الرسم التوضيحي لعدم </a:t>
            </a:r>
            <a:r>
              <a:rPr lang="ar-EG" sz="2400" b="1" dirty="0" smtClean="0"/>
              <a:t>الاعتراض</a:t>
            </a:r>
            <a:endParaRPr lang="ar-EG" sz="2400" b="1" dirty="0"/>
          </a:p>
        </p:txBody>
      </p:sp>
      <p:sp>
        <p:nvSpPr>
          <p:cNvPr id="36" name="CallAddLeft"/>
          <p:cNvSpPr txBox="1">
            <a:spLocks/>
          </p:cNvSpPr>
          <p:nvPr/>
        </p:nvSpPr>
        <p:spPr>
          <a:xfrm>
            <a:off x="50800" y="62738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Relationships between Functions (2 of 2)</a:t>
            </a:r>
            <a:endParaRPr lang="en-US" sz="1000" b="0" dirty="0"/>
          </a:p>
        </p:txBody>
      </p:sp>
      <p:sp>
        <p:nvSpPr>
          <p:cNvPr id="37" name="CallAddRight"/>
          <p:cNvSpPr txBox="1">
            <a:spLocks/>
          </p:cNvSpPr>
          <p:nvPr/>
        </p:nvSpPr>
        <p:spPr bwMode="auto">
          <a:xfrm>
            <a:off x="1854200" y="6273800"/>
            <a:ext cx="1041400" cy="3048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91440" rIns="0" bIns="91440" numCol="1" anchor="ctr" anchorCtr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="1" baseline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</a:t>
            </a:r>
          </a:p>
          <a:p>
            <a:r>
              <a:rPr lang="en-US" sz="800" b="0" smtClean="0"/>
              <a:t>Addendum 12.1</a:t>
            </a:r>
            <a:endParaRPr lang="en-US" sz="800" b="0" dirty="0"/>
          </a:p>
        </p:txBody>
      </p:sp>
      <p:sp>
        <p:nvSpPr>
          <p:cNvPr id="38" name="CallTable"/>
          <p:cNvSpPr txBox="1">
            <a:spLocks/>
          </p:cNvSpPr>
          <p:nvPr/>
        </p:nvSpPr>
        <p:spPr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58" name="CallAddL"/>
          <p:cNvSpPr>
            <a:spLocks noChangeArrowheads="1"/>
          </p:cNvSpPr>
          <p:nvPr/>
        </p:nvSpPr>
        <p:spPr bwMode="auto">
          <a:xfrm>
            <a:off x="63782" y="5344907"/>
            <a:ext cx="424796" cy="30841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700" dirty="0">
                <a:latin typeface="+mn-lt"/>
              </a:rPr>
              <a:t>Begin</a:t>
            </a:r>
          </a:p>
          <a:p>
            <a:pPr algn="ctr"/>
            <a:r>
              <a:rPr lang="en-US" altLang="en-US" sz="700" dirty="0">
                <a:latin typeface="+mn-lt"/>
              </a:rPr>
              <a:t>a</a:t>
            </a:r>
            <a:r>
              <a:rPr lang="en-US" altLang="en-US" sz="700" dirty="0" smtClean="0">
                <a:latin typeface="+mn-lt"/>
              </a:rPr>
              <a:t>ction</a:t>
            </a:r>
            <a:endParaRPr lang="en-US" altLang="en-US" sz="700" dirty="0">
              <a:latin typeface="+mn-lt"/>
            </a:endParaRPr>
          </a:p>
        </p:txBody>
      </p:sp>
      <p:sp>
        <p:nvSpPr>
          <p:cNvPr id="61" name="CallAddL"/>
          <p:cNvSpPr>
            <a:spLocks noChangeArrowheads="1"/>
          </p:cNvSpPr>
          <p:nvPr/>
        </p:nvSpPr>
        <p:spPr bwMode="auto">
          <a:xfrm>
            <a:off x="1033814" y="5390584"/>
            <a:ext cx="883255" cy="2006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I</a:t>
            </a:r>
            <a:r>
              <a:rPr lang="en-US" altLang="en-US" sz="700" dirty="0" smtClean="0">
                <a:latin typeface="+mn-lt"/>
              </a:rPr>
              <a:t>ntruder task time</a:t>
            </a:r>
            <a:endParaRPr lang="en-US" altLang="en-US" sz="700" dirty="0">
              <a:latin typeface="+mn-lt"/>
            </a:endParaRPr>
          </a:p>
        </p:txBody>
      </p:sp>
      <p:sp>
        <p:nvSpPr>
          <p:cNvPr id="62" name="CallAddL"/>
          <p:cNvSpPr>
            <a:spLocks noChangeArrowheads="1"/>
          </p:cNvSpPr>
          <p:nvPr/>
        </p:nvSpPr>
        <p:spPr bwMode="auto">
          <a:xfrm>
            <a:off x="2321743" y="5359781"/>
            <a:ext cx="554807" cy="30841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700" dirty="0">
                <a:latin typeface="+mn-lt"/>
              </a:rPr>
              <a:t>Task</a:t>
            </a:r>
          </a:p>
          <a:p>
            <a:pPr algn="ctr"/>
            <a:r>
              <a:rPr lang="en-US" altLang="en-US" sz="700" dirty="0">
                <a:latin typeface="+mn-lt"/>
              </a:rPr>
              <a:t>c</a:t>
            </a:r>
            <a:r>
              <a:rPr lang="en-US" altLang="en-US" sz="700" dirty="0" smtClean="0">
                <a:latin typeface="+mn-lt"/>
              </a:rPr>
              <a:t>omplete</a:t>
            </a:r>
            <a:endParaRPr lang="en-US" altLang="en-US" sz="700" dirty="0">
              <a:latin typeface="+mn-lt"/>
            </a:endParaRPr>
          </a:p>
        </p:txBody>
      </p:sp>
      <p:sp>
        <p:nvSpPr>
          <p:cNvPr id="63" name="CallAddL"/>
          <p:cNvSpPr>
            <a:spLocks noChangeArrowheads="1"/>
          </p:cNvSpPr>
          <p:nvPr/>
        </p:nvSpPr>
        <p:spPr bwMode="auto">
          <a:xfrm>
            <a:off x="1908168" y="5608876"/>
            <a:ext cx="413575" cy="2006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Delay</a:t>
            </a:r>
          </a:p>
        </p:txBody>
      </p:sp>
      <p:sp>
        <p:nvSpPr>
          <p:cNvPr id="68" name="CallAddL"/>
          <p:cNvSpPr>
            <a:spLocks noChangeArrowheads="1"/>
          </p:cNvSpPr>
          <p:nvPr/>
        </p:nvSpPr>
        <p:spPr bwMode="auto">
          <a:xfrm>
            <a:off x="1168930" y="5769160"/>
            <a:ext cx="913712" cy="2006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PPS </a:t>
            </a:r>
            <a:r>
              <a:rPr lang="en-US" altLang="en-US" sz="700" dirty="0" smtClean="0">
                <a:latin typeface="+mn-lt"/>
              </a:rPr>
              <a:t>time required</a:t>
            </a:r>
            <a:endParaRPr lang="en-US" altLang="en-US" sz="700" dirty="0">
              <a:latin typeface="+mn-lt"/>
            </a:endParaRPr>
          </a:p>
        </p:txBody>
      </p:sp>
      <p:sp>
        <p:nvSpPr>
          <p:cNvPr id="69" name="CallAddL"/>
          <p:cNvSpPr>
            <a:spLocks noChangeArrowheads="1"/>
          </p:cNvSpPr>
          <p:nvPr/>
        </p:nvSpPr>
        <p:spPr bwMode="auto">
          <a:xfrm>
            <a:off x="78209" y="5715299"/>
            <a:ext cx="410369" cy="30841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700" dirty="0">
                <a:latin typeface="+mn-lt"/>
              </a:rPr>
              <a:t>First</a:t>
            </a:r>
          </a:p>
          <a:p>
            <a:pPr algn="ctr"/>
            <a:r>
              <a:rPr lang="en-US" altLang="en-US" sz="700" dirty="0">
                <a:latin typeface="+mn-lt"/>
              </a:rPr>
              <a:t>a</a:t>
            </a:r>
            <a:r>
              <a:rPr lang="en-US" altLang="en-US" sz="700" dirty="0" smtClean="0">
                <a:latin typeface="+mn-lt"/>
              </a:rPr>
              <a:t>larm</a:t>
            </a:r>
            <a:endParaRPr lang="en-US" altLang="en-US" sz="700" dirty="0">
              <a:latin typeface="+mn-lt"/>
            </a:endParaRPr>
          </a:p>
        </p:txBody>
      </p:sp>
      <p:sp>
        <p:nvSpPr>
          <p:cNvPr id="70" name="CallAddL"/>
          <p:cNvSpPr>
            <a:spLocks noChangeArrowheads="1"/>
          </p:cNvSpPr>
          <p:nvPr/>
        </p:nvSpPr>
        <p:spPr bwMode="auto">
          <a:xfrm>
            <a:off x="601161" y="6173451"/>
            <a:ext cx="445635" cy="2006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Detect</a:t>
            </a:r>
          </a:p>
        </p:txBody>
      </p:sp>
      <p:sp>
        <p:nvSpPr>
          <p:cNvPr id="75" name="CallAddL"/>
          <p:cNvSpPr>
            <a:spLocks noChangeArrowheads="1"/>
          </p:cNvSpPr>
          <p:nvPr/>
        </p:nvSpPr>
        <p:spPr bwMode="auto">
          <a:xfrm rot="-5400000">
            <a:off x="693298" y="6159297"/>
            <a:ext cx="823944" cy="2006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 smtClean="0">
                <a:latin typeface="+mn-lt"/>
              </a:rPr>
              <a:t>Alarm assessed</a:t>
            </a:r>
            <a:endParaRPr lang="en-US" altLang="en-US" sz="700" dirty="0">
              <a:latin typeface="+mn-lt"/>
            </a:endParaRPr>
          </a:p>
        </p:txBody>
      </p:sp>
      <p:sp>
        <p:nvSpPr>
          <p:cNvPr id="76" name="CallAddL"/>
          <p:cNvSpPr>
            <a:spLocks noChangeArrowheads="1"/>
          </p:cNvSpPr>
          <p:nvPr/>
        </p:nvSpPr>
        <p:spPr bwMode="auto">
          <a:xfrm>
            <a:off x="1291772" y="6173451"/>
            <a:ext cx="543418" cy="2006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sz="700" dirty="0">
                <a:latin typeface="+mn-lt"/>
              </a:rPr>
              <a:t>Respond</a:t>
            </a:r>
          </a:p>
        </p:txBody>
      </p:sp>
      <p:sp>
        <p:nvSpPr>
          <p:cNvPr id="77" name="CallAddL"/>
          <p:cNvSpPr>
            <a:spLocks noChangeArrowheads="1"/>
          </p:cNvSpPr>
          <p:nvPr/>
        </p:nvSpPr>
        <p:spPr bwMode="auto">
          <a:xfrm rot="-5400000">
            <a:off x="1961388" y="6041278"/>
            <a:ext cx="615553" cy="30841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92075" tIns="46038" rIns="92075" bIns="46038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700" dirty="0" smtClean="0">
                <a:latin typeface="+mn-lt"/>
              </a:rPr>
              <a:t>Intruder</a:t>
            </a:r>
            <a:endParaRPr lang="en-US" altLang="en-US" sz="700" dirty="0">
              <a:latin typeface="+mn-lt"/>
            </a:endParaRPr>
          </a:p>
          <a:p>
            <a:pPr algn="ctr"/>
            <a:r>
              <a:rPr lang="en-US" altLang="en-US" sz="700" dirty="0">
                <a:latin typeface="+mn-lt"/>
              </a:rPr>
              <a:t>i</a:t>
            </a:r>
            <a:r>
              <a:rPr lang="en-US" altLang="en-US" sz="700" dirty="0" smtClean="0">
                <a:latin typeface="+mn-lt"/>
              </a:rPr>
              <a:t>nterrupted</a:t>
            </a:r>
            <a:endParaRPr lang="en-US" altLang="en-US" sz="700" dirty="0">
              <a:latin typeface="+mn-lt"/>
            </a:endParaRPr>
          </a:p>
        </p:txBody>
      </p:sp>
      <p:sp>
        <p:nvSpPr>
          <p:cNvPr id="82" name="CallAddL"/>
          <p:cNvSpPr txBox="1"/>
          <p:nvPr/>
        </p:nvSpPr>
        <p:spPr>
          <a:xfrm>
            <a:off x="1332475" y="6409070"/>
            <a:ext cx="1442476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/>
              <a:t>No interruption diagram</a:t>
            </a:r>
          </a:p>
        </p:txBody>
      </p:sp>
      <p:sp>
        <p:nvSpPr>
          <p:cNvPr id="51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dirty="0" smtClean="0"/>
              <a:t>Relationships between Functions (2 of 2)</a:t>
            </a:r>
            <a:endParaRPr lang="en-US" sz="950" b="0" dirty="0"/>
          </a:p>
        </p:txBody>
      </p:sp>
      <p:sp>
        <p:nvSpPr>
          <p:cNvPr id="52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54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12.1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xmlns="" val="1233329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وظيفة الرصد والتقييم </a:t>
            </a:r>
            <a:r>
              <a:rPr lang="ar-EG" dirty="0" smtClean="0"/>
              <a:t>(</a:t>
            </a:r>
            <a:r>
              <a:rPr dirty="0" smtClean="0"/>
              <a:t>1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8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الرصد والتقييم </a:t>
            </a:r>
            <a:r>
              <a:rPr dirty="0" smtClean="0"/>
              <a:t>— </a:t>
            </a:r>
            <a:r>
              <a:rPr lang="ar-EG" dirty="0" smtClean="0"/>
              <a:t> </a:t>
            </a:r>
            <a:r>
              <a:rPr lang="ar-SA" dirty="0" smtClean="0"/>
              <a:t>أول وظيفة لنظام الحماية المادية</a:t>
            </a:r>
          </a:p>
          <a:p>
            <a:pPr algn="r" rtl="1"/>
            <a:r>
              <a:rPr lang="ar-SA" dirty="0" smtClean="0"/>
              <a:t>فالرصد بدون تقييم</a:t>
            </a:r>
            <a:r>
              <a:rPr dirty="0" smtClean="0"/>
              <a:t> </a:t>
            </a:r>
            <a:r>
              <a:rPr lang="ar-SA" u="sng" dirty="0" smtClean="0"/>
              <a:t>ليس</a:t>
            </a:r>
            <a:r>
              <a:rPr dirty="0" smtClean="0"/>
              <a:t> </a:t>
            </a:r>
            <a:r>
              <a:rPr lang="ar-SA" dirty="0" smtClean="0"/>
              <a:t>رصدا</a:t>
            </a:r>
            <a:endParaRPr lang="ar-EG" dirty="0"/>
          </a:p>
        </p:txBody>
      </p:sp>
      <p:sp>
        <p:nvSpPr>
          <p:cNvPr id="7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Detection and </a:t>
            </a:r>
            <a:br>
              <a:rPr lang="en-US" sz="1000" b="0" smtClean="0"/>
            </a:br>
            <a:r>
              <a:rPr lang="en-US" sz="1000" b="0" smtClean="0"/>
              <a:t>Assessment Function (1 of 2)</a:t>
            </a:r>
            <a:endParaRPr lang="en-US" sz="1000" b="0" dirty="0"/>
          </a:p>
        </p:txBody>
      </p:sp>
      <p:sp>
        <p:nvSpPr>
          <p:cNvPr id="8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Detection and assessment — the first function of the physical protection system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Detection without assessment is </a:t>
            </a:r>
            <a:r>
              <a:rPr lang="en-US" sz="1000" b="0" u="sng" smtClean="0"/>
              <a:t>not</a:t>
            </a:r>
            <a:r>
              <a:rPr lang="en-US" sz="1000" b="0" smtClean="0"/>
              <a:t> detection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171703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 smtClean="0"/>
              <a:t>وظيفة الرصد والتقييم </a:t>
            </a:r>
            <a:r>
              <a:rPr lang="ar-EG" dirty="0" smtClean="0"/>
              <a:t>(</a:t>
            </a:r>
            <a:r>
              <a:rPr dirty="0" smtClean="0"/>
              <a:t>2</a:t>
            </a:r>
            <a:r>
              <a:rPr lang="ar-SA" dirty="0" smtClean="0"/>
              <a:t> من </a:t>
            </a:r>
            <a:r>
              <a:rPr dirty="0" smtClean="0"/>
              <a:t>2</a:t>
            </a:r>
            <a:r>
              <a:rPr lang="ar-EG" dirty="0" smtClean="0"/>
              <a:t>)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 smtClean="0"/>
              <a:t>Module 12: Security Force Operations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 smtClean="0"/>
              <a:t> </a:t>
            </a:r>
            <a:fld id="{1E05A8D5-9D50-4F79-AAB3-D0C9B9E3293E}" type="slidenum">
              <a:rPr lang="en-US" smtClean="0"/>
              <a:pPr rtl="1"/>
              <a:t>9</a:t>
            </a:fld>
            <a:endParaRPr lang="ar-EG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675459" y="2485982"/>
            <a:ext cx="3099737" cy="2067513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 smtClean="0"/>
              <a:t>يغطي هذا القسم ما يلي</a:t>
            </a:r>
            <a:r>
              <a:rPr dirty="0" smtClean="0"/>
              <a:t>:</a:t>
            </a:r>
          </a:p>
          <a:p>
            <a:pPr lvl="1" algn="r" rtl="1"/>
            <a:r>
              <a:rPr lang="ar-SA" dirty="0" smtClean="0"/>
              <a:t>الرصد عن طريق أجهزة الاستشعار الإلكترونية</a:t>
            </a:r>
          </a:p>
          <a:p>
            <a:pPr lvl="1" algn="r" rtl="1"/>
            <a:r>
              <a:rPr lang="ar-SA" dirty="0" smtClean="0"/>
              <a:t>الرصد  بغرض السيطرة والتحكم في الدخول</a:t>
            </a:r>
          </a:p>
          <a:p>
            <a:pPr lvl="1" algn="r" rtl="1"/>
            <a:r>
              <a:rPr lang="ar-SA" dirty="0" smtClean="0"/>
              <a:t>الرصد عن طريق أفراد القوة الأمنية</a:t>
            </a:r>
          </a:p>
          <a:p>
            <a:pPr lvl="1" rtl="1"/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2454745" y="4268201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Detection and </a:t>
            </a:r>
            <a:br>
              <a:rPr lang="en-US" sz="1000" b="0" smtClean="0"/>
            </a:br>
            <a:r>
              <a:rPr lang="en-US" sz="1000" b="0" smtClean="0"/>
              <a:t>Assessment Function (2 of 2)</a:t>
            </a:r>
            <a:endParaRPr lang="en-US" sz="1000" b="0" dirty="0"/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Detection with electronic sensors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Detection with entry control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Detection with security force personnel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xmlns="" val="28641638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285736-B111-41EB-AFCB-75917D21F858}">
  <ds:schemaRefs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CAC4FC9-5DB6-4AB2-B931-89249442E7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4805</TotalTime>
  <Words>4746</Words>
  <Application>Microsoft Office PowerPoint</Application>
  <PresentationFormat>On-screen Show (4:3)</PresentationFormat>
  <Paragraphs>869</Paragraphs>
  <Slides>60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60</vt:i4>
      </vt:variant>
    </vt:vector>
  </HeadingPairs>
  <TitlesOfParts>
    <vt:vector size="62" baseType="lpstr">
      <vt:lpstr>Primary Master No Icons</vt:lpstr>
      <vt:lpstr>Reference Master Icons</vt:lpstr>
      <vt:lpstr>عمليات القوة الأمنية</vt:lpstr>
      <vt:lpstr>هدف الوحدة</vt:lpstr>
      <vt:lpstr>نظام الحماية المادية</vt:lpstr>
      <vt:lpstr>نظام الحماية المادية —  العلاقات الوظيفية</vt:lpstr>
      <vt:lpstr>نشاط الخط الزمني لأعمال العنصر المتسلل</vt:lpstr>
      <vt:lpstr>العلاقات بين الوظائف (1 من 2)</vt:lpstr>
      <vt:lpstr>العلاقات بين الوظائف (2 من 2)</vt:lpstr>
      <vt:lpstr>وظيفة الرصد والتقييم (1 من 2)</vt:lpstr>
      <vt:lpstr>وظيفة الرصد والتقييم (2 من 2)</vt:lpstr>
      <vt:lpstr>الرصد عن طريق أجهزة الاستشعار الإلكترونية (1 من 2)</vt:lpstr>
      <vt:lpstr>الرصد عن طريق أجهزة الاستشعار الإلكترونية (2 من 2)</vt:lpstr>
      <vt:lpstr>مثال على الرصد عن طريق أجهزة الاستشعار الإلكترونية  (1 من 2)</vt:lpstr>
      <vt:lpstr>مثال على الرصد عن طريق أجهزة الاستشعار الإلكترونية  (2 من 2)</vt:lpstr>
      <vt:lpstr>الرصد بغرض التحكم في الدخول (1 من 2)</vt:lpstr>
      <vt:lpstr>الرصد بغرض التحكم في الدخول (2 من 2)</vt:lpstr>
      <vt:lpstr>الرصد عن طريق القوة الأمنية</vt:lpstr>
      <vt:lpstr>فعالية وظيفة الرصد (1 من 2)</vt:lpstr>
      <vt:lpstr>فعالية وظيفة الرصد (2 من 2)</vt:lpstr>
      <vt:lpstr>أسئلة المناقشة</vt:lpstr>
      <vt:lpstr>وظيفة التعطيل</vt:lpstr>
      <vt:lpstr>عناصر وظيفة الرصد (1 من 2)</vt:lpstr>
      <vt:lpstr>عناصر وظيفة الرصد (2 من 2)</vt:lpstr>
      <vt:lpstr>عناصر الإعاقة قبل منطقة الرصد</vt:lpstr>
      <vt:lpstr>وظيفة التعطيل الخاصة بنظام الأمن المادي</vt:lpstr>
      <vt:lpstr>مثال على وظيفة التعطيل (1 من 2)</vt:lpstr>
      <vt:lpstr>مثال على وظيفة التعطيل (2 من 2)</vt:lpstr>
      <vt:lpstr>أسئلة المناقشة</vt:lpstr>
      <vt:lpstr>قسم وظيفة الإستجابة</vt:lpstr>
      <vt:lpstr>تعريف وظيفة الإستجابة</vt:lpstr>
      <vt:lpstr>نجاح وظيفة الإستجابة</vt:lpstr>
      <vt:lpstr>أفراد الإستجابة </vt:lpstr>
      <vt:lpstr>تعريف التخطيط للطوارئ</vt:lpstr>
      <vt:lpstr>هدف التخطيط للطوارئ</vt:lpstr>
      <vt:lpstr>الاتصالات (1 من 3)</vt:lpstr>
      <vt:lpstr>الاتصالات (2 من 3)</vt:lpstr>
      <vt:lpstr>الاتصالات (3 من 3)</vt:lpstr>
      <vt:lpstr>استجابة الإعتراض</vt:lpstr>
      <vt:lpstr>استجابة التحييد</vt:lpstr>
      <vt:lpstr>وظيفة الإستجابة الخاصة بنظام الحماية المادية</vt:lpstr>
      <vt:lpstr>مثال على وظيفة الاستجابة (1 من 2)</vt:lpstr>
      <vt:lpstr>مثال على وظيفة الاستجابة (2 من 2)</vt:lpstr>
      <vt:lpstr>سؤال للمناقشة</vt:lpstr>
      <vt:lpstr>لحظة التعليم الإسترجاعي</vt:lpstr>
      <vt:lpstr>العناصر الرئيسية لفعالية القوة الأمنية</vt:lpstr>
      <vt:lpstr>انتقاء أفراد القوة الأمنية —   مرحلة ما قبل التعيين</vt:lpstr>
      <vt:lpstr>انتقاء أفراد القوة الأمنية —   الخصائص المرغوب فيها</vt:lpstr>
      <vt:lpstr>انتقاء أفراد القوة الأمنية —   اعتبارات هامة</vt:lpstr>
      <vt:lpstr>أسئلة للمناقشة (1 من 2)</vt:lpstr>
      <vt:lpstr>أسئلة للمناقشة (2 من 2)</vt:lpstr>
      <vt:lpstr>التدريب الأولي والمستمر</vt:lpstr>
      <vt:lpstr>نشر المعدات</vt:lpstr>
      <vt:lpstr>الإشراف اللائق</vt:lpstr>
      <vt:lpstr>الإشراف غير اللائق</vt:lpstr>
      <vt:lpstr>أسئلة المناقشة</vt:lpstr>
      <vt:lpstr>تطوير خطة إستجابة القوة الأمنية</vt:lpstr>
      <vt:lpstr>تشكيل خطة إستجابة القوة الأمنية</vt:lpstr>
      <vt:lpstr>لحظة التعليم الإسترجاعي</vt:lpstr>
      <vt:lpstr>التمرين التفصيلي المقسّم ، الجزء 5—  مبنى الوزارات الوطنية</vt:lpstr>
      <vt:lpstr>خريطة مجمّع مبنى الوزارات الوطنية</vt:lpstr>
      <vt:lpstr>ملخص الوحدة</vt:lpstr>
    </vt:vector>
  </TitlesOfParts>
  <Company>Office of Antiterrorism Assistance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12: Security Force Operations</dc:title>
  <dc:subject>Critical Infrastructure Security and Resilience (CISR)</dc:subject>
  <dc:creator>ATA</dc:creator>
  <cp:lastModifiedBy>TCSI4</cp:lastModifiedBy>
  <cp:revision>187</cp:revision>
  <dcterms:created xsi:type="dcterms:W3CDTF">2013-12-04T17:15:08Z</dcterms:created>
  <dcterms:modified xsi:type="dcterms:W3CDTF">2026-07-05T17:58:55Z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