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74"/>
  </p:notesMasterIdLst>
  <p:handoutMasterIdLst>
    <p:handoutMasterId r:id="rId75"/>
  </p:handoutMasterIdLst>
  <p:sldIdLst>
    <p:sldId id="271" r:id="rId6"/>
    <p:sldId id="275" r:id="rId7"/>
    <p:sldId id="310" r:id="rId8"/>
    <p:sldId id="278" r:id="rId9"/>
    <p:sldId id="282" r:id="rId10"/>
    <p:sldId id="283" r:id="rId11"/>
    <p:sldId id="312" r:id="rId12"/>
    <p:sldId id="284" r:id="rId13"/>
    <p:sldId id="313" r:id="rId14"/>
    <p:sldId id="314" r:id="rId15"/>
    <p:sldId id="319" r:id="rId16"/>
    <p:sldId id="357" r:id="rId17"/>
    <p:sldId id="272" r:id="rId18"/>
    <p:sldId id="359" r:id="rId19"/>
    <p:sldId id="360" r:id="rId20"/>
    <p:sldId id="324" r:id="rId21"/>
    <p:sldId id="358" r:id="rId22"/>
    <p:sldId id="361" r:id="rId23"/>
    <p:sldId id="362" r:id="rId24"/>
    <p:sldId id="326" r:id="rId25"/>
    <p:sldId id="320" r:id="rId26"/>
    <p:sldId id="327" r:id="rId27"/>
    <p:sldId id="289" r:id="rId28"/>
    <p:sldId id="364" r:id="rId29"/>
    <p:sldId id="328" r:id="rId30"/>
    <p:sldId id="329" r:id="rId31"/>
    <p:sldId id="330" r:id="rId32"/>
    <p:sldId id="285" r:id="rId33"/>
    <p:sldId id="331" r:id="rId34"/>
    <p:sldId id="332" r:id="rId35"/>
    <p:sldId id="333" r:id="rId36"/>
    <p:sldId id="334" r:id="rId37"/>
    <p:sldId id="335" r:id="rId38"/>
    <p:sldId id="337" r:id="rId39"/>
    <p:sldId id="338" r:id="rId40"/>
    <p:sldId id="339" r:id="rId41"/>
    <p:sldId id="267" r:id="rId42"/>
    <p:sldId id="290" r:id="rId43"/>
    <p:sldId id="341" r:id="rId44"/>
    <p:sldId id="365" r:id="rId45"/>
    <p:sldId id="291" r:id="rId46"/>
    <p:sldId id="342" r:id="rId47"/>
    <p:sldId id="343" r:id="rId48"/>
    <p:sldId id="366" r:id="rId49"/>
    <p:sldId id="344" r:id="rId50"/>
    <p:sldId id="345" r:id="rId51"/>
    <p:sldId id="346" r:id="rId52"/>
    <p:sldId id="367" r:id="rId53"/>
    <p:sldId id="347" r:id="rId54"/>
    <p:sldId id="348" r:id="rId55"/>
    <p:sldId id="349" r:id="rId56"/>
    <p:sldId id="350" r:id="rId57"/>
    <p:sldId id="368" r:id="rId58"/>
    <p:sldId id="351" r:id="rId59"/>
    <p:sldId id="369" r:id="rId60"/>
    <p:sldId id="294" r:id="rId61"/>
    <p:sldId id="370" r:id="rId62"/>
    <p:sldId id="352" r:id="rId63"/>
    <p:sldId id="293" r:id="rId64"/>
    <p:sldId id="371" r:id="rId65"/>
    <p:sldId id="297" r:id="rId66"/>
    <p:sldId id="353" r:id="rId67"/>
    <p:sldId id="292" r:id="rId68"/>
    <p:sldId id="354" r:id="rId69"/>
    <p:sldId id="305" r:id="rId70"/>
    <p:sldId id="307" r:id="rId71"/>
    <p:sldId id="355" r:id="rId72"/>
    <p:sldId id="277" r:id="rId73"/>
  </p:sldIdLst>
  <p:sldSz cx="9144000" cy="6858000" type="screen4x3"/>
  <p:notesSz cx="7010400" cy="9372600"/>
  <p:custDataLst>
    <p:tags r:id="rId7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7889" autoAdjust="0"/>
    <p:restoredTop sz="95326" autoAdjust="0"/>
  </p:normalViewPr>
  <p:slideViewPr>
    <p:cSldViewPr snapToGrid="0">
      <p:cViewPr varScale="1">
        <p:scale>
          <a:sx n="92" d="100"/>
          <a:sy n="92" d="100"/>
        </p:scale>
        <p:origin x="-108" y="-1494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-59166"/>
    </p:cViewPr>
  </p:sorterViewPr>
  <p:notesViewPr>
    <p:cSldViewPr snapToGrid="0">
      <p:cViewPr>
        <p:scale>
          <a:sx n="90" d="100"/>
          <a:sy n="90" d="100"/>
        </p:scale>
        <p:origin x="-1734" y="18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tags" Target="tags/tag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13: Security Technology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13: Security Technology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13: Security Technology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13: Security Technology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66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896882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13: Security Technology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68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9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5983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1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6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6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474597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665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13: Security Technology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139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608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659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08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00990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36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40042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76967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862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0323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82031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13: Security Technology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358631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publicdomainpictures.net/view-image.php?image=121080&amp;picture=airport-check-in-desks&amp;large=1" TargetMode="Externa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5" Type="http://schemas.openxmlformats.org/officeDocument/2006/relationships/image" Target="../media/image36.png"/><Relationship Id="rId4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التكنولوجيا الأمنية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ar-EG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ar-E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إحتمال الكشف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pic>
        <p:nvPicPr>
          <p:cNvPr id="10" name="Picture 2" descr="Black, Electrical, Electronics, Infrared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5413" y="2676717"/>
            <a:ext cx="2571750" cy="1714500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تتضمن العوامل التي قد تؤثر على احتمال الرصد بالنسبة لجهاز استشعار معين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الهدف المطلوب رصده</a:t>
            </a:r>
          </a:p>
          <a:p>
            <a:pPr lvl="1" algn="r" rtl="1"/>
            <a:r>
              <a:rPr lang="ar-SA" dirty="0"/>
              <a:t>تصميم جهاز الإستشعار ومكوناته المادية</a:t>
            </a:r>
          </a:p>
          <a:p>
            <a:pPr lvl="1" algn="r" rtl="1"/>
            <a:r>
              <a:rPr lang="ar-SA" dirty="0"/>
              <a:t>الظروف الخاصة بتركيب الجهاز بالموقع</a:t>
            </a:r>
          </a:p>
          <a:p>
            <a:pPr lvl="1" algn="r" rtl="1"/>
            <a:r>
              <a:rPr lang="ar-SA" dirty="0"/>
              <a:t>ضبط درجة الحساسية</a:t>
            </a:r>
          </a:p>
          <a:p>
            <a:pPr lvl="1" algn="r" rtl="1"/>
            <a:r>
              <a:rPr lang="ar-SA" dirty="0"/>
              <a:t>حالة الطقس</a:t>
            </a:r>
          </a:p>
          <a:p>
            <a:pPr lvl="1" algn="r" rtl="1"/>
            <a:r>
              <a:rPr lang="ar-SA" dirty="0"/>
              <a:t>حالة الجهاز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2135563" y="4175773"/>
            <a:ext cx="137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Pixabay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Probability of Detection (2 of 2)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Factors that may influence the probability of detection for a specific sensor: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Target to be detected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Sensor hardware design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Installation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Sensitivity adjustment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Weather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Condition of the equipment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22720187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نقاط الضعف التي يمكن التغلب عليها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الإلتفاف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عملية الدوران حول منطقة الرصد الخاصة بجهاز الإستشعار</a:t>
            </a:r>
          </a:p>
          <a:p>
            <a:pPr algn="r" rtl="1"/>
            <a:r>
              <a:rPr lang="ar-SA" dirty="0"/>
              <a:t>الإحتيال في النقل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أي المرور عبر نطاق الرصد الطبيعي لجهاز الإستشعار بدون تنبيه جهاز الإنذار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Vulnerabilities to Defeat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Bypassing — going around a sensor’s detection zone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Spoofing — passing through a sensor’s normal detection zone without triggering the alarm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482647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بناءً على خبرات المشاركين الشخصية، ما هي بعض الأمثلة على الإلتفاف والإحتيال؟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Drawing from your own experiences, what are some examples of bypassing and spoofing?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45066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13.2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تحديد كيفية استخدام أجهزة الاستشعار في المنطقة المحمية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تتفاوت درجات الإستخدام ما بين أجهزة الاستشعار الخارجية والداخلية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التصنيف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سلبية أو </a:t>
            </a:r>
            <a:r>
              <a:rPr lang="ar-EG" dirty="0"/>
              <a:t>نشطة</a:t>
            </a:r>
            <a:endParaRPr lang="ar-SA" dirty="0"/>
          </a:p>
          <a:p>
            <a:pPr lvl="1" algn="r" rtl="1"/>
            <a:r>
              <a:rPr lang="ar-SA" dirty="0"/>
              <a:t>سرية أو ظاهرة للعيان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التطبيقات الخاصة بإستشعار التسلل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Must determine how sensors should be used in the protected area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Application modes are different for exterior sensors and interior sensors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Classified as: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Passive or active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Covert or visible 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Intrusion Sensor Application</a:t>
            </a:r>
            <a:endParaRPr lang="en-US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13.2</a:t>
            </a:r>
            <a:endParaRPr lang="en-US" sz="800" b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13.2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كيف يمكن التغلب على أجهزة الاستشعار التي تعمل بالضغط أو الإهتزازات؟</a:t>
            </a:r>
          </a:p>
          <a:p>
            <a:pPr algn="r" rtl="1"/>
            <a:r>
              <a:rPr lang="ar-SA" dirty="0"/>
              <a:t>كيف يمكن التغلب على أجهزة الاستشعار التي تعمل بالمجالات المغناطيسية؟</a:t>
            </a:r>
          </a:p>
          <a:p>
            <a:pPr algn="r" rtl="1"/>
            <a:r>
              <a:rPr lang="ar-SA" dirty="0"/>
              <a:t>كيف يمكن التغلب على أجهزة الاستشعار التي تعمل بالكابلات المحورية؟</a:t>
            </a:r>
          </a:p>
          <a:p>
            <a:pPr algn="r" rtl="1"/>
            <a:r>
              <a:rPr lang="ar-SA" dirty="0"/>
              <a:t>كيف يمكن التغلب على أجهزة الاستشعار التي تعمل بالألياف البصرية؟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للمناقشة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pressure or seismic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magnetic field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ported coaxial cable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fiber-optic cable sensors be defeated?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(1 of 2)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569326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13.2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كيف يمكن التغلب على أجهزة الاستشعار التي تعمل عند لمس السياج؟</a:t>
            </a:r>
          </a:p>
          <a:p>
            <a:pPr lvl="0" algn="r" rtl="1"/>
            <a:r>
              <a:rPr lang="ar-SA" dirty="0"/>
              <a:t>كيف يمكن التغلب على أجهزة الاستشعار المثبتة على السياج؟</a:t>
            </a:r>
            <a:r>
              <a:rPr dirty="0"/>
              <a:t> </a:t>
            </a:r>
          </a:p>
          <a:p>
            <a:pPr algn="r" rtl="1"/>
            <a:r>
              <a:rPr lang="ar-SA" dirty="0"/>
              <a:t>كيف يمكن تصميم أجهزة الإستشعار المثبتة على السياج بحيث تعمل كرادع ضد الحفر تحتها </a:t>
            </a:r>
            <a:r>
              <a:rPr lang="ar-EG" dirty="0"/>
              <a:t>(</a:t>
            </a:r>
            <a:r>
              <a:rPr lang="ar-SA" dirty="0"/>
              <a:t>أي عمل أنفاق</a:t>
            </a:r>
            <a:r>
              <a:rPr lang="ar-EG" dirty="0"/>
              <a:t>)</a:t>
            </a:r>
            <a:r>
              <a:rPr lang="ar-SA" dirty="0"/>
              <a:t>؟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للمناقشة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fence-disturbance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sensor fences be defeated?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a sensor fence be designed to deter tunneling (digging under)?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(2 of 2)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62772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13.2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التطبيقات الخاصة بأجهزة الإستشعار الخارجية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13.2</a:t>
            </a:r>
            <a:endParaRPr lang="en-US" sz="800" b="0" dirty="0"/>
          </a:p>
        </p:txBody>
      </p:sp>
      <p:sp>
        <p:nvSpPr>
          <p:cNvPr id="1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Application Modes </a:t>
            </a:r>
            <a:br>
              <a:rPr lang="en-US" sz="950" b="0" smtClean="0"/>
            </a:br>
            <a:r>
              <a:rPr lang="en-US" sz="950" b="0" smtClean="0"/>
              <a:t>for Exterior Sensors</a:t>
            </a:r>
            <a:endParaRPr lang="en-US" sz="950" b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pic>
        <p:nvPicPr>
          <p:cNvPr id="10" name="ARA-CISR13v_s16_Application Modes Intruder in Shadows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84388" y="1217613"/>
            <a:ext cx="4959350" cy="3719512"/>
          </a:xfrm>
        </p:spPr>
      </p:pic>
    </p:spTree>
    <p:extLst>
      <p:ext uri="{BB962C8B-B14F-4D97-AF65-F5344CB8AC3E}">
        <p14:creationId xmlns:p14="http://schemas.microsoft.com/office/powerpoint/2010/main" val="196151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pic>
        <p:nvPicPr>
          <p:cNvPr id="14" name="Content Placeholder 1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370" y="1217613"/>
            <a:ext cx="2228452" cy="1782762"/>
          </a:xfrm>
          <a:ln>
            <a:solidFill>
              <a:schemeClr val="tx1"/>
            </a:solidFill>
          </a:ln>
        </p:spPr>
      </p:pic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 algn="r" rtl="1"/>
            <a:r>
              <a:rPr lang="ar-SA" dirty="0"/>
              <a:t>أجهزة الاستشعار الخاصة باختراق الحدود</a:t>
            </a:r>
          </a:p>
          <a:p>
            <a:pPr lvl="0" algn="r" rtl="1"/>
            <a:r>
              <a:rPr lang="ar-SA" dirty="0"/>
              <a:t>أجهزة الاستشعار الحركية الداخلية</a:t>
            </a:r>
          </a:p>
          <a:p>
            <a:pPr algn="r" rtl="1"/>
            <a:r>
              <a:rPr lang="ar-EG" dirty="0"/>
              <a:t>أ</a:t>
            </a:r>
            <a:r>
              <a:rPr lang="ar-SA" dirty="0" err="1"/>
              <a:t>جهزة</a:t>
            </a:r>
            <a:r>
              <a:rPr lang="ar-SA" dirty="0"/>
              <a:t> الاستشعار الخاصة بتقدير المسافات</a:t>
            </a:r>
          </a:p>
          <a:p>
            <a:pPr rtl="1"/>
            <a:endParaRPr lang="ar-EG" dirty="0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933" y="3157538"/>
            <a:ext cx="2256502" cy="1782762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التطبيقات الخاصة بأجهزة الإستشعار الداخلية</a:t>
            </a:r>
            <a:endParaRPr lang="ar-EG" dirty="0"/>
          </a:p>
        </p:txBody>
      </p:sp>
      <p:pic>
        <p:nvPicPr>
          <p:cNvPr id="2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13.2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6" name="TextBox 35"/>
          <p:cNvSpPr txBox="1"/>
          <p:nvPr/>
        </p:nvSpPr>
        <p:spPr>
          <a:xfrm>
            <a:off x="5534043" y="5007311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 rtl="1"/>
            <a:r>
              <a:rPr lang="en-US" sz="800" b="1" dirty="0"/>
              <a:t>Source: DS/T/ATA</a:t>
            </a:r>
          </a:p>
        </p:txBody>
      </p:sp>
      <p:sp>
        <p:nvSpPr>
          <p:cNvPr id="17" name="TextBox 35"/>
          <p:cNvSpPr txBox="1"/>
          <p:nvPr/>
        </p:nvSpPr>
        <p:spPr>
          <a:xfrm>
            <a:off x="6529837" y="2751897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 rtl="1"/>
            <a:r>
              <a:rPr lang="en-US" sz="800" b="1" dirty="0"/>
              <a:t>Source: DS/T/ATA</a:t>
            </a:r>
          </a:p>
        </p:txBody>
      </p:sp>
      <p:sp>
        <p:nvSpPr>
          <p:cNvPr id="1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Boundary-penetration sensors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Interior motion sensors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Proximity sensors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21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Application Modes </a:t>
            </a:r>
            <a:br>
              <a:rPr lang="en-US" sz="1000" b="0"/>
            </a:br>
            <a:r>
              <a:rPr lang="en-US" sz="1000" b="0"/>
              <a:t>for Interior Sensors</a:t>
            </a:r>
            <a:endParaRPr lang="en-US" sz="10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2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815539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13.2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كيف يمكن التغلب على أجهزة الاستشعار التي تعمل بالإهتزاز؟</a:t>
            </a:r>
          </a:p>
          <a:p>
            <a:pPr lvl="0" algn="r" rtl="1"/>
            <a:r>
              <a:rPr lang="ar-SA" dirty="0"/>
              <a:t>كيف يمكن التغلب على أجهزة الاستشعار التي تعمل بالمجالات الكهرومغناطيسية؟</a:t>
            </a:r>
          </a:p>
          <a:p>
            <a:pPr lvl="0" algn="r" rtl="1"/>
            <a:r>
              <a:rPr lang="ar-SA" dirty="0"/>
              <a:t>كيف يمكن التغلب على أجهزة الاستشعار التي تعمل بالأشعة تحت الحمراء؟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للمناقشة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vibration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electromechanical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interior active infrared sensors be defeated?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(1 of 2)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849088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411163" y="1228880"/>
            <a:ext cx="8318500" cy="3719512"/>
          </a:xfrm>
        </p:spPr>
        <p:txBody>
          <a:bodyPr/>
          <a:lstStyle/>
          <a:p>
            <a:pPr lvl="0" algn="r" rtl="1"/>
            <a:r>
              <a:rPr lang="ar-SA" dirty="0"/>
              <a:t>كيف يمكن التغلب على أجهزة الاستشعار التي تعمل بموجات الميكروويف المونوستاتيكية؟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كيف يمكن التغلب على أجهزة الاستشعار التي تعمل برصد الحركة عن طريق الفيديو؟</a:t>
            </a:r>
          </a:p>
          <a:p>
            <a:pPr algn="r" rtl="1"/>
            <a:r>
              <a:rPr lang="ar-SA" dirty="0"/>
              <a:t>كيف يمكنك التغلب على أجهزة الاستشعار التي تعمل بالضغط؟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للمناقشة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13.2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monostatic microwave sensors be defeated?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video motion detector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you defeat pressure sensors?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(2 of 2)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4314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في ختام هذه الوحدة، سيتمكن المشاركون من وضع وتطوير خطة التكنولوجيا الأمنية التي تهدف لحماية البنية الأساسية الحرجة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develop a security technology plan for the protection of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توصيل الإنذار وعرضه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ar-EG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4244" y="4162425"/>
            <a:ext cx="2626525" cy="175577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توفر لأفراد الأمن القدرة على تحقيق استجابة سريعة</a:t>
            </a:r>
          </a:p>
          <a:p>
            <a:pPr lvl="0" algn="r" rtl="1"/>
            <a:r>
              <a:rPr lang="ar-SA" dirty="0"/>
              <a:t>تقوم بمهمتين حرجتين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نقل إشارة الإنذار وتقييم المعلومات إلى نقطة مركزية</a:t>
            </a:r>
          </a:p>
          <a:p>
            <a:pPr lvl="1" algn="r" rtl="1"/>
            <a:r>
              <a:rPr lang="ar-SA" dirty="0"/>
              <a:t>إبلاغ المعلومات إلى قسم متابعة الإشارات بمركز السيطرة الأمنية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6581954" y="5684808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Communication </a:t>
            </a:r>
            <a:br>
              <a:rPr lang="en-US" sz="1000" b="0"/>
            </a:br>
            <a:r>
              <a:rPr lang="en-US" sz="1000" b="0"/>
              <a:t>and Display Systems (1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Provide security personnel with rapid response capability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Perform two critical tasks: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Transport alarm and assessment information to a central point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Provide information to the security control center operator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14195738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توصيل الإنذار وعرضه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ar-EG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6502" y="4162425"/>
            <a:ext cx="2962009" cy="1755775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خمسة أنظمة فرعية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الاتصالات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المراقبة داخل الشبكات والأمن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معالجة المعلومات</a:t>
            </a:r>
          </a:p>
          <a:p>
            <a:pPr lvl="1" algn="r" rtl="1"/>
            <a:r>
              <a:rPr lang="ar-SA" dirty="0"/>
              <a:t>أجهزة العرض والسيطرة وتقييم إشارات الإنذار</a:t>
            </a:r>
          </a:p>
          <a:p>
            <a:pPr lvl="1" algn="r" rtl="1"/>
            <a:r>
              <a:rPr lang="ar-SA" dirty="0"/>
              <a:t>الوظائف خارج الشبكات</a:t>
            </a:r>
          </a:p>
          <a:p>
            <a:pPr algn="r" rtl="1"/>
            <a:r>
              <a:rPr lang="ar-SA" dirty="0"/>
              <a:t>الأنظمة الفرعية وتمكين عناصر التشغيل من الإستجابة المناسبة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6728596" y="5684808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1791" y="4658264"/>
            <a:ext cx="966159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900" b="1" dirty="0">
                <a:solidFill>
                  <a:schemeClr val="bg1"/>
                </a:solidFill>
              </a:rPr>
              <a:t>EMERGENCY PHONE</a:t>
            </a:r>
            <a:endParaRPr lang="ar-EG" sz="9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Communication </a:t>
            </a:r>
            <a:br>
              <a:rPr lang="en-US" sz="1000" b="0"/>
            </a:br>
            <a:r>
              <a:rPr lang="en-US" sz="1000" b="0"/>
              <a:t>and Display Systems (2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Five subsystems: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Communications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Line supervisions and security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Information handling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Control display and alarm assessment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Off-line functions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Subsystems enable operators to respond appropriately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14" name="CallAddL"/>
          <p:cNvSpPr txBox="1"/>
          <p:nvPr/>
        </p:nvSpPr>
        <p:spPr>
          <a:xfrm>
            <a:off x="1360553" y="6390184"/>
            <a:ext cx="153504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/>
              <a:t>EMERGENCY PHONE</a:t>
            </a:r>
          </a:p>
        </p:txBody>
      </p:sp>
    </p:spTree>
    <p:extLst>
      <p:ext uri="{BB962C8B-B14F-4D97-AF65-F5344CB8AC3E}">
        <p14:creationId xmlns:p14="http://schemas.microsoft.com/office/powerpoint/2010/main" val="42195817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خصائص أنظمة توصيل الإنذار وعرضه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algn="r" rtl="1"/>
            <a:r>
              <a:rPr lang="ar-SA" dirty="0"/>
              <a:t>السرعة في زمن الإبلاغ</a:t>
            </a:r>
          </a:p>
          <a:p>
            <a:pPr algn="r" rtl="1"/>
            <a:r>
              <a:rPr lang="ar-SA" dirty="0"/>
              <a:t>محمية من الهجوم</a:t>
            </a:r>
          </a:p>
          <a:p>
            <a:pPr algn="r" rtl="1"/>
            <a:r>
              <a:rPr lang="ar-SA" dirty="0"/>
              <a:t>إمكانية العمل لفترة طويلة</a:t>
            </a:r>
          </a:p>
          <a:p>
            <a:pPr algn="r" rtl="1"/>
            <a:r>
              <a:rPr lang="ar-SA" dirty="0"/>
              <a:t>مزودة بالأنظمة الاحتياطية</a:t>
            </a:r>
          </a:p>
          <a:p>
            <a:pPr algn="r" rtl="1"/>
            <a:r>
              <a:rPr lang="ar-SA" dirty="0"/>
              <a:t>سهلة الاستخدام</a:t>
            </a:r>
            <a:endParaRPr lang="ar-EG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41035" y="1574800"/>
            <a:ext cx="2581275" cy="1714500"/>
          </a:xfrm>
          <a:ln>
            <a:solidFill>
              <a:srgbClr val="2F2F2F"/>
            </a:solidFill>
          </a:ln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45798" y="3557587"/>
            <a:ext cx="2571750" cy="1714500"/>
          </a:xfrm>
          <a:ln>
            <a:solidFill>
              <a:srgbClr val="2F2F2F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886755" y="5043290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86755" y="3082219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Communication and </a:t>
            </a:r>
            <a:br>
              <a:rPr lang="en-US" sz="1000" b="0"/>
            </a:br>
            <a:r>
              <a:rPr lang="en-US" sz="1000" b="0"/>
              <a:t>Display System Characteristics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Fast reporting time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Secure from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Durable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Backup capable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User friendly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5138526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تقييم الإنذار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تحديد سبب إشارة الإنذار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توفير معلومات إضافية للقوة الأمنية</a:t>
            </a:r>
          </a:p>
          <a:p>
            <a:pPr lvl="0" algn="r" rtl="1"/>
            <a:r>
              <a:rPr lang="ar-SA" dirty="0"/>
              <a:t>يتم عن طريق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تغطية الدوائر التليفزيونية المغلقة في كل منطقة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الملاحظة العيانية من أفراد الأمن</a:t>
            </a:r>
          </a:p>
          <a:p>
            <a:pPr algn="r" rtl="1"/>
            <a:r>
              <a:rPr lang="ar-SA" dirty="0"/>
              <a:t>قد تقوم الدائرة التلفزيونية المغلقة بتوفير التقييم والمراقبة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Assessment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/>
              <a:t>Purpose: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Determines the cause of an alarm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Provides additional information for security force</a:t>
            </a:r>
          </a:p>
          <a:p>
            <a:pPr marL="114300" indent="-114300">
              <a:spcAft>
                <a:spcPct val="0"/>
              </a:spcAft>
            </a:pPr>
            <a:r>
              <a:rPr lang="en-US" sz="900" b="0" dirty="0"/>
              <a:t>Provided through: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Closed-circuit television coverage of each zone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Visual checks by personnel</a:t>
            </a:r>
          </a:p>
          <a:p>
            <a:pPr marL="114300" indent="-114300">
              <a:spcAft>
                <a:spcPct val="0"/>
              </a:spcAft>
            </a:pPr>
            <a:r>
              <a:rPr lang="en-US" sz="900" b="0" dirty="0"/>
              <a:t>Closed-circuit television may provide assessment and surveillance</a:t>
            </a:r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متى يتعين على أفراد القوة الأمنية إجراء تقييم للإنذار؟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When would security force members need to perform an alarm assessment?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36845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مكونات تقييم الإنذار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كاميرا، وعدسات، وحامل الجهاز</a:t>
            </a:r>
          </a:p>
          <a:p>
            <a:pPr algn="r" rtl="1"/>
            <a:r>
              <a:rPr lang="ar-SA" dirty="0"/>
              <a:t>نظام الإضاءة</a:t>
            </a:r>
          </a:p>
          <a:p>
            <a:pPr algn="r" rtl="1"/>
            <a:r>
              <a:rPr lang="ar-SA" dirty="0"/>
              <a:t>نظام الناقل</a:t>
            </a:r>
            <a:r>
              <a:rPr dirty="0"/>
              <a:t> </a:t>
            </a:r>
          </a:p>
          <a:p>
            <a:pPr algn="r" rtl="1"/>
            <a:r>
              <a:rPr lang="ar-SA" dirty="0"/>
              <a:t>معدات كاميرات الفيديو</a:t>
            </a:r>
          </a:p>
          <a:p>
            <a:pPr algn="r" rtl="1"/>
            <a:r>
              <a:rPr lang="ar-SA" dirty="0"/>
              <a:t>جهاز تسجيل وشاشة وجهاز تحكم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Assessment Components (1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Camera, lens, and mount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Lighting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Transmission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Video switching equipment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Recorder, monitor, and controller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46976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مكونات تقييم الإنذار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4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Alarm Assessment </a:t>
            </a:r>
            <a:br>
              <a:rPr lang="en-US" sz="1000" b="0" smtClean="0"/>
            </a:br>
            <a:r>
              <a:rPr lang="en-US" sz="1000" b="0" smtClean="0"/>
              <a:t>Components (2 of 3)</a:t>
            </a:r>
            <a:endParaRPr lang="en-US" sz="1000" b="0" dirty="0"/>
          </a:p>
        </p:txBody>
      </p:sp>
      <p:pic>
        <p:nvPicPr>
          <p:cNvPr id="6" name="ARA-CISR13v_s26_Alarm 1 Intruder Fence Shield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50" cy="3719512"/>
          </a:xfrm>
        </p:spPr>
      </p:pic>
    </p:spTree>
    <p:extLst>
      <p:ext uri="{BB962C8B-B14F-4D97-AF65-F5344CB8AC3E}">
        <p14:creationId xmlns:p14="http://schemas.microsoft.com/office/powerpoint/2010/main" val="4713848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مكونات تقييم الإنذار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5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Alarm Assessment </a:t>
            </a:r>
            <a:br>
              <a:rPr lang="en-US" sz="1000" b="0" smtClean="0"/>
            </a:br>
            <a:r>
              <a:rPr lang="en-US" sz="1000" b="0" smtClean="0"/>
              <a:t>Components (3 of 3)</a:t>
            </a:r>
            <a:endParaRPr lang="en-US" sz="1000" b="0" dirty="0"/>
          </a:p>
        </p:txBody>
      </p:sp>
      <p:pic>
        <p:nvPicPr>
          <p:cNvPr id="6" name="ARA-CISR13v_s27_Alarm 2 Interior Lighting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50" cy="3719512"/>
          </a:xfrm>
        </p:spPr>
      </p:pic>
    </p:spTree>
    <p:extLst>
      <p:ext uri="{BB962C8B-B14F-4D97-AF65-F5344CB8AC3E}">
        <p14:creationId xmlns:p14="http://schemas.microsoft.com/office/powerpoint/2010/main" val="34719388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التحكم في الدخول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ar-EG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2636" y="2236424"/>
            <a:ext cx="2695098" cy="2695098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الأغراض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تسمح بدخول وخروج الأفراد المصرح لهم فقط</a:t>
            </a:r>
          </a:p>
          <a:p>
            <a:pPr lvl="1" algn="r" rtl="1"/>
            <a:r>
              <a:rPr lang="ar-SA" dirty="0"/>
              <a:t>ترصد وتمنع دخول المواد المحظورة</a:t>
            </a:r>
          </a:p>
          <a:p>
            <a:pPr lvl="1" algn="r" rtl="1"/>
            <a:r>
              <a:rPr lang="ar-SA" dirty="0"/>
              <a:t>توفر معلومات لفريق القوة الأمنية</a:t>
            </a:r>
          </a:p>
          <a:p>
            <a:pPr algn="r" rtl="1"/>
            <a:r>
              <a:rPr lang="ar-SA" dirty="0"/>
              <a:t>توجد في محيط المنشأة أو بالداخل</a:t>
            </a:r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2270694" y="4707607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Pixabay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(1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Permit entry and exit to authorized personnel only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Detect and prevent entry or exit of contraband material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Provide information to the security force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Located at a facility’s perimeter or interior</a:t>
            </a:r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التحكم في الدخول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ويتم قياس الأداء طبقا للعوامل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معدل التدفق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هو قياس الزمن المستغرق لكي يعبر شخص مأذون أو مواد من منفذ أونقطة خروج</a:t>
            </a:r>
          </a:p>
          <a:p>
            <a:pPr lvl="1" algn="r" rtl="1"/>
            <a:r>
              <a:rPr lang="ar-SA" dirty="0"/>
              <a:t>معدل الأخطاء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النسبة المؤية لعدد المرات التي يقوم بها أسلوب أو عملية التحكم بالنفاذ إما برفض خاطئ لشخص مرخص له أو بقبول خاطئ لشخص غير مصرح له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Performance is measured according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Flow rate — the measure of the time it takes for an authorized person or material to successfully pass an entry or exit point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Error rate — the percentage that a specific entry control technique or process falsely rejects an authorized person or falsely accepts an unauthorized person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6679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نظام الحماية المادية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13: Security Technology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88349"/>
            <a:ext cx="6606730" cy="3883778"/>
          </a:xfrm>
          <a:prstGeom prst="rect">
            <a:avLst/>
          </a:prstGeo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580598" y="1642028"/>
            <a:ext cx="1773831" cy="1283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البنية الأساسية الحرجة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2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651912" y="1642030"/>
            <a:ext cx="1685221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تقييم مكونات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631650" y="1654162"/>
            <a:ext cx="1777000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أصول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6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1872191" y="3597221"/>
            <a:ext cx="1801836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تحليل التهديد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7 - 10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959253" y="3672695"/>
            <a:ext cx="1744768" cy="1207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التدابير الأمنية المضادة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/>
            </a:r>
            <a:br>
              <a:rPr lang="ar-EG" sz="1400" b="1" dirty="0">
                <a:solidFill>
                  <a:srgbClr val="FFFFFF"/>
                </a:solidFill>
                <a:latin typeface="+mj-lt"/>
              </a:rPr>
            </a:br>
            <a:r>
              <a:rPr dirty="0"/>
              <a:t> </a:t>
            </a:r>
            <a:r>
              <a:rPr lang="ar-SA" sz="1400" b="1" dirty="0">
                <a:solidFill>
                  <a:schemeClr val="bg1"/>
                </a:solidFill>
                <a:latin typeface="+mj-lt"/>
              </a:rPr>
              <a:t>الوحدات</a:t>
            </a:r>
            <a:r>
              <a:rPr lang="ar-EG" sz="1400" b="1" dirty="0">
                <a:solidFill>
                  <a:schemeClr val="bg1"/>
                </a:solidFill>
                <a:latin typeface="+mj-lt"/>
              </a:rPr>
              <a:t> 11 - 14</a:t>
            </a:r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954874" y="3597221"/>
            <a:ext cx="1801836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تطوير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المرونة العملياتية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276600" y="1269511"/>
            <a:ext cx="2557630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>
              <a:spcBef>
                <a:spcPct val="0"/>
              </a:spcBef>
              <a:defRPr/>
            </a:pPr>
            <a:r>
              <a:rPr lang="ar-SA" sz="1200" b="1" dirty="0">
                <a:latin typeface="+mj-lt"/>
              </a:rPr>
              <a:t>منهجية تحليل نقاط الضعف المرحلة </a:t>
            </a:r>
            <a:r>
              <a:rPr lang="en-US" sz="1200" b="1" dirty="0">
                <a:latin typeface="+mj-lt"/>
              </a:rPr>
              <a:t>1</a:t>
            </a:r>
            <a:endParaRPr lang="ar-EG" sz="1200" b="1" dirty="0">
              <a:latin typeface="+mj-lt"/>
              <a:cs typeface="Calibri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710266" y="3282298"/>
            <a:ext cx="2040685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2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3776133" y="3282298"/>
            <a:ext cx="1944868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3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5954874" y="3282298"/>
            <a:ext cx="2048637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4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3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34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5" name="CallAddL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36" name="CallAddL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37" name="CallAddL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38" name="CallAddL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39" name="CallAddL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40" name="CallAddL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41" name="CallAddL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2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3" name="CallAddL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4" name="CallAddL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407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خصائص أنظمة التحكم في الدخول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ar-EG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41631" y="3737490"/>
            <a:ext cx="3563683" cy="239181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تمنع المرور</a:t>
            </a:r>
          </a:p>
          <a:p>
            <a:pPr lvl="0" algn="r" rtl="1"/>
            <a:r>
              <a:rPr lang="ar-SA" dirty="0"/>
              <a:t>تسمح بالمراقبة لأفراد القوة الأمنية</a:t>
            </a:r>
          </a:p>
          <a:p>
            <a:pPr lvl="0" algn="r" rtl="1"/>
            <a:r>
              <a:rPr lang="ar-SA" dirty="0"/>
              <a:t>تحمي أعضاء القوة الأمنية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تقوم بالسيطرة على النفاذ والمواد</a:t>
            </a:r>
          </a:p>
          <a:p>
            <a:pPr algn="r" rtl="1"/>
            <a:r>
              <a:rPr lang="ar-SA" dirty="0"/>
              <a:t>تمنع المرور حتى يكتمل النفاذ والسيطرة على المواد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6556076" y="5848578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Features (1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Prevents bypass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Allows observation by security force members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Protects the security force member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Performs access and material control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Blocks passage until access and material control are complete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25405085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خصائص أنظمة التحكم في الدخول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ar-EG" dirty="0"/>
          </a:p>
        </p:txBody>
      </p:sp>
      <p:pic>
        <p:nvPicPr>
          <p:cNvPr id="4098" name="Picture 2" descr="Airport Check In Desks">
            <a:hlinkClick r:id="rId2"/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2010" y="3449790"/>
            <a:ext cx="3862267" cy="2895131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EG" dirty="0"/>
              <a:t>ت</a:t>
            </a:r>
            <a:r>
              <a:rPr lang="ar-SA" dirty="0"/>
              <a:t>وفر فحص ثانوي لأولئك الذين لا يستطيعون المرور من الفحص الآلي</a:t>
            </a:r>
          </a:p>
          <a:p>
            <a:pPr lvl="0" algn="r" rtl="1"/>
            <a:r>
              <a:rPr lang="ar-SA" dirty="0"/>
              <a:t>تتحمل أقصى قدر من تدفق المركبات والأفراد</a:t>
            </a:r>
          </a:p>
          <a:p>
            <a:pPr lvl="0" algn="r" rtl="1"/>
            <a:r>
              <a:rPr lang="ar-SA" dirty="0"/>
              <a:t>توفر المراقبة عن طريق محطة الإنذار المركزية</a:t>
            </a:r>
          </a:p>
          <a:p>
            <a:pPr algn="r" rtl="1"/>
            <a:r>
              <a:rPr lang="ar-SA" dirty="0"/>
              <a:t>تسمح بالدخول والخروج من المنشأة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4939054" y="6121107"/>
            <a:ext cx="21911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Source: Public Domain Pictures</a:t>
            </a:r>
            <a:endParaRPr lang="ar-EG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Features (2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Provides secondary inspection for those who cannot pass automated inspection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Accommodates maximum flow of vehicles and people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Provides central alarm station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Allows facility entry and exit 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463468749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فئات أنظمة التحكم في الدخول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أنظمة التحكم في الدخول عن طريق إشراف أفراد الأمن</a:t>
            </a:r>
            <a:endParaRPr dirty="0"/>
          </a:p>
          <a:p>
            <a:pPr lvl="1" algn="r" rtl="1"/>
            <a:r>
              <a:rPr lang="ar-SA" dirty="0"/>
              <a:t>أنظمة كشف تهريب المواد المحظورة</a:t>
            </a:r>
          </a:p>
          <a:p>
            <a:pPr lvl="1" algn="r" rtl="1"/>
            <a:r>
              <a:rPr lang="ar-SA" dirty="0"/>
              <a:t>الأقفال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Categories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Personnel entry control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Contraband detection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Locks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4986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التحكم في دخول الأفراد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التحقق من التصاريح الخاصة بالأفراد الراغبين في دخول المناطق المقيدة بالموقع بناء على المؤهلات التالية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حيازة رقم شخصي لبطاقة تحقيق هوية سارية المفعول</a:t>
            </a:r>
          </a:p>
          <a:p>
            <a:pPr lvl="1" algn="r" rtl="1"/>
            <a:r>
              <a:rPr lang="ar-SA" dirty="0"/>
              <a:t>أو يحمل وثائق سارية لإثبات التأهيل بالدخول</a:t>
            </a:r>
          </a:p>
          <a:p>
            <a:pPr lvl="1" algn="r" rtl="1"/>
            <a:r>
              <a:rPr lang="ar-SA" dirty="0"/>
              <a:t>مطابقة المواصفات الشخصية الواردة في معلومات قواعد البيانات</a:t>
            </a:r>
          </a:p>
          <a:p>
            <a:pPr algn="r" rtl="1"/>
            <a:r>
              <a:rPr lang="ar-SA" dirty="0"/>
              <a:t>دمج عدة أنظمة لتدعيم الحماية الأمنية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Personnel Entry Control Systems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Verify the authorization of individuals seeking entry to a controlled area based upon whether the person seeking entry: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Knows a valid personal identification number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Carries valid credentials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Possesses physical characteristics that match database information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Combinations of systems fortify protection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88830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التحكم في دخول الأفراد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13: Security Technology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34</a:t>
            </a:fld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1029" name="Picture 5" descr="C:\Users\Terry.Czigan\AppData\Local\Microsoft\Windows\Temporary Internet Files\Content.IE5\VN3FCGPM\iphone-5s-6-with-biometrics-728x387[1].jpg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3" y="2023976"/>
            <a:ext cx="3975100" cy="2113136"/>
          </a:xfrm>
        </p:spPr>
      </p:pic>
      <p:pic>
        <p:nvPicPr>
          <p:cNvPr id="1028" name="Picture 4" descr="Biometrics, Eye, Security, Iris Scanner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56" y="1233487"/>
            <a:ext cx="2705100" cy="1714500"/>
          </a:xfrm>
        </p:spPr>
      </p:pic>
      <p:pic>
        <p:nvPicPr>
          <p:cNvPr id="1026" name="Picture 2" descr="Biometric Scanner, Biometric, Biometric Reader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44" y="3203575"/>
            <a:ext cx="1736725" cy="1736725"/>
          </a:xfrm>
        </p:spPr>
      </p:pic>
      <p:sp>
        <p:nvSpPr>
          <p:cNvPr id="11" name="TextBox 10"/>
          <p:cNvSpPr txBox="1"/>
          <p:nvPr/>
        </p:nvSpPr>
        <p:spPr>
          <a:xfrm>
            <a:off x="1893703" y="2734791"/>
            <a:ext cx="1854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Pixabay</a:t>
            </a:r>
            <a:endParaRPr lang="ar-EG" sz="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487488" y="4822165"/>
            <a:ext cx="1854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Pixabay</a:t>
            </a:r>
            <a:endParaRPr lang="ar-EG" sz="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868474" y="3911791"/>
            <a:ext cx="1854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Bing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Personnel Entry Control Systems (2 of 2)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02218864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اكتشاف المواد المحظورة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ar-EG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3200" y="2697364"/>
            <a:ext cx="3609105" cy="205654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تفتيش الأفراد وفحص المواد والسيارات لاكتشاف المواد غير المصرح بها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أجهزة كشف المعادن</a:t>
            </a:r>
          </a:p>
          <a:p>
            <a:pPr lvl="1" algn="r" rtl="1"/>
            <a:r>
              <a:rPr lang="ar-SA" dirty="0"/>
              <a:t>فحص الطرود</a:t>
            </a:r>
          </a:p>
          <a:p>
            <a:pPr lvl="1" algn="r" rtl="1"/>
            <a:r>
              <a:rPr lang="ar-SA" dirty="0"/>
              <a:t>أجهزة كشف المتفجرات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2765188" y="4377023"/>
            <a:ext cx="2329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US TSA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Contraband Detection 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Examining personnel, materials, and vehicles to detect unauthorized items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Metal detectors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Package searches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Explosive detectors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687437386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الأقفال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تُستخدم بالإشتراك مع سائر إجراءات الحماية، مثل تدابير الفحص الأمني وأجهزة الإستشعار</a:t>
            </a:r>
          </a:p>
          <a:p>
            <a:pPr lvl="0" algn="r" rtl="1"/>
            <a:r>
              <a:rPr lang="ar-SA" dirty="0"/>
              <a:t>هناك مكونان رئيسيان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أجهزة الإحكام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تقوم بإحكام إغلاق الباب بحيث يظل مغلقا ويبقى في هذا الوضع</a:t>
            </a:r>
          </a:p>
          <a:p>
            <a:pPr lvl="1" algn="r" rtl="1"/>
            <a:r>
              <a:rPr lang="ar-SA" dirty="0"/>
              <a:t>الآليات الكودية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تسمح بحركة لسان القفل أو قلب القفل ليتحرك إلى الوضع المفتوح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Locks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Used with other protection measures, such as security force checks and sensors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Two major components: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Fastening device —secures the door in the closed or locked position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Coded mechanism — allows the movement of the bolt or latch to the unlocked position 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185664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الخصائص الثلاث لنظام الحماية المادية الفعال، فيما يتعلق بالتطبيقات التكنولوجية؟</a:t>
            </a:r>
            <a:r>
              <a:rPr dirty="0"/>
              <a:t> </a:t>
            </a:r>
          </a:p>
          <a:p>
            <a:pPr algn="r" rtl="1"/>
            <a:r>
              <a:rPr lang="ar-SA" dirty="0"/>
              <a:t>ما هي خصائص أداء أنظمة كشف التسلل؟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three characteristics of an effective physical protection system as they apply to technology?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performance characteristics of intrusion sensor systems?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الوظائف الرئيسية لنظام الحماية المادية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التأخير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ar-E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7" y="1170940"/>
            <a:ext cx="7609971" cy="3957637"/>
          </a:xfrm>
          <a:prstGeom prst="rect">
            <a:avLst/>
          </a:prstGeom>
        </p:spPr>
      </p:pic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3404529" y="1473674"/>
            <a:ext cx="18334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التأخير</a:t>
            </a:r>
          </a:p>
        </p:txBody>
      </p:sp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1051078" y="1453936"/>
            <a:ext cx="18334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800" b="1" dirty="0">
                <a:solidFill>
                  <a:schemeClr val="bg1"/>
                </a:solidFill>
              </a:rPr>
              <a:t>الرصد والتقييم</a:t>
            </a:r>
            <a:endParaRPr lang="ar-EG" sz="1800" b="1" dirty="0">
              <a:solidFill>
                <a:schemeClr val="bg1"/>
              </a:solidFill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536615" y="2334765"/>
            <a:ext cx="18334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استشعار التسلل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396330" y="2934674"/>
            <a:ext cx="20892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توصيل الإنذار وعرضه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6163341" y="2226894"/>
            <a:ext cx="19725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الإتصال بفريق القوة الأمنية</a:t>
            </a:r>
            <a:endParaRPr lang="ar-EG" sz="1400" b="1" dirty="0"/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163340" y="3053729"/>
            <a:ext cx="19725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نشر القوة الأمنية</a:t>
            </a:r>
            <a:endParaRPr lang="ar-EG" sz="1400" b="1" dirty="0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6163341" y="3695412"/>
            <a:ext cx="19725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اعتراض محاولة الخصم</a:t>
            </a: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3765997" y="3057784"/>
            <a:ext cx="19070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الحواجز قابلة للنشر</a:t>
            </a:r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1536615" y="3811391"/>
            <a:ext cx="18334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تقييم الإنذار</a:t>
            </a: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3765997" y="2342784"/>
            <a:ext cx="19070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الحواجز السلبية</a:t>
            </a: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765997" y="3689471"/>
            <a:ext cx="19070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الأفراد أو</a:t>
            </a:r>
            <a:r>
              <a:rPr lang="en-US" sz="1400" b="1" dirty="0"/>
              <a:t> </a:t>
            </a:r>
            <a:endParaRPr lang="ar-EG" sz="1400" b="1" dirty="0"/>
          </a:p>
          <a:p>
            <a:pPr algn="ctr" rtl="1"/>
            <a:r>
              <a:rPr lang="ar-SA" sz="1400" b="1" dirty="0"/>
              <a:t>القوة الأمنية</a:t>
            </a:r>
            <a:endParaRPr lang="ar-EG" sz="1400" b="1" dirty="0"/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1536615" y="4447372"/>
            <a:ext cx="18334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نظام التحكم في الدخول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673071" y="1453936"/>
            <a:ext cx="19725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800" b="1" dirty="0">
                <a:solidFill>
                  <a:schemeClr val="bg1"/>
                </a:solidFill>
              </a:rPr>
              <a:t>الاستجابة</a:t>
            </a:r>
          </a:p>
        </p:txBody>
      </p:sp>
      <p:sp>
        <p:nvSpPr>
          <p:cNvPr id="2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Delay (1 of 3)</a:t>
            </a:r>
            <a:endParaRPr lang="en-US" sz="1000" b="0" dirty="0"/>
          </a:p>
        </p:txBody>
      </p:sp>
      <p:sp>
        <p:nvSpPr>
          <p:cNvPr id="3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1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37" name="CallAddL"/>
          <p:cNvSpPr txBox="1">
            <a:spLocks noChangeArrowheads="1"/>
          </p:cNvSpPr>
          <p:nvPr/>
        </p:nvSpPr>
        <p:spPr bwMode="auto">
          <a:xfrm>
            <a:off x="44191" y="5336932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Detection and assessment</a:t>
            </a:r>
          </a:p>
        </p:txBody>
      </p:sp>
      <p:sp>
        <p:nvSpPr>
          <p:cNvPr id="38" name="CallAddL"/>
          <p:cNvSpPr txBox="1">
            <a:spLocks noChangeArrowheads="1"/>
          </p:cNvSpPr>
          <p:nvPr/>
        </p:nvSpPr>
        <p:spPr bwMode="auto">
          <a:xfrm>
            <a:off x="1197270" y="5336932"/>
            <a:ext cx="551859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39" name="CallAddL"/>
          <p:cNvSpPr txBox="1">
            <a:spLocks noChangeArrowheads="1"/>
          </p:cNvSpPr>
          <p:nvPr/>
        </p:nvSpPr>
        <p:spPr bwMode="auto">
          <a:xfrm>
            <a:off x="2018576" y="5334000"/>
            <a:ext cx="81663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Response</a:t>
            </a:r>
          </a:p>
        </p:txBody>
      </p:sp>
      <p:sp>
        <p:nvSpPr>
          <p:cNvPr id="40" name="CallAddL"/>
          <p:cNvSpPr txBox="1">
            <a:spLocks noChangeArrowheads="1"/>
          </p:cNvSpPr>
          <p:nvPr/>
        </p:nvSpPr>
        <p:spPr bwMode="auto">
          <a:xfrm>
            <a:off x="231811" y="5519039"/>
            <a:ext cx="72847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Intrusion Sensing</a:t>
            </a:r>
          </a:p>
        </p:txBody>
      </p:sp>
      <p:sp>
        <p:nvSpPr>
          <p:cNvPr id="41" name="CallAddL"/>
          <p:cNvSpPr txBox="1">
            <a:spLocks noChangeArrowheads="1"/>
          </p:cNvSpPr>
          <p:nvPr/>
        </p:nvSpPr>
        <p:spPr bwMode="auto">
          <a:xfrm>
            <a:off x="104885" y="5832298"/>
            <a:ext cx="982330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Communication and Display</a:t>
            </a:r>
          </a:p>
        </p:txBody>
      </p:sp>
      <p:sp>
        <p:nvSpPr>
          <p:cNvPr id="42" name="CallAddL"/>
          <p:cNvSpPr txBox="1">
            <a:spLocks noChangeArrowheads="1"/>
          </p:cNvSpPr>
          <p:nvPr/>
        </p:nvSpPr>
        <p:spPr bwMode="auto">
          <a:xfrm>
            <a:off x="157900" y="6170940"/>
            <a:ext cx="876301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Assessment</a:t>
            </a:r>
          </a:p>
        </p:txBody>
      </p:sp>
      <p:sp>
        <p:nvSpPr>
          <p:cNvPr id="43" name="CallAddL"/>
          <p:cNvSpPr txBox="1">
            <a:spLocks noChangeArrowheads="1"/>
          </p:cNvSpPr>
          <p:nvPr/>
        </p:nvSpPr>
        <p:spPr bwMode="auto">
          <a:xfrm>
            <a:off x="223836" y="6328827"/>
            <a:ext cx="744429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Entry Control System</a:t>
            </a:r>
          </a:p>
        </p:txBody>
      </p:sp>
      <p:sp>
        <p:nvSpPr>
          <p:cNvPr id="44" name="CallAddL"/>
          <p:cNvSpPr txBox="1">
            <a:spLocks noChangeArrowheads="1"/>
          </p:cNvSpPr>
          <p:nvPr/>
        </p:nvSpPr>
        <p:spPr bwMode="auto">
          <a:xfrm>
            <a:off x="937059" y="5565205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Passive Barriers</a:t>
            </a:r>
          </a:p>
        </p:txBody>
      </p:sp>
      <p:sp>
        <p:nvSpPr>
          <p:cNvPr id="45" name="CallAddL"/>
          <p:cNvSpPr txBox="1">
            <a:spLocks noChangeArrowheads="1"/>
          </p:cNvSpPr>
          <p:nvPr/>
        </p:nvSpPr>
        <p:spPr bwMode="auto">
          <a:xfrm>
            <a:off x="937059" y="5878464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Deployable Barriers</a:t>
            </a:r>
          </a:p>
        </p:txBody>
      </p:sp>
      <p:sp>
        <p:nvSpPr>
          <p:cNvPr id="46" name="CallAddL"/>
          <p:cNvSpPr txBox="1">
            <a:spLocks noChangeArrowheads="1"/>
          </p:cNvSpPr>
          <p:nvPr/>
        </p:nvSpPr>
        <p:spPr bwMode="auto">
          <a:xfrm>
            <a:off x="937059" y="6162874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Personnel or Security Force</a:t>
            </a:r>
          </a:p>
        </p:txBody>
      </p:sp>
      <p:sp>
        <p:nvSpPr>
          <p:cNvPr id="47" name="CallAddL"/>
          <p:cNvSpPr txBox="1">
            <a:spLocks noChangeArrowheads="1"/>
          </p:cNvSpPr>
          <p:nvPr/>
        </p:nvSpPr>
        <p:spPr bwMode="auto">
          <a:xfrm>
            <a:off x="1935190" y="5519039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Communicate to </a:t>
            </a:r>
          </a:p>
          <a:p>
            <a:pPr algn="ctr"/>
            <a:r>
              <a:rPr lang="en-US" sz="600" dirty="0">
                <a:solidFill>
                  <a:schemeClr val="tx1"/>
                </a:solidFill>
              </a:rPr>
              <a:t>Security Force</a:t>
            </a:r>
          </a:p>
        </p:txBody>
      </p:sp>
      <p:sp>
        <p:nvSpPr>
          <p:cNvPr id="48" name="CallAddL"/>
          <p:cNvSpPr txBox="1">
            <a:spLocks noChangeArrowheads="1"/>
          </p:cNvSpPr>
          <p:nvPr/>
        </p:nvSpPr>
        <p:spPr bwMode="auto">
          <a:xfrm>
            <a:off x="1935190" y="5878464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 Security Force</a:t>
            </a:r>
          </a:p>
        </p:txBody>
      </p:sp>
      <p:sp>
        <p:nvSpPr>
          <p:cNvPr id="49" name="CallAddL"/>
          <p:cNvSpPr txBox="1">
            <a:spLocks noChangeArrowheads="1"/>
          </p:cNvSpPr>
          <p:nvPr/>
        </p:nvSpPr>
        <p:spPr bwMode="auto">
          <a:xfrm>
            <a:off x="1935190" y="6162874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Interrupt Adversary Attempt</a:t>
            </a:r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الوظائف الرئيسية لنظام الحماية المادية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التأخير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زيادة الوقت الذي يستغرقه الإرهابي لتنفيذ الهجمة عن طريق وضع حواجز بطول المسار المؤدي إلى الغرض المستهدف</a:t>
            </a:r>
          </a:p>
          <a:p>
            <a:pPr lvl="0" algn="r" rtl="1"/>
            <a:r>
              <a:rPr lang="ar-SA" dirty="0"/>
              <a:t>مقياس الأداء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الزمن المستغرق</a:t>
            </a:r>
          </a:p>
          <a:p>
            <a:pPr lvl="1" algn="r" rtl="1"/>
            <a:r>
              <a:rPr lang="ar-SA" dirty="0"/>
              <a:t>عنصر حرج لفعالية النظام</a:t>
            </a:r>
          </a:p>
          <a:p>
            <a:pPr lvl="1" algn="r" rtl="1"/>
            <a:r>
              <a:rPr lang="ar-SA" dirty="0"/>
              <a:t>يعتمد على العوائق وزمن اختراقها</a:t>
            </a:r>
          </a:p>
          <a:p>
            <a:pPr lvl="1" algn="r" rtl="1"/>
            <a:r>
              <a:rPr lang="ar-SA" dirty="0"/>
              <a:t>يجب أن تكون أنظمة الكشف قريبة من حواجز التعطيل</a:t>
            </a:r>
          </a:p>
          <a:p>
            <a:pPr lvl="1"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Delay (2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Purpose: increase the time it takes for a terrorist to carry out an attack by placing obstacles along the intended path to the target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Performance measure: 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Critical element of system effectiveness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Depends on barrier and penetration 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Detection systems and barriers should be adjacent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2090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2376185"/>
            <a:ext cx="3718838" cy="2473379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الحماية العميقة</a:t>
            </a:r>
          </a:p>
          <a:p>
            <a:pPr algn="r" rtl="1"/>
            <a:r>
              <a:rPr lang="ar-SA" dirty="0"/>
              <a:t>الحد الأدنى لعواقب فشل أحد المكونات</a:t>
            </a:r>
          </a:p>
          <a:p>
            <a:pPr algn="r" rtl="1"/>
            <a:r>
              <a:rPr lang="ar-SA" dirty="0"/>
              <a:t>الحماية المتوازنة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خصائص نظام الحماية المادية</a:t>
            </a:r>
            <a:endParaRPr lang="ar-EG" dirty="0"/>
          </a:p>
        </p:txBody>
      </p:sp>
      <p:pic>
        <p:nvPicPr>
          <p:cNvPr id="19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13.1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5991" y="4633423"/>
            <a:ext cx="1802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Protection-in-depth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Minimum consequences of component failure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Balanced protection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Characteristics of a </a:t>
            </a:r>
            <a:br>
              <a:rPr lang="en-US" sz="1000" b="0"/>
            </a:br>
            <a:r>
              <a:rPr lang="en-US" sz="1000" b="0"/>
              <a:t>Physical Protection System</a:t>
            </a:r>
            <a:endParaRPr lang="en-US" sz="1000" b="0" dirty="0"/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الوظائف الرئيسية لنظام الحماية المادية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التأخير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الحواجز السلبية </a:t>
            </a:r>
            <a:r>
              <a:rPr lang="ar-EG" dirty="0"/>
              <a:t>(</a:t>
            </a:r>
            <a:r>
              <a:rPr lang="ar-SA" dirty="0"/>
              <a:t>ثابتة</a:t>
            </a:r>
            <a:r>
              <a:rPr lang="ar-EG" dirty="0"/>
              <a:t>)</a:t>
            </a:r>
            <a:endParaRPr dirty="0"/>
          </a:p>
          <a:p>
            <a:pPr algn="r" rtl="1"/>
            <a:r>
              <a:rPr lang="ar-SA" dirty="0"/>
              <a:t>الحواجز القابلة للنشر </a:t>
            </a:r>
            <a:r>
              <a:rPr lang="ar-EG" dirty="0"/>
              <a:t>(</a:t>
            </a:r>
            <a:r>
              <a:rPr lang="ar-SA" dirty="0"/>
              <a:t>متحركة</a:t>
            </a:r>
            <a:r>
              <a:rPr lang="ar-EG" dirty="0"/>
              <a:t>)</a:t>
            </a:r>
            <a:endParaRPr dirty="0"/>
          </a:p>
          <a:p>
            <a:pPr algn="r" rtl="1"/>
            <a:r>
              <a:rPr lang="ar-SA" dirty="0"/>
              <a:t>الأفراد أو القوة الأمنية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Delay (3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Passive barriers (fixed)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Deployable barriers (operable)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Personnel or security force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34679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الحواجز السلبية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البقاء في الموقع في كل الأوقات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تعطيل العنصر الهجومي من إتمام الغرض من الهجوم</a:t>
            </a:r>
          </a:p>
          <a:p>
            <a:pPr lvl="0" algn="r" rtl="1"/>
            <a:r>
              <a:rPr lang="ar-SA" dirty="0"/>
              <a:t>تنقسم الحواجز السلبية إلى فئتين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حواجز المحيط الأمني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الحواجز الهيكلية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Passive Barriers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Remain in place at all times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Delay an attacker from completing the attack objective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Are divided into two categories: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Perimeter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Structural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الحواجز السلبية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المحيطية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منع الدخول غير المرخص</a:t>
            </a:r>
          </a:p>
          <a:p>
            <a:pPr lvl="0" algn="r" rtl="1"/>
            <a:r>
              <a:rPr lang="ar-SA" dirty="0"/>
              <a:t>الوظيفة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تكوين الطبقة الواقية الخارجية لنظام الحماية المادية</a:t>
            </a:r>
          </a:p>
          <a:p>
            <a:pPr algn="r" rtl="1"/>
            <a:r>
              <a:rPr lang="ar-SA" dirty="0"/>
              <a:t>الأنواع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السياجات، والبوابات، وعوائق السيارات، والحواجز الطبيعية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Passive Barriers — Perimeter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Purpose: prevent unauthorized entry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Function: form the outermost protective layer of the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Types: fences, gates, vehicle barriers, and natural barriers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25341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السياجات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43</a:t>
            </a:fld>
            <a:endParaRPr lang="ar-EG" dirty="0"/>
          </a:p>
        </p:txBody>
      </p:sp>
      <p:pic>
        <p:nvPicPr>
          <p:cNvPr id="9" name="Picture 2" descr="Electric Fence, Wire, Barbed, Security, Barrier, Power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7181" y="4325367"/>
            <a:ext cx="3004100" cy="2004313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حواجز المحيط الأمني</a:t>
            </a:r>
          </a:p>
          <a:p>
            <a:pPr lvl="0" algn="r" rtl="1"/>
            <a:r>
              <a:rPr lang="ar-SA" dirty="0"/>
              <a:t>لا تشكل عنصر ردع قوي ولكنها توفر الحدود القانونية المنظورة وتعتبر عنصر تحذير</a:t>
            </a:r>
          </a:p>
          <a:p>
            <a:pPr algn="r" rtl="1"/>
            <a:r>
              <a:rPr lang="ar-SA" dirty="0"/>
              <a:t>يمكن أن تزيد من زمن التعطيل وتسمح لقوة الإستجابة بالمزيد من الوقت لمقاطعة وتحييد المتسلل في أقرب نقطة من جهاز الإنذار</a:t>
            </a:r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5651286" y="6104913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Fences (1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Common perimeter barriers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Not always a strong deterrent but provide a visible legal boundary and warning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Can increase delay time and allow response force time to interrupt and neutralize the intruder closer to the point of alarm</a:t>
            </a:r>
          </a:p>
        </p:txBody>
      </p:sp>
    </p:spTree>
    <p:extLst>
      <p:ext uri="{BB962C8B-B14F-4D97-AF65-F5344CB8AC3E}">
        <p14:creationId xmlns:p14="http://schemas.microsoft.com/office/powerpoint/2010/main" val="1216566937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44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كيف يمكنك تقوية السياج المحيط بالنطاق الأمني وزيادة زمن التعطيل؟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could you strengthen perimeter fence use and increase delay time?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868637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45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السياجات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pic>
        <p:nvPicPr>
          <p:cNvPr id="16" name="Picture Placeholder 10"/>
          <p:cNvPicPr>
            <a:picLocks noGrp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2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Fences (2 of 2)</a:t>
            </a:r>
            <a:endParaRPr lang="en-US" sz="1000" b="0" dirty="0"/>
          </a:p>
        </p:txBody>
      </p:sp>
      <p:pic>
        <p:nvPicPr>
          <p:cNvPr id="7" name="ARA-CISR13v_s45_Fence Defeat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50" cy="3719512"/>
          </a:xfrm>
        </p:spPr>
      </p:pic>
    </p:spTree>
    <p:extLst>
      <p:ext uri="{BB962C8B-B14F-4D97-AF65-F5344CB8AC3E}">
        <p14:creationId xmlns:p14="http://schemas.microsoft.com/office/powerpoint/2010/main" val="2392636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البوابات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46</a:t>
            </a:fld>
            <a:endParaRPr lang="ar-EG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72591" y="3614937"/>
            <a:ext cx="3724075" cy="2491946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المهمة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تكوين نقاط دخول محددة ونقاط خروج لمنطقة تحدد محيطها الأمني مجموعة من السياجات والجدران </a:t>
            </a:r>
            <a:r>
              <a:rPr lang="ar-EG" dirty="0"/>
              <a:t>(</a:t>
            </a:r>
            <a:r>
              <a:rPr lang="ar-SA" dirty="0"/>
              <a:t>الأسوار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تحد البوابات من تدفق المشاة أو مرور السيارات كما تشكل نمطا منضبطا لمرور السيارات </a:t>
            </a:r>
            <a:r>
              <a:rPr lang="ar-EG" dirty="0"/>
              <a:t>(</a:t>
            </a:r>
            <a:r>
              <a:rPr lang="ar-SA" dirty="0"/>
              <a:t>تحت السيطرة الأمنية</a:t>
            </a:r>
            <a:r>
              <a:rPr lang="ar-EG" dirty="0"/>
              <a:t>)</a:t>
            </a:r>
            <a:endParaRPr dirty="0"/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6547428" y="5906590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Gates (1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Function: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Establish specific points of entry and exit to an area defined by fences and walls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Limit the flow of pedestrian or vehicular traffic and establish a controlled traffic pattern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95121418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البوابات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47</a:t>
            </a:fld>
            <a:endParaRPr lang="ar-EG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181" y="4171557"/>
            <a:ext cx="3072650" cy="173751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يسهل التغلب عليها بسبب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وجود مفصلات، وأقفال، ومفاصل</a:t>
            </a:r>
          </a:p>
          <a:p>
            <a:pPr lvl="1" algn="r" rtl="1"/>
            <a:r>
              <a:rPr lang="ar-SA" dirty="0"/>
              <a:t>هناك ممرات أمام البوابات مباشرة، ألأمر الذي يجعل من السهل اقتحامها بالسيارة</a:t>
            </a:r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6797582" y="5693433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Gates (2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Easy to defeat if they have: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Weak hinges, locks, and latches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Driveways positioned directly in front of the gate (make ramming by vehicle easier)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99099457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48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كيف يمكنك تقوية بوابات النطاق الأمني وزيادة زمن التعطيل؟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could you strengthen perimeter gate use and increase delay time?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7033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حواجز السيارات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49</a:t>
            </a:fld>
            <a:endParaRPr lang="ar-EG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الوظيفة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تقييد الدخول والتحكم فيه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اعتبارات خاصة بالتصميم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تعريف التهديد الذي من أجله تم تصميم نظام الحواجز بحيث يمنع هذا التهديد</a:t>
            </a:r>
          </a:p>
          <a:p>
            <a:pPr lvl="1" algn="r" rtl="1"/>
            <a:r>
              <a:rPr lang="ar-SA" dirty="0"/>
              <a:t>تعريف الأصول الحيوية وتحديد مناطق الحماية الأمنية</a:t>
            </a:r>
          </a:p>
          <a:p>
            <a:pPr lvl="1" algn="r" rtl="1"/>
            <a:r>
              <a:rPr lang="ar-SA" dirty="0"/>
              <a:t>فحص الظروف الخاصة بالموقع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Vehicle Barriers (1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Function: restrict and control entry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Design considerations: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Define the threat that the barrier system is intended to stop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Define the asset and determine area to be protected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Examine site-specific conditions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4831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الوظائف الرئيسية لنظام الحماية المادية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الرصد والتقييم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13: Security Technology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5</a:t>
            </a:fld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63" y="1256705"/>
            <a:ext cx="7361806" cy="3828576"/>
          </a:xfrm>
          <a:prstGeom prst="rect">
            <a:avLst/>
          </a:prstGeom>
        </p:spPr>
      </p:pic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940994" y="1537536"/>
            <a:ext cx="2133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الرصد والتقييم</a:t>
            </a:r>
            <a:endParaRPr lang="ar-EG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384539" y="2383305"/>
            <a:ext cx="2133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استشعار التسلل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405526" y="3105999"/>
            <a:ext cx="20427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توصيل الإنذار وعرضه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5849602" y="2259477"/>
            <a:ext cx="229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تواصل مع</a:t>
            </a:r>
            <a:r>
              <a:rPr lang="en-US" sz="1400" b="1" dirty="0"/>
              <a:t> </a:t>
            </a:r>
            <a:endParaRPr lang="ar-EG" sz="1400" b="1" dirty="0"/>
          </a:p>
          <a:p>
            <a:pPr algn="ctr" rtl="1"/>
            <a:r>
              <a:rPr lang="ar-SA" sz="1400" b="1" dirty="0"/>
              <a:t>القوة الأمنية</a:t>
            </a:r>
            <a:endParaRPr lang="ar-EG" sz="1400" b="1" dirty="0"/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5829464" y="3093364"/>
            <a:ext cx="22955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نشر القوة الأمنية</a:t>
            </a:r>
            <a:endParaRPr lang="ar-EG" sz="1400" b="1" dirty="0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5859944" y="3692222"/>
            <a:ext cx="22955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اعتراض محاولة الخصم</a:t>
            </a: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3544017" y="3023981"/>
            <a:ext cx="2219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الحواجز قابلة للنشر</a:t>
            </a:r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1488918" y="3828694"/>
            <a:ext cx="18334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تقييم الإنذار</a:t>
            </a: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3629176" y="2383303"/>
            <a:ext cx="2219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الحواجز السلبية</a:t>
            </a: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567658" y="3817678"/>
            <a:ext cx="2219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الأفراد أو القوة الأمنية</a:t>
            </a:r>
            <a:endParaRPr lang="ar-EG" sz="1400" b="1" dirty="0"/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1360095" y="4503141"/>
            <a:ext cx="2133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نظام التحكم في الدخول</a:t>
            </a: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3131386" y="1515032"/>
            <a:ext cx="213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800" b="1" dirty="0">
                <a:solidFill>
                  <a:schemeClr val="bg1"/>
                </a:solidFill>
              </a:rPr>
              <a:t>التأخير</a:t>
            </a:r>
          </a:p>
        </p:txBody>
      </p:sp>
      <p:sp>
        <p:nvSpPr>
          <p:cNvPr id="21" name="TextBox 19"/>
          <p:cNvSpPr txBox="1">
            <a:spLocks noChangeArrowheads="1"/>
          </p:cNvSpPr>
          <p:nvPr/>
        </p:nvSpPr>
        <p:spPr bwMode="auto">
          <a:xfrm>
            <a:off x="5378570" y="1515031"/>
            <a:ext cx="2295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800" b="1" dirty="0">
                <a:solidFill>
                  <a:schemeClr val="bg1"/>
                </a:solidFill>
              </a:rPr>
              <a:t>الاستجابة</a:t>
            </a:r>
          </a:p>
        </p:txBody>
      </p:sp>
      <p:sp>
        <p:nvSpPr>
          <p:cNvPr id="2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System Functions — Detection and Assessment</a:t>
            </a:r>
            <a:endParaRPr lang="en-US" sz="1000" b="0" dirty="0"/>
          </a:p>
        </p:txBody>
      </p:sp>
      <p:sp>
        <p:nvSpPr>
          <p:cNvPr id="2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800" b="0" dirty="0"/>
          </a:p>
        </p:txBody>
      </p:sp>
      <p:sp>
        <p:nvSpPr>
          <p:cNvPr id="31" name="CallAddL"/>
          <p:cNvSpPr txBox="1">
            <a:spLocks noChangeArrowheads="1"/>
          </p:cNvSpPr>
          <p:nvPr/>
        </p:nvSpPr>
        <p:spPr bwMode="auto">
          <a:xfrm>
            <a:off x="44191" y="5336932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Detection and assessment</a:t>
            </a:r>
          </a:p>
        </p:txBody>
      </p:sp>
      <p:sp>
        <p:nvSpPr>
          <p:cNvPr id="32" name="CallAddL"/>
          <p:cNvSpPr txBox="1">
            <a:spLocks noChangeArrowheads="1"/>
          </p:cNvSpPr>
          <p:nvPr/>
        </p:nvSpPr>
        <p:spPr bwMode="auto">
          <a:xfrm>
            <a:off x="1197270" y="5336932"/>
            <a:ext cx="551859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33" name="CallAddL"/>
          <p:cNvSpPr txBox="1">
            <a:spLocks noChangeArrowheads="1"/>
          </p:cNvSpPr>
          <p:nvPr/>
        </p:nvSpPr>
        <p:spPr bwMode="auto">
          <a:xfrm>
            <a:off x="2018576" y="5334000"/>
            <a:ext cx="81663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Response</a:t>
            </a:r>
          </a:p>
        </p:txBody>
      </p:sp>
      <p:sp>
        <p:nvSpPr>
          <p:cNvPr id="34" name="CallAddL"/>
          <p:cNvSpPr txBox="1">
            <a:spLocks noChangeArrowheads="1"/>
          </p:cNvSpPr>
          <p:nvPr/>
        </p:nvSpPr>
        <p:spPr bwMode="auto">
          <a:xfrm>
            <a:off x="231811" y="5519039"/>
            <a:ext cx="72847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Intrusion Sensing</a:t>
            </a:r>
          </a:p>
        </p:txBody>
      </p:sp>
      <p:sp>
        <p:nvSpPr>
          <p:cNvPr id="35" name="CallAddL"/>
          <p:cNvSpPr txBox="1">
            <a:spLocks noChangeArrowheads="1"/>
          </p:cNvSpPr>
          <p:nvPr/>
        </p:nvSpPr>
        <p:spPr bwMode="auto">
          <a:xfrm>
            <a:off x="104885" y="5832298"/>
            <a:ext cx="982330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Communication and Display</a:t>
            </a:r>
          </a:p>
        </p:txBody>
      </p:sp>
      <p:sp>
        <p:nvSpPr>
          <p:cNvPr id="36" name="CallAddL"/>
          <p:cNvSpPr txBox="1">
            <a:spLocks noChangeArrowheads="1"/>
          </p:cNvSpPr>
          <p:nvPr/>
        </p:nvSpPr>
        <p:spPr bwMode="auto">
          <a:xfrm>
            <a:off x="157900" y="6209040"/>
            <a:ext cx="876301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Assessment</a:t>
            </a:r>
          </a:p>
        </p:txBody>
      </p:sp>
      <p:sp>
        <p:nvSpPr>
          <p:cNvPr id="37" name="CallAddL"/>
          <p:cNvSpPr txBox="1">
            <a:spLocks noChangeArrowheads="1"/>
          </p:cNvSpPr>
          <p:nvPr/>
        </p:nvSpPr>
        <p:spPr bwMode="auto">
          <a:xfrm>
            <a:off x="223836" y="6389787"/>
            <a:ext cx="744429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Entry Control System</a:t>
            </a:r>
          </a:p>
        </p:txBody>
      </p:sp>
      <p:sp>
        <p:nvSpPr>
          <p:cNvPr id="38" name="CallAddL"/>
          <p:cNvSpPr txBox="1">
            <a:spLocks noChangeArrowheads="1"/>
          </p:cNvSpPr>
          <p:nvPr/>
        </p:nvSpPr>
        <p:spPr bwMode="auto">
          <a:xfrm>
            <a:off x="937059" y="5565205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Passive Barriers</a:t>
            </a:r>
          </a:p>
        </p:txBody>
      </p:sp>
      <p:sp>
        <p:nvSpPr>
          <p:cNvPr id="39" name="CallAddL"/>
          <p:cNvSpPr txBox="1">
            <a:spLocks noChangeArrowheads="1"/>
          </p:cNvSpPr>
          <p:nvPr/>
        </p:nvSpPr>
        <p:spPr bwMode="auto">
          <a:xfrm>
            <a:off x="937059" y="5878464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Deployable Barriers</a:t>
            </a:r>
          </a:p>
        </p:txBody>
      </p:sp>
      <p:sp>
        <p:nvSpPr>
          <p:cNvPr id="40" name="CallAddL"/>
          <p:cNvSpPr txBox="1">
            <a:spLocks noChangeArrowheads="1"/>
          </p:cNvSpPr>
          <p:nvPr/>
        </p:nvSpPr>
        <p:spPr bwMode="auto">
          <a:xfrm>
            <a:off x="937059" y="6162874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Personnel or Security Force</a:t>
            </a:r>
          </a:p>
        </p:txBody>
      </p:sp>
      <p:sp>
        <p:nvSpPr>
          <p:cNvPr id="41" name="CallAddL"/>
          <p:cNvSpPr txBox="1">
            <a:spLocks noChangeArrowheads="1"/>
          </p:cNvSpPr>
          <p:nvPr/>
        </p:nvSpPr>
        <p:spPr bwMode="auto">
          <a:xfrm>
            <a:off x="1935190" y="5519039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Communicate to </a:t>
            </a:r>
          </a:p>
          <a:p>
            <a:pPr algn="ctr"/>
            <a:r>
              <a:rPr lang="en-US" sz="600" dirty="0">
                <a:solidFill>
                  <a:schemeClr val="tx1"/>
                </a:solidFill>
              </a:rPr>
              <a:t>Security Force</a:t>
            </a:r>
          </a:p>
        </p:txBody>
      </p:sp>
      <p:sp>
        <p:nvSpPr>
          <p:cNvPr id="42" name="CallAddL"/>
          <p:cNvSpPr txBox="1">
            <a:spLocks noChangeArrowheads="1"/>
          </p:cNvSpPr>
          <p:nvPr/>
        </p:nvSpPr>
        <p:spPr bwMode="auto">
          <a:xfrm>
            <a:off x="1935190" y="5878464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 Security Force</a:t>
            </a:r>
          </a:p>
        </p:txBody>
      </p:sp>
      <p:sp>
        <p:nvSpPr>
          <p:cNvPr id="43" name="CallAddL"/>
          <p:cNvSpPr txBox="1">
            <a:spLocks noChangeArrowheads="1"/>
          </p:cNvSpPr>
          <p:nvPr/>
        </p:nvSpPr>
        <p:spPr bwMode="auto">
          <a:xfrm>
            <a:off x="1935190" y="6162874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Interrupt Adversary Attempt</a:t>
            </a:r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5940" y="1443214"/>
            <a:ext cx="3361905" cy="2819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حواجز السيارات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6747671" y="4046818"/>
            <a:ext cx="18201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تركيب حواجز السيارات التي يصعب اجتيازها في المناطق التي يصعب مراقبتها بصفة دائمة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Vehicle Barriers (2 of 3)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Install vehicle barriers that are difficult to defeat in areas that cannot be monitored continuously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60506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51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حواجز السيارات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Vehicle Barriers (3 of 3)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pic>
        <p:nvPicPr>
          <p:cNvPr id="7" name="ARA-CISR13v_s51_Vehicle Barriers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50" cy="3719512"/>
          </a:xfrm>
        </p:spPr>
      </p:pic>
    </p:spTree>
    <p:extLst>
      <p:ext uri="{BB962C8B-B14F-4D97-AF65-F5344CB8AC3E}">
        <p14:creationId xmlns:p14="http://schemas.microsoft.com/office/powerpoint/2010/main" val="29125169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الحواجز الطبيعية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الماء</a:t>
            </a:r>
          </a:p>
          <a:p>
            <a:pPr algn="r" rtl="1"/>
            <a:r>
              <a:rPr lang="ar-SA" dirty="0"/>
              <a:t>النباتات</a:t>
            </a:r>
          </a:p>
          <a:p>
            <a:pPr algn="r" rtl="1"/>
            <a:r>
              <a:rPr lang="ar-SA" dirty="0"/>
              <a:t>الخنادق أو الأخاديد</a:t>
            </a:r>
          </a:p>
          <a:p>
            <a:pPr algn="r" rtl="1"/>
            <a:r>
              <a:rPr lang="ar-SA" dirty="0"/>
              <a:t>التضاريس الأرضية الصعبة</a:t>
            </a:r>
          </a:p>
          <a:p>
            <a:pPr rtl="1"/>
            <a:endParaRPr lang="ar-E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8761" y="1407611"/>
            <a:ext cx="3136582" cy="2363992"/>
          </a:xfrm>
        </p:spPr>
      </p:pic>
      <p:sp>
        <p:nvSpPr>
          <p:cNvPr id="9" name="TextBox 8"/>
          <p:cNvSpPr txBox="1"/>
          <p:nvPr/>
        </p:nvSpPr>
        <p:spPr>
          <a:xfrm>
            <a:off x="6583411" y="3556159"/>
            <a:ext cx="18719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Natural Barriers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Water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Vegetation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Ditches or trenches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Hard-to-access terrain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923637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53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الأمثلة التي يمكن تقديمها عن الحواجز الطبيعية التي تحمي المنشآت الحيوية في البنية الأساسية الحرجة؟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examples can you provide of natural barriers for critical infrastructure facilities in your country?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044776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13.3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الحوائط</a:t>
            </a:r>
          </a:p>
          <a:p>
            <a:pPr algn="r" rtl="1"/>
            <a:r>
              <a:rPr lang="ar-SA" dirty="0"/>
              <a:t>الأبواب</a:t>
            </a:r>
          </a:p>
          <a:p>
            <a:pPr algn="r" rtl="1"/>
            <a:r>
              <a:rPr lang="ar-SA" dirty="0"/>
              <a:t>النوافذ وبوابات المنشأة</a:t>
            </a:r>
          </a:p>
          <a:p>
            <a:pPr algn="r" rtl="1"/>
            <a:r>
              <a:rPr lang="ar-SA" dirty="0"/>
              <a:t>الأسطح والأرضيات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الحواجز السلبية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الهيكلية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Walls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Doors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Windows and utility ports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Roofs and floors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Passive Barriers — Structural 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13.3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1887111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55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كيف يحقق استخدام أكثر من جدار من الخرسانة المسلحة على التوالي زيادة في زمن التعطيل؟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كيف يمكن للأبواب المدعمة أن تزيد من المقاومة ضد الإختراق؟</a:t>
            </a:r>
          </a:p>
          <a:p>
            <a:pPr lvl="0" algn="r" rtl="1"/>
            <a:r>
              <a:rPr lang="ar-SA" dirty="0"/>
              <a:t>كيف يمكنك زيادة تحصينات النوافذ بحيث يصعب اختراقها؟</a:t>
            </a:r>
          </a:p>
          <a:p>
            <a:pPr lvl="0" algn="r" rtl="1"/>
            <a:r>
              <a:rPr lang="ar-SA" dirty="0"/>
              <a:t>لماذا تكون الأرضيات عادة أقوى ضد الإختراق من الاسقف؟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using two or more concrete walls in a series increase delay time?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you reinforce doors to increase penetration resistance?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you increase window penetration resistance?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Why do floors offer more penetration resistance than roofs?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925742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الحواجز قابلة للنشر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56</a:t>
            </a:fld>
            <a:endParaRPr lang="ar-EG" dirty="0"/>
          </a:p>
        </p:txBody>
      </p:sp>
      <p:pic>
        <p:nvPicPr>
          <p:cNvPr id="13" name="Content Placeholder 3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3707130" y="4578010"/>
            <a:ext cx="4024313" cy="1355430"/>
          </a:xfrm>
          <a:ln>
            <a:solidFill>
              <a:schemeClr val="tx1"/>
            </a:solidFill>
          </a:ln>
        </p:spPr>
      </p:pic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الإنتشار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عندما يكون مستوى التهديد مرتفعاً</a:t>
            </a:r>
          </a:p>
          <a:p>
            <a:pPr lvl="1" algn="r" rtl="1"/>
            <a:r>
              <a:rPr lang="ar-SA" dirty="0"/>
              <a:t>بالقرب من الأصول أو الموجودات المحمية</a:t>
            </a:r>
          </a:p>
          <a:p>
            <a:pPr lvl="0" algn="r" rtl="1"/>
            <a:r>
              <a:rPr lang="ar-SA" dirty="0"/>
              <a:t>يتم استخدام نوعين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نشطة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تعمل بالأمر</a:t>
            </a:r>
          </a:p>
          <a:p>
            <a:pPr lvl="1" algn="r" rtl="1"/>
            <a:r>
              <a:rPr lang="ar-SA" dirty="0"/>
              <a:t>سلبية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تعمل بطريقة آلية</a:t>
            </a:r>
          </a:p>
          <a:p>
            <a:pPr algn="r" rtl="1"/>
            <a:r>
              <a:rPr lang="ar-SA" dirty="0"/>
              <a:t>تسمح للقوة الأمنية بالمزيد من الوقت للإستجابة للتهديد</a:t>
            </a:r>
            <a:endParaRPr lang="ar-EG" dirty="0"/>
          </a:p>
        </p:txBody>
      </p:sp>
      <p:sp>
        <p:nvSpPr>
          <p:cNvPr id="14" name="TextBox 13"/>
          <p:cNvSpPr txBox="1"/>
          <p:nvPr/>
        </p:nvSpPr>
        <p:spPr>
          <a:xfrm>
            <a:off x="6844661" y="5707505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FEMA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Deployable Barriers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Deployed: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When threat level is high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Very close to the protected asset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Operate using two types: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Active — activated on command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Passive — activated automatically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Allow security force time to respond to threat</a:t>
            </a:r>
          </a:p>
        </p:txBody>
      </p:sp>
    </p:spTree>
    <p:extLst>
      <p:ext uri="{BB962C8B-B14F-4D97-AF65-F5344CB8AC3E}">
        <p14:creationId xmlns:p14="http://schemas.microsoft.com/office/powerpoint/2010/main" val="795242854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57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لماذا يتم عادة نشر الحواجز القابلة للنشر بالقرب الشديد من الأصول المحمية؟</a:t>
            </a:r>
            <a:r>
              <a:rPr dirty="0"/>
              <a:t> </a:t>
            </a:r>
          </a:p>
          <a:p>
            <a:pPr algn="r" rtl="1"/>
            <a:r>
              <a:rPr lang="ar-SA" dirty="0"/>
              <a:t>ما هي المميزات التي يتميز بها نظام الحواجز السلبية القابلة للنشر على نظام الحواجز المتنقلة النشطة؟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Why are deployable barriers typically deployed very close to the protected asset?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advantage does a passive deployable barrier system have compared to an active deployable barrier system? 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228052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المصدات وحواجز الإسفين المرتفعة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58</a:t>
            </a:fld>
            <a:endParaRPr lang="ar-EG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5652" y="4372742"/>
            <a:ext cx="4023709" cy="133514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المصدات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الثابتة والقابلة للطي وعادة ما تستخدم في المداخل والمخارج ذات المرور الثقيل</a:t>
            </a:r>
          </a:p>
          <a:p>
            <a:pPr algn="r" rtl="1"/>
            <a:r>
              <a:rPr lang="ar-SA" dirty="0"/>
              <a:t>حواجز الإسفين المرتفعة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يمكن رفعها وخفضها حسب الحاجة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7851495" y="5483466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FEMA</a:t>
            </a:r>
            <a:endParaRPr lang="ar-EG" sz="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183811" y="6064370"/>
            <a:ext cx="3122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000" b="1" dirty="0" err="1">
                <a:solidFill>
                  <a:srgbClr val="C00000"/>
                </a:solidFill>
              </a:rPr>
              <a:t>المصدات</a:t>
            </a:r>
            <a:endParaRPr lang="ar-EG" sz="2000" b="1" dirty="0">
              <a:solidFill>
                <a:srgbClr val="C00000"/>
              </a:solidFill>
            </a:endParaRPr>
          </a:p>
        </p:txBody>
      </p:sp>
      <p:cxnSp>
        <p:nvCxnSpPr>
          <p:cNvPr id="14" name="Straight Arrow Connector 13"/>
          <p:cNvCxnSpPr>
            <a:stCxn id="12" idx="0"/>
          </p:cNvCxnSpPr>
          <p:nvPr/>
        </p:nvCxnSpPr>
        <p:spPr bwMode="auto">
          <a:xfrm flipH="1" flipV="1">
            <a:off x="5132717" y="5483466"/>
            <a:ext cx="612476" cy="5809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2" idx="0"/>
          </p:cNvCxnSpPr>
          <p:nvPr/>
        </p:nvCxnSpPr>
        <p:spPr bwMode="auto">
          <a:xfrm flipV="1">
            <a:off x="5745193" y="5391510"/>
            <a:ext cx="2622430" cy="67286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153737" y="3905682"/>
            <a:ext cx="3122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000" b="1" dirty="0">
                <a:solidFill>
                  <a:srgbClr val="C00000"/>
                </a:solidFill>
              </a:rPr>
              <a:t>حواجز الإسفين</a:t>
            </a:r>
          </a:p>
        </p:txBody>
      </p:sp>
      <p:cxnSp>
        <p:nvCxnSpPr>
          <p:cNvPr id="19" name="Straight Arrow Connector 18"/>
          <p:cNvCxnSpPr>
            <a:stCxn id="10" idx="0"/>
          </p:cNvCxnSpPr>
          <p:nvPr/>
        </p:nvCxnSpPr>
        <p:spPr bwMode="auto">
          <a:xfrm flipH="1">
            <a:off x="5857337" y="4372742"/>
            <a:ext cx="860170" cy="86349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0"/>
          </p:cNvCxnSpPr>
          <p:nvPr/>
        </p:nvCxnSpPr>
        <p:spPr bwMode="auto">
          <a:xfrm>
            <a:off x="6717507" y="4372742"/>
            <a:ext cx="908244" cy="76860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Bollards and Rising Wedge Barriers</a:t>
            </a:r>
            <a:endParaRPr lang="en-US" sz="1000" b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Bollards — fixed or retractable often used in high-traffic entry and exit lanes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Rising wedges — retractable and can be raised or lowered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20" name="CallAddL"/>
          <p:cNvSpPr txBox="1"/>
          <p:nvPr/>
        </p:nvSpPr>
        <p:spPr>
          <a:xfrm>
            <a:off x="1094740" y="5945106"/>
            <a:ext cx="110744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</a:rPr>
              <a:t>Wedge barriers</a:t>
            </a:r>
          </a:p>
        </p:txBody>
      </p:sp>
      <p:sp>
        <p:nvSpPr>
          <p:cNvPr id="22" name="CallAddL"/>
          <p:cNvSpPr txBox="1"/>
          <p:nvPr/>
        </p:nvSpPr>
        <p:spPr>
          <a:xfrm>
            <a:off x="1094740" y="6324668"/>
            <a:ext cx="110744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</a:rPr>
              <a:t>Bollards</a:t>
            </a:r>
          </a:p>
        </p:txBody>
      </p:sp>
    </p:spTree>
    <p:extLst>
      <p:ext uri="{BB962C8B-B14F-4D97-AF65-F5344CB8AC3E}">
        <p14:creationId xmlns:p14="http://schemas.microsoft.com/office/powerpoint/2010/main" val="2121887207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الحواجز البشرية من الأفراد وقوات الأمن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يمكنها أن تحقق وظيفة الحواجز التعطيلية إذا توافرت العناصر التالية في أفراد الأمن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التمركز في مواقع ثابتة</a:t>
            </a:r>
          </a:p>
          <a:p>
            <a:pPr lvl="1" algn="r" rtl="1"/>
            <a:r>
              <a:rPr lang="ar-SA" dirty="0"/>
              <a:t>حماية قوية وتدريب مرتفع</a:t>
            </a:r>
          </a:p>
          <a:p>
            <a:pPr lvl="1" algn="r" rtl="1"/>
            <a:r>
              <a:rPr lang="ar-SA" dirty="0"/>
              <a:t>إذا كانوا مزودين بأحدث الأجهزة والمعدات</a:t>
            </a:r>
          </a:p>
          <a:p>
            <a:pPr lvl="1" algn="r" rtl="1"/>
            <a:r>
              <a:rPr lang="ar-SA" dirty="0"/>
              <a:t>توافر بروتوكولات الاتصالات الواضحة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Personnel or Security Force as Barriers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Can serve as delay barriers if security force members: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Hold fixed positions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 well-protected and well-trained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 properly equipped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Have clear communication protocols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32919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كشف التسلل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يتم تصميمها بغرض رصد الأشخاص والسيارات غير المسموح لها بالدخول عند محاولة النفاذ إلى أصل حرج تحت الحماية الأمنية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الغرض منها هو تدعيم القوات الأمنية وليس استبدالها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Intrusion Detection Systems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Designed to detect unauthorized persons or vehicles attempting to gain access to a protected critical asset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Intended to supplement security forces, not replace them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60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العوامل الأخرى التي تؤثر على قدرة القوة الأمنية في القيام بدور الحاجز التعطيلي الفعال؟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other factors affect security force’s ability to serve as an effective delay barrier?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947675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الوظائف الرئيسية لنظام الحماية المادية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الاستجابة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61</a:t>
            </a:fld>
            <a:endParaRPr lang="ar-E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4" y="1216544"/>
            <a:ext cx="7322038" cy="3807896"/>
          </a:xfrm>
          <a:prstGeom prst="rect">
            <a:avLst/>
          </a:prstGeom>
        </p:spPr>
      </p:pic>
      <p:sp>
        <p:nvSpPr>
          <p:cNvPr id="8" name="TextBox 17"/>
          <p:cNvSpPr txBox="1">
            <a:spLocks noChangeArrowheads="1"/>
          </p:cNvSpPr>
          <p:nvPr/>
        </p:nvSpPr>
        <p:spPr bwMode="auto">
          <a:xfrm>
            <a:off x="1190509" y="1476672"/>
            <a:ext cx="18277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600" b="1" dirty="0">
                <a:solidFill>
                  <a:schemeClr val="bg1"/>
                </a:solidFill>
              </a:rPr>
              <a:t>الرصد والتقييم</a:t>
            </a:r>
            <a:endParaRPr lang="ar-EG" sz="1600" b="1" dirty="0">
              <a:solidFill>
                <a:schemeClr val="bg1"/>
              </a:solidFill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1583731" y="2321574"/>
            <a:ext cx="18277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استشعار التسلل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1347961" y="2954196"/>
            <a:ext cx="2116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b="1" dirty="0"/>
              <a:t>توصيل الإنذار</a:t>
            </a:r>
            <a:r>
              <a:rPr b="1" dirty="0"/>
              <a:t> </a:t>
            </a:r>
            <a:endParaRPr lang="ar-EG" b="1" dirty="0"/>
          </a:p>
          <a:p>
            <a:pPr algn="ctr" rtl="1"/>
            <a:r>
              <a:rPr lang="ar-SA" b="1" dirty="0"/>
              <a:t>عرض الإنذار</a:t>
            </a: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6025025" y="2323013"/>
            <a:ext cx="19665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الإتصال بفريق القوة الأمنية</a:t>
            </a:r>
            <a:endParaRPr lang="ar-EG" sz="1400" b="1" dirty="0"/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6000629" y="3031140"/>
            <a:ext cx="19665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نشر القوة الأمنية</a:t>
            </a:r>
            <a:endParaRPr lang="ar-EG" sz="1400" b="1" dirty="0"/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6015869" y="3620101"/>
            <a:ext cx="1966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تقاطع المتحدث</a:t>
            </a:r>
            <a:r>
              <a:rPr lang="en-US" sz="1400" b="1" dirty="0"/>
              <a:t> </a:t>
            </a:r>
            <a:endParaRPr lang="ar-EG" sz="1400" b="1" dirty="0"/>
          </a:p>
          <a:p>
            <a:pPr algn="ctr" rtl="1"/>
            <a:r>
              <a:rPr lang="ar-SA" sz="1400" b="1" dirty="0"/>
              <a:t>محاولات الخصم</a:t>
            </a: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3785668" y="3031140"/>
            <a:ext cx="190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الحواجز قابلة للنشر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1509409" y="3727823"/>
            <a:ext cx="18277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تقييم الإنذار</a:t>
            </a: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3785668" y="2321574"/>
            <a:ext cx="190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الحواجز السلبية</a:t>
            </a: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745663" y="3620101"/>
            <a:ext cx="19012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الأفراد أو</a:t>
            </a:r>
            <a:r>
              <a:rPr lang="en-US" sz="1400" b="1" dirty="0"/>
              <a:t> </a:t>
            </a:r>
            <a:endParaRPr lang="ar-EG" sz="1400" b="1" dirty="0"/>
          </a:p>
          <a:p>
            <a:pPr algn="ctr" rtl="1"/>
            <a:r>
              <a:rPr lang="ar-SA" sz="1400" b="1" dirty="0"/>
              <a:t>القوة الأمنية</a:t>
            </a:r>
            <a:endParaRPr lang="ar-EG" sz="1400" b="1" dirty="0"/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1524803" y="4400942"/>
            <a:ext cx="18277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400" b="1" dirty="0"/>
              <a:t>نظام التحكم في الدخول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352593" y="1527590"/>
            <a:ext cx="18277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600" b="1" dirty="0">
                <a:solidFill>
                  <a:schemeClr val="bg1"/>
                </a:solidFill>
              </a:rPr>
              <a:t>التأخير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652462" y="1527590"/>
            <a:ext cx="19665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/>
            <a:r>
              <a:rPr lang="ar-S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الاستجابة</a:t>
            </a:r>
          </a:p>
        </p:txBody>
      </p:sp>
      <p:sp>
        <p:nvSpPr>
          <p:cNvPr id="2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Response (1 of 2)</a:t>
            </a:r>
            <a:endParaRPr lang="en-US" sz="1000" b="0" dirty="0"/>
          </a:p>
        </p:txBody>
      </p:sp>
      <p:sp>
        <p:nvSpPr>
          <p:cNvPr id="3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37" name="CallAddL"/>
          <p:cNvSpPr txBox="1">
            <a:spLocks noChangeArrowheads="1"/>
          </p:cNvSpPr>
          <p:nvPr/>
        </p:nvSpPr>
        <p:spPr bwMode="auto">
          <a:xfrm>
            <a:off x="44191" y="5336932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Detection and assessment</a:t>
            </a:r>
          </a:p>
        </p:txBody>
      </p:sp>
      <p:sp>
        <p:nvSpPr>
          <p:cNvPr id="38" name="CallAddL"/>
          <p:cNvSpPr txBox="1">
            <a:spLocks noChangeArrowheads="1"/>
          </p:cNvSpPr>
          <p:nvPr/>
        </p:nvSpPr>
        <p:spPr bwMode="auto">
          <a:xfrm>
            <a:off x="1197270" y="5336932"/>
            <a:ext cx="551859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39" name="CallAddL"/>
          <p:cNvSpPr txBox="1">
            <a:spLocks noChangeArrowheads="1"/>
          </p:cNvSpPr>
          <p:nvPr/>
        </p:nvSpPr>
        <p:spPr bwMode="auto">
          <a:xfrm>
            <a:off x="2018576" y="5334000"/>
            <a:ext cx="81663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Response</a:t>
            </a:r>
          </a:p>
        </p:txBody>
      </p:sp>
      <p:sp>
        <p:nvSpPr>
          <p:cNvPr id="40" name="CallAddL"/>
          <p:cNvSpPr txBox="1">
            <a:spLocks noChangeArrowheads="1"/>
          </p:cNvSpPr>
          <p:nvPr/>
        </p:nvSpPr>
        <p:spPr bwMode="auto">
          <a:xfrm>
            <a:off x="231811" y="5519039"/>
            <a:ext cx="72847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Intrusion Sensing</a:t>
            </a:r>
          </a:p>
        </p:txBody>
      </p:sp>
      <p:sp>
        <p:nvSpPr>
          <p:cNvPr id="41" name="CallAddL"/>
          <p:cNvSpPr txBox="1">
            <a:spLocks noChangeArrowheads="1"/>
          </p:cNvSpPr>
          <p:nvPr/>
        </p:nvSpPr>
        <p:spPr bwMode="auto">
          <a:xfrm>
            <a:off x="104885" y="5832298"/>
            <a:ext cx="982330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Communication and Display</a:t>
            </a:r>
          </a:p>
        </p:txBody>
      </p:sp>
      <p:sp>
        <p:nvSpPr>
          <p:cNvPr id="42" name="CallAddL"/>
          <p:cNvSpPr txBox="1">
            <a:spLocks noChangeArrowheads="1"/>
          </p:cNvSpPr>
          <p:nvPr/>
        </p:nvSpPr>
        <p:spPr bwMode="auto">
          <a:xfrm>
            <a:off x="157900" y="6155700"/>
            <a:ext cx="876301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Assessment</a:t>
            </a:r>
          </a:p>
        </p:txBody>
      </p:sp>
      <p:sp>
        <p:nvSpPr>
          <p:cNvPr id="43" name="CallAddL"/>
          <p:cNvSpPr txBox="1">
            <a:spLocks noChangeArrowheads="1"/>
          </p:cNvSpPr>
          <p:nvPr/>
        </p:nvSpPr>
        <p:spPr bwMode="auto">
          <a:xfrm>
            <a:off x="223836" y="6313587"/>
            <a:ext cx="744429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Entry Control System</a:t>
            </a:r>
          </a:p>
        </p:txBody>
      </p:sp>
      <p:sp>
        <p:nvSpPr>
          <p:cNvPr id="44" name="CallAddL"/>
          <p:cNvSpPr txBox="1">
            <a:spLocks noChangeArrowheads="1"/>
          </p:cNvSpPr>
          <p:nvPr/>
        </p:nvSpPr>
        <p:spPr bwMode="auto">
          <a:xfrm>
            <a:off x="937059" y="5565205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Passive Barriers</a:t>
            </a:r>
          </a:p>
        </p:txBody>
      </p:sp>
      <p:sp>
        <p:nvSpPr>
          <p:cNvPr id="45" name="CallAddL"/>
          <p:cNvSpPr txBox="1">
            <a:spLocks noChangeArrowheads="1"/>
          </p:cNvSpPr>
          <p:nvPr/>
        </p:nvSpPr>
        <p:spPr bwMode="auto">
          <a:xfrm>
            <a:off x="937059" y="5878464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Deployable Barriers</a:t>
            </a:r>
          </a:p>
        </p:txBody>
      </p:sp>
      <p:sp>
        <p:nvSpPr>
          <p:cNvPr id="46" name="CallAddL"/>
          <p:cNvSpPr txBox="1">
            <a:spLocks noChangeArrowheads="1"/>
          </p:cNvSpPr>
          <p:nvPr/>
        </p:nvSpPr>
        <p:spPr bwMode="auto">
          <a:xfrm>
            <a:off x="937059" y="6162874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Personnel or Security Force</a:t>
            </a:r>
          </a:p>
        </p:txBody>
      </p:sp>
      <p:sp>
        <p:nvSpPr>
          <p:cNvPr id="47" name="CallAddL"/>
          <p:cNvSpPr txBox="1">
            <a:spLocks noChangeArrowheads="1"/>
          </p:cNvSpPr>
          <p:nvPr/>
        </p:nvSpPr>
        <p:spPr bwMode="auto">
          <a:xfrm>
            <a:off x="1935190" y="5519039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Communicate to </a:t>
            </a:r>
          </a:p>
          <a:p>
            <a:pPr algn="ctr"/>
            <a:r>
              <a:rPr lang="en-US" sz="600" dirty="0">
                <a:solidFill>
                  <a:schemeClr val="tx1"/>
                </a:solidFill>
              </a:rPr>
              <a:t>Security Force</a:t>
            </a:r>
          </a:p>
        </p:txBody>
      </p:sp>
      <p:sp>
        <p:nvSpPr>
          <p:cNvPr id="48" name="CallAddL"/>
          <p:cNvSpPr txBox="1">
            <a:spLocks noChangeArrowheads="1"/>
          </p:cNvSpPr>
          <p:nvPr/>
        </p:nvSpPr>
        <p:spPr bwMode="auto">
          <a:xfrm>
            <a:off x="1935190" y="5878464"/>
            <a:ext cx="1103718" cy="1846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 Security Force</a:t>
            </a:r>
          </a:p>
        </p:txBody>
      </p:sp>
      <p:sp>
        <p:nvSpPr>
          <p:cNvPr id="49" name="CallAddL"/>
          <p:cNvSpPr txBox="1">
            <a:spLocks noChangeArrowheads="1"/>
          </p:cNvSpPr>
          <p:nvPr/>
        </p:nvSpPr>
        <p:spPr bwMode="auto">
          <a:xfrm>
            <a:off x="1935190" y="6162874"/>
            <a:ext cx="1103718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Interrupt Adversary Attempt</a:t>
            </a:r>
          </a:p>
        </p:txBody>
      </p:sp>
    </p:spTree>
    <p:extLst>
      <p:ext uri="{BB962C8B-B14F-4D97-AF65-F5344CB8AC3E}">
        <p14:creationId xmlns:p14="http://schemas.microsoft.com/office/powerpoint/2010/main" val="16010677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الوظائف الرئيسية لنظام الحماية المادية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الاستجابة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62</a:t>
            </a:fld>
            <a:endParaRPr lang="ar-EG" dirty="0"/>
          </a:p>
        </p:txBody>
      </p:sp>
      <p:pic>
        <p:nvPicPr>
          <p:cNvPr id="8" name="Diagram 2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57200" y="2288382"/>
            <a:ext cx="8186490" cy="190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97945" y="2362200"/>
            <a:ext cx="1905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2000" b="1" dirty="0">
                <a:solidFill>
                  <a:srgbClr val="FFFFFF"/>
                </a:solidFill>
                <a:latin typeface="+mj-lt"/>
              </a:rPr>
              <a:t>نشر القوة الأمنية</a:t>
            </a:r>
            <a:endParaRPr lang="ar-EG" sz="2000" b="1" dirty="0">
              <a:latin typeface="+mj-lt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477000" y="2362200"/>
            <a:ext cx="1981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2000" b="1" dirty="0">
                <a:solidFill>
                  <a:srgbClr val="FFFFFF"/>
                </a:solidFill>
                <a:latin typeface="+mj-lt"/>
              </a:rPr>
              <a:t>اعتراض الأنشطة الارهابية</a:t>
            </a:r>
            <a:r>
              <a:rPr lang="en-US" sz="2000" b="1" dirty="0">
                <a:solidFill>
                  <a:srgbClr val="FFFFFF"/>
                </a:solidFill>
                <a:latin typeface="+mj-lt"/>
              </a:rPr>
              <a:t> </a:t>
            </a:r>
            <a:endParaRPr lang="ar-EG" sz="2000" b="1" dirty="0">
              <a:latin typeface="+mj-lt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3400" y="2438400"/>
            <a:ext cx="2057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2000" b="1" dirty="0">
                <a:solidFill>
                  <a:srgbClr val="FFFFFF"/>
                </a:solidFill>
                <a:latin typeface="+mj-lt"/>
              </a:rPr>
              <a:t>توصيل المعلومات لفريق القوة الأمنية</a:t>
            </a:r>
            <a:endParaRPr lang="ar-EG" sz="2000" b="1" dirty="0">
              <a:latin typeface="+mj-lt"/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Primary Physical Protection </a:t>
            </a:r>
            <a:br>
              <a:rPr lang="en-US" sz="1000" b="0" dirty="0"/>
            </a:br>
            <a:r>
              <a:rPr lang="en-US" sz="1000" b="0" dirty="0"/>
              <a:t>System Functions — Response (2 of 2)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15" name="CallAddL"/>
          <p:cNvSpPr txBox="1">
            <a:spLocks noChangeArrowheads="1"/>
          </p:cNvSpPr>
          <p:nvPr/>
        </p:nvSpPr>
        <p:spPr bwMode="auto">
          <a:xfrm>
            <a:off x="50800" y="5641340"/>
            <a:ext cx="932180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Communicate information to security force</a:t>
            </a:r>
          </a:p>
        </p:txBody>
      </p:sp>
      <p:sp>
        <p:nvSpPr>
          <p:cNvPr id="16" name="CallAddL"/>
          <p:cNvSpPr txBox="1">
            <a:spLocks noChangeArrowheads="1"/>
          </p:cNvSpPr>
          <p:nvPr/>
        </p:nvSpPr>
        <p:spPr bwMode="auto">
          <a:xfrm>
            <a:off x="1192530" y="5651500"/>
            <a:ext cx="718820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Deploy security force</a:t>
            </a:r>
          </a:p>
        </p:txBody>
      </p:sp>
      <p:sp>
        <p:nvSpPr>
          <p:cNvPr id="17" name="CallAddL"/>
          <p:cNvSpPr txBox="1">
            <a:spLocks noChangeArrowheads="1"/>
          </p:cNvSpPr>
          <p:nvPr/>
        </p:nvSpPr>
        <p:spPr bwMode="auto">
          <a:xfrm>
            <a:off x="2120900" y="5641340"/>
            <a:ext cx="871220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Interrupt terrorist activity</a:t>
            </a:r>
          </a:p>
        </p:txBody>
      </p:sp>
    </p:spTree>
    <p:extLst>
      <p:ext uri="{BB962C8B-B14F-4D97-AF65-F5344CB8AC3E}">
        <p14:creationId xmlns:p14="http://schemas.microsoft.com/office/powerpoint/2010/main" val="15342636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توصيل المعلومات لفريق القوة الأمنية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موجات إف إم اللاسلكية أو ثنائية الإتجاه هي أكثر طرق الإتصال شيوعاً بين أفراد القوة الأمنية</a:t>
            </a:r>
          </a:p>
          <a:p>
            <a:pPr lvl="0" algn="r" rtl="1"/>
            <a:r>
              <a:rPr lang="ar-SA" dirty="0"/>
              <a:t>تشتمل المزايا على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تسمح بالإبلاغ الفوري والإنتشار السريع</a:t>
            </a:r>
          </a:p>
          <a:p>
            <a:pPr lvl="1" algn="r" rtl="1"/>
            <a:r>
              <a:rPr lang="ar-SA" dirty="0"/>
              <a:t>سهولة التشغيل</a:t>
            </a:r>
          </a:p>
          <a:p>
            <a:pPr lvl="1" algn="r" rtl="1"/>
            <a:r>
              <a:rPr lang="ar-SA" dirty="0"/>
              <a:t>فعالة</a:t>
            </a:r>
          </a:p>
          <a:p>
            <a:pPr lvl="1" algn="r" rtl="1"/>
            <a:r>
              <a:rPr lang="ar-SA" dirty="0"/>
              <a:t>غير مكلفة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Communicate Information </a:t>
            </a:r>
            <a:br>
              <a:rPr lang="en-US" sz="1000" b="0"/>
            </a:br>
            <a:r>
              <a:rPr lang="en-US" sz="1000" b="0"/>
              <a:t>to Security Force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Frequency modulation or two-way radio is the most common method to communicate with the security force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Advantages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Allow rapid reporting and deployment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Easy to operate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Efficient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Inexpensive</a:t>
            </a:r>
          </a:p>
        </p:txBody>
      </p:sp>
    </p:spTree>
    <p:extLst>
      <p:ext uri="{BB962C8B-B14F-4D97-AF65-F5344CB8AC3E}">
        <p14:creationId xmlns:p14="http://schemas.microsoft.com/office/powerpoint/2010/main" val="12700126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توصيل المعلومات لفريق القوة الأمنية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64</a:t>
            </a:fld>
            <a:endParaRPr lang="ar-EG" dirty="0"/>
          </a:p>
        </p:txBody>
      </p:sp>
      <p:pic>
        <p:nvPicPr>
          <p:cNvPr id="1026" name="Picture 2" descr="Transmission Tower, Transmitting Antenna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6740" y="4029352"/>
            <a:ext cx="2755106" cy="2066330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وتشمل العيوب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محدودية المدى </a:t>
            </a:r>
            <a:r>
              <a:rPr lang="ar-EG" dirty="0"/>
              <a:t>(</a:t>
            </a:r>
            <a:r>
              <a:rPr lang="ar-SA" dirty="0"/>
              <a:t>ويمكن التغلب على هذا العيب باستخدام مكررات البث اللاسلكية التي تعيد الإرسال إلى نقطة أبعد بالإضافة إلى أجهزة الاستقبال المتعدد</a:t>
            </a:r>
            <a:r>
              <a:rPr lang="ar-EG" dirty="0"/>
              <a:t>)</a:t>
            </a:r>
            <a:r>
              <a:rPr dirty="0"/>
              <a:t>.</a:t>
            </a:r>
          </a:p>
          <a:p>
            <a:pPr lvl="1" algn="r" rtl="1"/>
            <a:r>
              <a:rPr lang="ar-SA" dirty="0"/>
              <a:t>العرضة للتنصت، والرسائل الخداعية، والتشويش </a:t>
            </a:r>
            <a:r>
              <a:rPr lang="ar-EG" dirty="0"/>
              <a:t>(</a:t>
            </a:r>
            <a:r>
              <a:rPr lang="ar-SA" dirty="0"/>
              <a:t>ويمكن التغلب على ذلك عن طريق نظام النطاق المنتشر أو الموجات ذات الترددات المتغيرة</a:t>
            </a:r>
            <a:r>
              <a:rPr lang="ar-EG" dirty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60820" y="5882929"/>
            <a:ext cx="18719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Pixabay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Communicate Information </a:t>
            </a:r>
            <a:br>
              <a:rPr lang="en-US" sz="1000" b="0"/>
            </a:br>
            <a:r>
              <a:rPr lang="en-US" sz="1000" b="0"/>
              <a:t>to Security Force (2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Disadvantages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Range limitation (overcome by the use of repeaters and multiple-receive systems)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Vulnerability to eavesdropping, deceptive messages, and jamming (overcome by a spread-system or frequency-hopping communication system)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28489527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نشر القوة الأمنية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أفراد الإستجابة الأمنية</a:t>
            </a:r>
          </a:p>
          <a:p>
            <a:pPr lvl="0" algn="r" rtl="1"/>
            <a:r>
              <a:rPr lang="ar-SA" dirty="0"/>
              <a:t>التخطيط للطوارئ</a:t>
            </a:r>
          </a:p>
          <a:p>
            <a:pPr lvl="0" algn="r" rtl="1"/>
            <a:r>
              <a:rPr lang="ar-SA" dirty="0"/>
              <a:t>الاتصالات</a:t>
            </a:r>
          </a:p>
          <a:p>
            <a:pPr algn="r" rtl="1"/>
            <a:r>
              <a:rPr lang="ar-SA" dirty="0"/>
              <a:t>الإعتراض والتحييد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Deploy Security Force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Responding personnel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Contingency planning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Communications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Interruption and neutralization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176871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دفتر </a:t>
            </a:r>
            <a:r>
              <a:rPr lang="ar-SA" dirty="0"/>
              <a:t>الواجبات الجزء </a:t>
            </a:r>
            <a:r>
              <a:rPr dirty="0"/>
              <a:t>6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تطوير خطة تكنولوجية أمنية بغرض حماية مبنى الوزارات الوطنية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60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40</a:t>
            </a:r>
            <a:r>
              <a:rPr lang="ar-SA" dirty="0"/>
              <a:t> دقيقة للتمرين؛ </a:t>
            </a:r>
            <a:r>
              <a:rPr dirty="0"/>
              <a:t>20</a:t>
            </a:r>
            <a:r>
              <a:rPr lang="ar-SA" dirty="0"/>
              <a:t> دقيقة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العروض والمناقشة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التمرين التفصيلي المقسّم</a:t>
            </a:r>
            <a:r>
              <a:rPr lang="ar-EG" dirty="0"/>
              <a:t>،</a:t>
            </a:r>
            <a:r>
              <a:rPr lang="ar-SA" dirty="0"/>
              <a:t> الجزء </a:t>
            </a:r>
            <a:r>
              <a:rPr lang="ar-EG" dirty="0"/>
              <a:t>6</a:t>
            </a:r>
            <a:r>
              <a:rPr dirty="0"/>
              <a:t> — </a:t>
            </a:r>
            <a:r>
              <a:rPr lang="ar-EG" dirty="0"/>
              <a:t/>
            </a:r>
            <a:br>
              <a:rPr lang="ar-EG" dirty="0"/>
            </a:br>
            <a:r>
              <a:rPr lang="ar-SA" dirty="0"/>
              <a:t>مبنى الوزارات الوطنية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develop a security technology plan for the protection of the National Ministries Building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60 minutes (40-exercise; 20-debrief)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presentation and discussion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Threaded Exercise Part 6 — National Ministries Building </a:t>
            </a:r>
            <a:endParaRPr lang="en-US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6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4847651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11"/>
          <p:cNvPicPr>
            <a:picLocks noGrp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دفتر </a:t>
            </a:r>
            <a:r>
              <a:rPr lang="ar-SA" dirty="0"/>
              <a:t>الواجبات الجزء </a:t>
            </a:r>
            <a:r>
              <a:rPr dirty="0"/>
              <a:t>6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67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13: Security Technology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خريطة مجمّع مبنى الوزارات الوطنية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pic>
        <p:nvPicPr>
          <p:cNvPr id="30" name="Content Placeholder 10" descr="VIST2_Mod-6_Graphic-attachment-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94090" y="1113037"/>
            <a:ext cx="5459094" cy="4124444"/>
          </a:xfrm>
          <a:prstGeom prst="rect">
            <a:avLst/>
          </a:prstGeom>
        </p:spPr>
      </p:pic>
      <p:sp>
        <p:nvSpPr>
          <p:cNvPr id="31" name="Text Box 99"/>
          <p:cNvSpPr txBox="1">
            <a:spLocks noChangeArrowheads="1"/>
          </p:cNvSpPr>
          <p:nvPr/>
        </p:nvSpPr>
        <p:spPr bwMode="auto">
          <a:xfrm>
            <a:off x="3715903" y="1326295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وزارة</a:t>
            </a:r>
            <a:r>
              <a:rPr lang="en-US" sz="1200" b="1" dirty="0">
                <a:effectLst/>
                <a:latin typeface="+mn-lt"/>
              </a:rPr>
              <a:t> </a:t>
            </a:r>
          </a:p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الدفاع</a:t>
            </a:r>
          </a:p>
        </p:txBody>
      </p:sp>
      <p:sp>
        <p:nvSpPr>
          <p:cNvPr id="32" name="Text Box 98"/>
          <p:cNvSpPr txBox="1">
            <a:spLocks noChangeArrowheads="1"/>
          </p:cNvSpPr>
          <p:nvPr/>
        </p:nvSpPr>
        <p:spPr bwMode="auto">
          <a:xfrm>
            <a:off x="4856706" y="1493299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مكتب الأمن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3" name="Text Box 100"/>
          <p:cNvSpPr txBox="1">
            <a:spLocks noChangeArrowheads="1"/>
          </p:cNvSpPr>
          <p:nvPr/>
        </p:nvSpPr>
        <p:spPr bwMode="auto">
          <a:xfrm>
            <a:off x="6342182" y="2182645"/>
            <a:ext cx="88360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سفارة أجنبية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4" name="Text Box 101"/>
          <p:cNvSpPr txBox="1">
            <a:spLocks noChangeArrowheads="1"/>
          </p:cNvSpPr>
          <p:nvPr/>
        </p:nvSpPr>
        <p:spPr bwMode="auto">
          <a:xfrm>
            <a:off x="5960788" y="2832299"/>
            <a:ext cx="1014174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100" b="1" dirty="0">
                <a:effectLst/>
                <a:latin typeface="+mn-lt"/>
              </a:rPr>
              <a:t>مولد المبنى</a:t>
            </a:r>
            <a:endParaRPr lang="ar-EG" sz="11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5" name="Text Box 130"/>
          <p:cNvSpPr txBox="1">
            <a:spLocks noChangeArrowheads="1"/>
          </p:cNvSpPr>
          <p:nvPr/>
        </p:nvSpPr>
        <p:spPr bwMode="auto">
          <a:xfrm>
            <a:off x="5168149" y="4835943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سكند</a:t>
            </a:r>
          </a:p>
        </p:txBody>
      </p:sp>
      <p:sp>
        <p:nvSpPr>
          <p:cNvPr id="36" name="Text Box 129"/>
          <p:cNvSpPr txBox="1">
            <a:spLocks noChangeArrowheads="1"/>
          </p:cNvSpPr>
          <p:nvPr/>
        </p:nvSpPr>
        <p:spPr bwMode="auto">
          <a:xfrm>
            <a:off x="3498098" y="4803876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فيرست</a:t>
            </a:r>
          </a:p>
        </p:txBody>
      </p:sp>
      <p:sp>
        <p:nvSpPr>
          <p:cNvPr id="37" name="Text Box 96"/>
          <p:cNvSpPr txBox="1">
            <a:spLocks noChangeArrowheads="1"/>
          </p:cNvSpPr>
          <p:nvPr/>
        </p:nvSpPr>
        <p:spPr bwMode="auto">
          <a:xfrm>
            <a:off x="2286519" y="4323498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حارة جيدوشياري لين</a:t>
            </a:r>
          </a:p>
        </p:txBody>
      </p:sp>
      <p:sp>
        <p:nvSpPr>
          <p:cNvPr id="38" name="Text Box 95"/>
          <p:cNvSpPr txBox="1">
            <a:spLocks noChangeArrowheads="1"/>
          </p:cNvSpPr>
          <p:nvPr/>
        </p:nvSpPr>
        <p:spPr bwMode="auto">
          <a:xfrm>
            <a:off x="1956319" y="3173830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ناشيونال أفينيو</a:t>
            </a:r>
          </a:p>
        </p:txBody>
      </p:sp>
      <p:sp>
        <p:nvSpPr>
          <p:cNvPr id="39" name="Text Box 97"/>
          <p:cNvSpPr txBox="1">
            <a:spLocks noChangeArrowheads="1"/>
          </p:cNvSpPr>
          <p:nvPr/>
        </p:nvSpPr>
        <p:spPr bwMode="auto">
          <a:xfrm>
            <a:off x="2737369" y="2645509"/>
            <a:ext cx="1038861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EG" sz="1400" b="1" dirty="0">
                <a:effectLst/>
                <a:latin typeface="+mn-lt"/>
              </a:rPr>
              <a:t>مبنى </a:t>
            </a:r>
            <a:r>
              <a:rPr lang="ar-SA" sz="1400" b="1" dirty="0">
                <a:effectLst/>
                <a:latin typeface="+mn-lt"/>
              </a:rPr>
              <a:t>الوزارات الوطنية</a:t>
            </a:r>
          </a:p>
        </p:txBody>
      </p:sp>
      <p:sp>
        <p:nvSpPr>
          <p:cNvPr id="40" name="Text Box 128"/>
          <p:cNvSpPr txBox="1">
            <a:spLocks noChangeArrowheads="1"/>
          </p:cNvSpPr>
          <p:nvPr/>
        </p:nvSpPr>
        <p:spPr bwMode="auto">
          <a:xfrm>
            <a:off x="3209174" y="3619917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موقف السيارات</a:t>
            </a:r>
            <a:endParaRPr lang="ar-EG" sz="14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1" name="Text Box 107"/>
          <p:cNvSpPr txBox="1">
            <a:spLocks noChangeArrowheads="1"/>
          </p:cNvSpPr>
          <p:nvPr/>
        </p:nvSpPr>
        <p:spPr bwMode="auto">
          <a:xfrm>
            <a:off x="5803306" y="3836746"/>
            <a:ext cx="1273016" cy="2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كاراجات السيارات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3" name="CallAddL"/>
          <p:cNvSpPr txBox="1">
            <a:spLocks noChangeArrowheads="1"/>
          </p:cNvSpPr>
          <p:nvPr/>
        </p:nvSpPr>
        <p:spPr bwMode="auto">
          <a:xfrm>
            <a:off x="3016134" y="1254544"/>
            <a:ext cx="1275714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of Defense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)</a:t>
            </a:r>
          </a:p>
        </p:txBody>
      </p:sp>
      <p:sp>
        <p:nvSpPr>
          <p:cNvPr id="54" name="CallAddL"/>
          <p:cNvSpPr txBox="1">
            <a:spLocks noChangeArrowheads="1"/>
          </p:cNvSpPr>
          <p:nvPr/>
        </p:nvSpPr>
        <p:spPr bwMode="auto">
          <a:xfrm>
            <a:off x="2069346" y="2244188"/>
            <a:ext cx="793751" cy="530224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Ministries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Building)</a:t>
            </a:r>
          </a:p>
        </p:txBody>
      </p:sp>
      <p:sp>
        <p:nvSpPr>
          <p:cNvPr id="55" name="CallAddL"/>
          <p:cNvSpPr txBox="1">
            <a:spLocks noChangeArrowheads="1"/>
          </p:cNvSpPr>
          <p:nvPr/>
        </p:nvSpPr>
        <p:spPr bwMode="auto">
          <a:xfrm>
            <a:off x="2130940" y="3459580"/>
            <a:ext cx="101727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Avenue)</a:t>
            </a:r>
          </a:p>
        </p:txBody>
      </p:sp>
      <p:sp>
        <p:nvSpPr>
          <p:cNvPr id="56" name="CallAddL"/>
          <p:cNvSpPr txBox="1">
            <a:spLocks noChangeArrowheads="1"/>
          </p:cNvSpPr>
          <p:nvPr/>
        </p:nvSpPr>
        <p:spPr bwMode="auto">
          <a:xfrm>
            <a:off x="3374907" y="3962817"/>
            <a:ext cx="939801" cy="20955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lot)</a:t>
            </a:r>
          </a:p>
        </p:txBody>
      </p:sp>
      <p:sp>
        <p:nvSpPr>
          <p:cNvPr id="57" name="CallAddL"/>
          <p:cNvSpPr txBox="1">
            <a:spLocks noChangeArrowheads="1"/>
          </p:cNvSpPr>
          <p:nvPr/>
        </p:nvSpPr>
        <p:spPr bwMode="auto">
          <a:xfrm>
            <a:off x="2546233" y="4547379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(Judiciary Lane)</a:t>
            </a:r>
          </a:p>
        </p:txBody>
      </p:sp>
      <p:sp>
        <p:nvSpPr>
          <p:cNvPr id="58" name="CallAddL"/>
          <p:cNvSpPr txBox="1">
            <a:spLocks noChangeArrowheads="1"/>
          </p:cNvSpPr>
          <p:nvPr/>
        </p:nvSpPr>
        <p:spPr bwMode="auto">
          <a:xfrm>
            <a:off x="2803090" y="4885155"/>
            <a:ext cx="869951" cy="22637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(First Street)</a:t>
            </a:r>
          </a:p>
        </p:txBody>
      </p:sp>
      <p:sp>
        <p:nvSpPr>
          <p:cNvPr id="59" name="CallAddL"/>
          <p:cNvSpPr txBox="1">
            <a:spLocks noChangeArrowheads="1"/>
          </p:cNvSpPr>
          <p:nvPr/>
        </p:nvSpPr>
        <p:spPr bwMode="auto">
          <a:xfrm>
            <a:off x="5655987" y="1291692"/>
            <a:ext cx="939801" cy="17272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(Security office)</a:t>
            </a:r>
          </a:p>
        </p:txBody>
      </p:sp>
      <p:sp>
        <p:nvSpPr>
          <p:cNvPr id="60" name="CallAddL"/>
          <p:cNvSpPr txBox="1">
            <a:spLocks noChangeArrowheads="1"/>
          </p:cNvSpPr>
          <p:nvPr/>
        </p:nvSpPr>
        <p:spPr bwMode="auto">
          <a:xfrm>
            <a:off x="6309402" y="1667654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(Foreign Embassy)</a:t>
            </a:r>
          </a:p>
        </p:txBody>
      </p:sp>
      <p:sp>
        <p:nvSpPr>
          <p:cNvPr id="61" name="CallAddL"/>
          <p:cNvSpPr txBox="1">
            <a:spLocks noChangeArrowheads="1"/>
          </p:cNvSpPr>
          <p:nvPr/>
        </p:nvSpPr>
        <p:spPr bwMode="auto">
          <a:xfrm>
            <a:off x="6072149" y="3030955"/>
            <a:ext cx="1206501" cy="22002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(Building generator)</a:t>
            </a:r>
          </a:p>
        </p:txBody>
      </p:sp>
      <p:sp>
        <p:nvSpPr>
          <p:cNvPr id="62" name="CallAddL"/>
          <p:cNvSpPr txBox="1">
            <a:spLocks noChangeArrowheads="1"/>
          </p:cNvSpPr>
          <p:nvPr/>
        </p:nvSpPr>
        <p:spPr bwMode="auto">
          <a:xfrm>
            <a:off x="6618249" y="3846295"/>
            <a:ext cx="6604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garage)</a:t>
            </a:r>
          </a:p>
        </p:txBody>
      </p:sp>
      <p:sp>
        <p:nvSpPr>
          <p:cNvPr id="63" name="CallAddL"/>
          <p:cNvSpPr txBox="1">
            <a:spLocks noChangeArrowheads="1"/>
          </p:cNvSpPr>
          <p:nvPr/>
        </p:nvSpPr>
        <p:spPr bwMode="auto">
          <a:xfrm>
            <a:off x="6107232" y="4653286"/>
            <a:ext cx="939801" cy="20284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(Second Street)</a:t>
            </a:r>
          </a:p>
        </p:txBody>
      </p:sp>
      <p:sp>
        <p:nvSpPr>
          <p:cNvPr id="4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3" name="CallTop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44" name="Text Box 99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5" name="Text Box 98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6" name="Text Box 100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7" name="Text Box 10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8" name="Text Box 130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49" name="Text Box 129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50" name="Text Box 96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51" name="Text Box 95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52" name="Text Box 97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64" name="Text Box 128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5" name="Text Box 107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6" name="CallAddL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7" name="Text Box 98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8" name="Text Box 100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9" name="Text Box 10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0" name="Text Box 130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1" name="Text Box 129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2" name="Text Box 96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3" name="Text Box 95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97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Text Box 128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107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  <p:sp>
        <p:nvSpPr>
          <p:cNvPr id="77" name="CallAddLeft"/>
          <p:cNvSpPr txBox="1">
            <a:spLocks/>
          </p:cNvSpPr>
          <p:nvPr/>
        </p:nvSpPr>
        <p:spPr>
          <a:xfrm>
            <a:off x="50800" y="5033754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National Ministries </a:t>
            </a:r>
            <a:br>
              <a:rPr lang="en-US" sz="1000" b="0" dirty="0" smtClean="0"/>
            </a:br>
            <a:r>
              <a:rPr lang="en-US" sz="1000" b="0" dirty="0" smtClean="0"/>
              <a:t>Building Complex Map</a:t>
            </a:r>
            <a:endParaRPr lang="en-US" sz="1000" b="0" dirty="0"/>
          </a:p>
        </p:txBody>
      </p:sp>
      <p:sp>
        <p:nvSpPr>
          <p:cNvPr id="7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7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6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37603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68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خصائص نظام الحماية المادية</a:t>
            </a:r>
          </a:p>
          <a:p>
            <a:pPr lvl="0" algn="r" rtl="1"/>
            <a:r>
              <a:rPr lang="ar-SA" dirty="0"/>
              <a:t>الوظائف الرئيسية لنظام الحماية المادية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الرصد والتقييم</a:t>
            </a:r>
          </a:p>
          <a:p>
            <a:pPr lvl="0" algn="r" rtl="1"/>
            <a:r>
              <a:rPr lang="ar-SA" dirty="0"/>
              <a:t>الوظائف الرئيسية لنظام الحماية المادية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التأخير</a:t>
            </a:r>
          </a:p>
          <a:p>
            <a:pPr lvl="0" algn="r" rtl="1"/>
            <a:r>
              <a:rPr lang="ar-SA" dirty="0"/>
              <a:t>الوظائف الرئيسية لنظام الحماية المادية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الاستجابة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Characteristics of a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Primary physical protection system functions — detection and assessment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Primary physical protection system functions — delay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Primary physical protection system functions — response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أنظمة كشف التسلل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pic>
        <p:nvPicPr>
          <p:cNvPr id="23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1682" y="2308066"/>
            <a:ext cx="2545006" cy="2475821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تتضمن المكونات التالية، التي تعمل مع بعضها البعض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أجهزة الاستشعار الخارجية والداخلية</a:t>
            </a:r>
          </a:p>
          <a:p>
            <a:pPr lvl="1" algn="r" rtl="1"/>
            <a:r>
              <a:rPr lang="ar-SA" dirty="0"/>
              <a:t>تقييم الإنذار بالفيديو</a:t>
            </a:r>
          </a:p>
          <a:p>
            <a:pPr lvl="1" algn="r" rtl="1"/>
            <a:r>
              <a:rPr lang="ar-SA" dirty="0"/>
              <a:t>التحكم بالنفاذ وإبلاغ إشارات الإنذار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2118546" y="4529730"/>
            <a:ext cx="137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Intrusion Detection Systems (2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Consist of the following components working together: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Exterior and interior intrusion sensors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Video alarm assessment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Entry control and alarm communication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48276111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خصائص الأداء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إحتمال الكشف </a:t>
            </a:r>
            <a:r>
              <a:rPr lang="ar-EG" dirty="0"/>
              <a:t>(</a:t>
            </a:r>
            <a:r>
              <a:rPr lang="ar-SA" dirty="0"/>
              <a:t>الاكتشاف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نقاط الضعف التي يمكن التغلب عليها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Performance Characteristics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Probability of detection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Vulnerabilities to defeat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إحتمال الكشف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13: Security Technology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احتمالية قيام جهاز رصد المتسللين باكتشاف تهديد حقيقي أو هجوم فعلي</a:t>
            </a:r>
          </a:p>
          <a:p>
            <a:pPr algn="r" rtl="1"/>
            <a:r>
              <a:rPr lang="ar-SA" dirty="0"/>
              <a:t>يتعين أن يقوم التصميم الخاص بنظام الحماية المادية بتحديد معايير الرصد المطلوبة أو المتوقعة من جهاز أو نظام الإستشعار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Probability of Detection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likelihood that an intrusion detection system senses an actual threat or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design of the physical protection system should specify the detection criteria required or expected of a sensor or sensor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358906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177F34D-52BA-4756-8C8A-2AC43A92FB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2909</TotalTime>
  <Words>4837</Words>
  <Application>Microsoft Office PowerPoint</Application>
  <PresentationFormat>On-screen Show (4:3)</PresentationFormat>
  <Paragraphs>997</Paragraphs>
  <Slides>68</Slides>
  <Notes>3</Notes>
  <HiddenSlides>0</HiddenSlides>
  <MMClips>5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70" baseType="lpstr">
      <vt:lpstr>Primary Master No Icons</vt:lpstr>
      <vt:lpstr>Reference Master Icons</vt:lpstr>
      <vt:lpstr>التكنولوجيا الأمنية</vt:lpstr>
      <vt:lpstr>هدف الوحدة</vt:lpstr>
      <vt:lpstr>نظام الحماية المادية</vt:lpstr>
      <vt:lpstr>خصائص نظام الحماية المادية</vt:lpstr>
      <vt:lpstr>الوظائف الرئيسية لنظام الحماية المادية -  الرصد والتقييم</vt:lpstr>
      <vt:lpstr>أنظمة كشف التسلل (1 من 2)</vt:lpstr>
      <vt:lpstr>أنظمة كشف التسلل (2 من 2)</vt:lpstr>
      <vt:lpstr>خصائص الأداء</vt:lpstr>
      <vt:lpstr>إحتمال الكشف (1 من 2)</vt:lpstr>
      <vt:lpstr>إحتمال الكشف (2 من 2)</vt:lpstr>
      <vt:lpstr>نقاط الضعف التي يمكن التغلب عليها</vt:lpstr>
      <vt:lpstr>سؤال للمناقشة</vt:lpstr>
      <vt:lpstr>التطبيقات الخاصة بإستشعار التسلل</vt:lpstr>
      <vt:lpstr>أسئلة للمناقشة (1 من 2)</vt:lpstr>
      <vt:lpstr>أسئلة للمناقشة (2 من 2)</vt:lpstr>
      <vt:lpstr>التطبيقات الخاصة بأجهزة الإستشعار الخارجية</vt:lpstr>
      <vt:lpstr>التطبيقات الخاصة بأجهزة الإستشعار الداخلية</vt:lpstr>
      <vt:lpstr>أسئلة للمناقشة (1 من 2)</vt:lpstr>
      <vt:lpstr>أسئلة للمناقشة (2 من 2)</vt:lpstr>
      <vt:lpstr>أنظمة توصيل الإنذار وعرضه (1 من 2)</vt:lpstr>
      <vt:lpstr>أنظمة توصيل الإنذار وعرضه (2 من 2)</vt:lpstr>
      <vt:lpstr>خصائص أنظمة توصيل الإنذار وعرضه</vt:lpstr>
      <vt:lpstr>تقييم الإنذار</vt:lpstr>
      <vt:lpstr>سؤال للمناقشة</vt:lpstr>
      <vt:lpstr>مكونات تقييم الإنذار (1 من 3)</vt:lpstr>
      <vt:lpstr>مكونات تقييم الإنذار (2 من 3)</vt:lpstr>
      <vt:lpstr>مكونات تقييم الإنذار (3 من 3)</vt:lpstr>
      <vt:lpstr>أنظمة التحكم في الدخول (1 من 2)</vt:lpstr>
      <vt:lpstr>أنظمة التحكم في الدخول (2 من 2)</vt:lpstr>
      <vt:lpstr>خصائص أنظمة التحكم في الدخول (1 من 2)</vt:lpstr>
      <vt:lpstr>خصائص أنظمة التحكم في الدخول (2 من 2)</vt:lpstr>
      <vt:lpstr>فئات أنظمة التحكم في الدخول</vt:lpstr>
      <vt:lpstr>أنظمة التحكم في دخول الأفراد (1 من 2)</vt:lpstr>
      <vt:lpstr>أنظمة التحكم في دخول الأفراد (2 من 2)</vt:lpstr>
      <vt:lpstr>اكتشاف المواد المحظورة </vt:lpstr>
      <vt:lpstr>الأقفال</vt:lpstr>
      <vt:lpstr>لحظة التعليم الإسترجاعي</vt:lpstr>
      <vt:lpstr>الوظائف الرئيسية لنظام الحماية المادية -  التأخير (1 من 3)</vt:lpstr>
      <vt:lpstr>الوظائف الرئيسية لنظام الحماية المادية -  التأخير (2 من 3)</vt:lpstr>
      <vt:lpstr>الوظائف الرئيسية لنظام الحماية المادية -  التأخير (3 من 3)</vt:lpstr>
      <vt:lpstr>الحواجز السلبية</vt:lpstr>
      <vt:lpstr>الحواجز السلبية -  المحيطية</vt:lpstr>
      <vt:lpstr>السياجات (1 من 2)</vt:lpstr>
      <vt:lpstr>سؤال للمناقشة</vt:lpstr>
      <vt:lpstr>السياجات (2 من 2)</vt:lpstr>
      <vt:lpstr>البوابات (1 من 2)</vt:lpstr>
      <vt:lpstr>البوابات (2 من 2)</vt:lpstr>
      <vt:lpstr>سؤال للمناقشة</vt:lpstr>
      <vt:lpstr>حواجز السيارات (1 من 3)</vt:lpstr>
      <vt:lpstr>حواجز السيارات (2 من 3)</vt:lpstr>
      <vt:lpstr>حواجز السيارات (3 من 3)</vt:lpstr>
      <vt:lpstr>الحواجز الطبيعية</vt:lpstr>
      <vt:lpstr>سؤال للمناقشة</vt:lpstr>
      <vt:lpstr>الحواجز السلبية -  الهيكلية </vt:lpstr>
      <vt:lpstr>أسئلة المناقشة</vt:lpstr>
      <vt:lpstr>الحواجز قابلة للنشر</vt:lpstr>
      <vt:lpstr>أسئلة المناقشة</vt:lpstr>
      <vt:lpstr>المصدات وحواجز الإسفين المرتفعة</vt:lpstr>
      <vt:lpstr>الحواجز البشرية من الأفراد وقوات الأمن</vt:lpstr>
      <vt:lpstr>سؤال للمناقشة</vt:lpstr>
      <vt:lpstr>الوظائف الرئيسية لنظام الحماية المادية -  الاستجابة (1 من 2)</vt:lpstr>
      <vt:lpstr>الوظائف الرئيسية لنظام الحماية المادية -  الاستجابة (2 من 2)</vt:lpstr>
      <vt:lpstr>توصيل المعلومات لفريق القوة الأمنية (1 من 2)</vt:lpstr>
      <vt:lpstr>توصيل المعلومات لفريق القوة الأمنية (2 من 2)</vt:lpstr>
      <vt:lpstr>نشر القوة الأمنية</vt:lpstr>
      <vt:lpstr>التمرين التفصيلي المقسّم، الجزء 6 —  مبنى الوزارات الوطنية </vt:lpstr>
      <vt:lpstr>خريطة مجمّع مبنى الوزارات الوطنية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13: Security Technology</dc:title>
  <dc:subject>Critical Infrastructure Security and Resilience (CISR)</dc:subject>
  <dc:creator>ATA</dc:creator>
  <cp:lastModifiedBy>CoxBV</cp:lastModifiedBy>
  <cp:revision>174</cp:revision>
  <dcterms:created xsi:type="dcterms:W3CDTF">2013-12-04T17:15:08Z</dcterms:created>
  <dcterms:modified xsi:type="dcterms:W3CDTF">2017-10-25T12:10:34Z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