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4"/>
  </p:notesMasterIdLst>
  <p:handoutMasterIdLst>
    <p:handoutMasterId r:id="rId45"/>
  </p:handoutMasterIdLst>
  <p:sldIdLst>
    <p:sldId id="271" r:id="rId6"/>
    <p:sldId id="275" r:id="rId7"/>
    <p:sldId id="307" r:id="rId8"/>
    <p:sldId id="278" r:id="rId9"/>
    <p:sldId id="328" r:id="rId10"/>
    <p:sldId id="281" r:id="rId11"/>
    <p:sldId id="282" r:id="rId12"/>
    <p:sldId id="283" r:id="rId13"/>
    <p:sldId id="329" r:id="rId14"/>
    <p:sldId id="284" r:id="rId15"/>
    <p:sldId id="28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289" r:id="rId28"/>
    <p:sldId id="319" r:id="rId29"/>
    <p:sldId id="286" r:id="rId30"/>
    <p:sldId id="332" r:id="rId31"/>
    <p:sldId id="320" r:id="rId32"/>
    <p:sldId id="321" r:id="rId33"/>
    <p:sldId id="322" r:id="rId34"/>
    <p:sldId id="333" r:id="rId35"/>
    <p:sldId id="323" r:id="rId36"/>
    <p:sldId id="285" r:id="rId37"/>
    <p:sldId id="324" r:id="rId38"/>
    <p:sldId id="325" r:id="rId39"/>
    <p:sldId id="326" r:id="rId40"/>
    <p:sldId id="327" r:id="rId41"/>
    <p:sldId id="296" r:id="rId42"/>
    <p:sldId id="277" r:id="rId43"/>
  </p:sldIdLst>
  <p:sldSz cx="9144000" cy="6858000" type="screen4x3"/>
  <p:notesSz cx="7010400" cy="9372600"/>
  <p:custDataLst>
    <p:tags r:id="rId4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889" autoAdjust="0"/>
    <p:restoredTop sz="98240" autoAdjust="0"/>
  </p:normalViewPr>
  <p:slideViewPr>
    <p:cSldViewPr snapToGrid="0">
      <p:cViewPr varScale="1">
        <p:scale>
          <a:sx n="106" d="100"/>
          <a:sy n="106" d="100"/>
        </p:scale>
        <p:origin x="-96" y="-402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26424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885AA8-7DCF-4C2B-B7FC-A34BE8FCF44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4B2C34D-870C-4BFF-B6C8-528ABB021CAD}">
      <dgm:prSet phldrT="[Text]" custT="1"/>
      <dgm:spPr/>
      <dgm:t>
        <a:bodyPr/>
        <a:lstStyle/>
        <a:p>
          <a:pPr rtl="1"/>
          <a:r>
            <a:rPr lang="ar-SA" sz="1800" b="1" dirty="0"/>
            <a:t>هامشي</a:t>
          </a:r>
          <a:endParaRPr lang="ar-EG" sz="1800" b="1" dirty="0"/>
        </a:p>
      </dgm:t>
    </dgm:pt>
    <dgm:pt modelId="{ED96E14B-6842-4596-A713-108A4B23AA70}" type="parTrans" cxnId="{FDDA6E28-ACC5-4FEC-8EE9-3A271054AEE1}">
      <dgm:prSet/>
      <dgm:spPr/>
      <dgm:t>
        <a:bodyPr/>
        <a:lstStyle/>
        <a:p>
          <a:endParaRPr lang="en-US"/>
        </a:p>
      </dgm:t>
    </dgm:pt>
    <dgm:pt modelId="{BAB14808-6E2A-4B53-8888-7EAE1C195439}" type="sibTrans" cxnId="{FDDA6E28-ACC5-4FEC-8EE9-3A271054AEE1}">
      <dgm:prSet/>
      <dgm:spPr/>
      <dgm:t>
        <a:bodyPr/>
        <a:lstStyle/>
        <a:p>
          <a:endParaRPr lang="en-US"/>
        </a:p>
      </dgm:t>
    </dgm:pt>
    <dgm:pt modelId="{C11DEDFF-75AB-4EF2-BCFF-F1B4120D7DB8}">
      <dgm:prSet phldrT="[Text]" custT="1"/>
      <dgm:spPr/>
      <dgm:t>
        <a:bodyPr/>
        <a:lstStyle/>
        <a:p>
          <a:pPr algn="r" rtl="1"/>
          <a:r>
            <a:rPr lang="ar-SA" sz="1800" b="1" dirty="0"/>
            <a:t>مقبول</a:t>
          </a:r>
          <a:endParaRPr lang="ar-EG" sz="1800" b="1" dirty="0"/>
        </a:p>
      </dgm:t>
    </dgm:pt>
    <dgm:pt modelId="{048B7564-063B-402C-B7FF-7E90ECBDC452}" type="parTrans" cxnId="{57C6BF1A-B62F-4E35-BC7C-A365DBFEDA96}">
      <dgm:prSet/>
      <dgm:spPr/>
      <dgm:t>
        <a:bodyPr/>
        <a:lstStyle/>
        <a:p>
          <a:endParaRPr lang="en-US"/>
        </a:p>
      </dgm:t>
    </dgm:pt>
    <dgm:pt modelId="{9BA57436-705F-42CD-B5AA-21F879494F4E}" type="sibTrans" cxnId="{57C6BF1A-B62F-4E35-BC7C-A365DBFEDA96}">
      <dgm:prSet/>
      <dgm:spPr/>
      <dgm:t>
        <a:bodyPr/>
        <a:lstStyle/>
        <a:p>
          <a:endParaRPr lang="en-US"/>
        </a:p>
      </dgm:t>
    </dgm:pt>
    <dgm:pt modelId="{60A3DFE9-018F-44C8-8003-E4B6AD9B9333}">
      <dgm:prSet phldrT="[Text]" custT="1"/>
      <dgm:spPr/>
      <dgm:t>
        <a:bodyPr/>
        <a:lstStyle/>
        <a:p>
          <a:pPr rtl="1"/>
          <a:r>
            <a:rPr lang="ar-SA" sz="1800" b="1" dirty="0"/>
            <a:t>غير مقبول</a:t>
          </a:r>
          <a:endParaRPr lang="ar-EG" sz="1800" b="1" dirty="0"/>
        </a:p>
      </dgm:t>
    </dgm:pt>
    <dgm:pt modelId="{52B01FB0-E9B9-4A20-8383-44224CE79F8C}" type="sibTrans" cxnId="{D254A5EF-B5BA-4738-A246-DCE74F82FDFA}">
      <dgm:prSet/>
      <dgm:spPr/>
      <dgm:t>
        <a:bodyPr/>
        <a:lstStyle/>
        <a:p>
          <a:endParaRPr lang="en-US"/>
        </a:p>
      </dgm:t>
    </dgm:pt>
    <dgm:pt modelId="{A2A9390A-F03D-47D0-B009-C93807F01A31}" type="parTrans" cxnId="{D254A5EF-B5BA-4738-A246-DCE74F82FDFA}">
      <dgm:prSet/>
      <dgm:spPr/>
      <dgm:t>
        <a:bodyPr/>
        <a:lstStyle/>
        <a:p>
          <a:endParaRPr lang="en-US"/>
        </a:p>
      </dgm:t>
    </dgm:pt>
    <dgm:pt modelId="{EB21E54F-0926-41E0-8441-DD42F514ACEA}" type="pres">
      <dgm:prSet presAssocID="{36885AA8-7DCF-4C2B-B7FC-A34BE8FCF44E}" presName="arrowDiagram" presStyleCnt="0">
        <dgm:presLayoutVars>
          <dgm:chMax val="5"/>
          <dgm:dir/>
          <dgm:resizeHandles val="exact"/>
        </dgm:presLayoutVars>
      </dgm:prSet>
      <dgm:spPr/>
    </dgm:pt>
    <dgm:pt modelId="{2BDB91D4-D421-4901-BF9B-7A477AEAC935}" type="pres">
      <dgm:prSet presAssocID="{36885AA8-7DCF-4C2B-B7FC-A34BE8FCF44E}" presName="arrow" presStyleLbl="bgShp" presStyleIdx="0" presStyleCnt="1" custLinFactNeighborX="-168" custLinFactNeighborY="-3934"/>
      <dgm:spPr>
        <a:solidFill>
          <a:srgbClr val="0070C0"/>
        </a:solidFill>
        <a:ln>
          <a:solidFill>
            <a:schemeClr val="tx1"/>
          </a:solidFill>
        </a:ln>
      </dgm:spPr>
    </dgm:pt>
    <dgm:pt modelId="{E3A0F4F8-E4E1-4297-8679-57B04ECDF285}" type="pres">
      <dgm:prSet presAssocID="{36885AA8-7DCF-4C2B-B7FC-A34BE8FCF44E}" presName="arrowDiagram3" presStyleCnt="0"/>
      <dgm:spPr/>
    </dgm:pt>
    <dgm:pt modelId="{CC84E854-CDBC-4031-917D-5E8F4155FE22}" type="pres">
      <dgm:prSet presAssocID="{60A3DFE9-018F-44C8-8003-E4B6AD9B9333}" presName="bullet3a" presStyleLbl="node1" presStyleIdx="0" presStyleCnt="3"/>
      <dgm:spPr/>
    </dgm:pt>
    <dgm:pt modelId="{2EB19B82-5955-44A4-BAAA-DC50C451A993}" type="pres">
      <dgm:prSet presAssocID="{60A3DFE9-018F-44C8-8003-E4B6AD9B9333}" presName="textBox3a" presStyleLbl="revTx" presStyleIdx="0" presStyleCnt="3" custScaleX="148903" custLinFactNeighborX="31116" custLinFactNeighborY="8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5FA57-5483-4DF8-9D8D-9ABCE4D9FE10}" type="pres">
      <dgm:prSet presAssocID="{F4B2C34D-870C-4BFF-B6C8-528ABB021CAD}" presName="bullet3b" presStyleLbl="node1" presStyleIdx="1" presStyleCnt="3"/>
      <dgm:spPr/>
    </dgm:pt>
    <dgm:pt modelId="{AE31CAD2-DA9E-4CA0-B1AB-5A51A53F09A0}" type="pres">
      <dgm:prSet presAssocID="{F4B2C34D-870C-4BFF-B6C8-528ABB021CAD}" presName="textBox3b" presStyleLbl="revTx" presStyleIdx="1" presStyleCnt="3" custScaleY="18566" custLinFactNeighborX="9896" custLinFactNeighborY="-25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78683-4145-4EDF-996F-CF07582D9022}" type="pres">
      <dgm:prSet presAssocID="{C11DEDFF-75AB-4EF2-BCFF-F1B4120D7DB8}" presName="bullet3c" presStyleLbl="node1" presStyleIdx="2" presStyleCnt="3"/>
      <dgm:spPr/>
    </dgm:pt>
    <dgm:pt modelId="{F0F91AC4-6DA9-4270-BDDC-9BAEE969E959}" type="pres">
      <dgm:prSet presAssocID="{C11DEDFF-75AB-4EF2-BCFF-F1B4120D7DB8}" presName="textBox3c" presStyleLbl="revTx" presStyleIdx="2" presStyleCnt="3" custScaleX="135961" custScaleY="12087" custLinFactX="-17868" custLinFactNeighborX="-100000" custLinFactNeighborY="-75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DA6E28-ACC5-4FEC-8EE9-3A271054AEE1}" srcId="{36885AA8-7DCF-4C2B-B7FC-A34BE8FCF44E}" destId="{F4B2C34D-870C-4BFF-B6C8-528ABB021CAD}" srcOrd="1" destOrd="0" parTransId="{ED96E14B-6842-4596-A713-108A4B23AA70}" sibTransId="{BAB14808-6E2A-4B53-8888-7EAE1C195439}"/>
    <dgm:cxn modelId="{2F7F2A28-1277-45C0-A86C-538ED8CDB14E}" type="presOf" srcId="{36885AA8-7DCF-4C2B-B7FC-A34BE8FCF44E}" destId="{EB21E54F-0926-41E0-8441-DD42F514ACEA}" srcOrd="0" destOrd="0" presId="urn:microsoft.com/office/officeart/2005/8/layout/arrow2"/>
    <dgm:cxn modelId="{5E202E5D-0762-4194-A6BB-4D6CE92761DA}" type="presOf" srcId="{C11DEDFF-75AB-4EF2-BCFF-F1B4120D7DB8}" destId="{F0F91AC4-6DA9-4270-BDDC-9BAEE969E959}" srcOrd="0" destOrd="0" presId="urn:microsoft.com/office/officeart/2005/8/layout/arrow2"/>
    <dgm:cxn modelId="{AD254C7A-DC29-4B16-8BAA-D516069B7810}" type="presOf" srcId="{60A3DFE9-018F-44C8-8003-E4B6AD9B9333}" destId="{2EB19B82-5955-44A4-BAAA-DC50C451A993}" srcOrd="0" destOrd="0" presId="urn:microsoft.com/office/officeart/2005/8/layout/arrow2"/>
    <dgm:cxn modelId="{D254A5EF-B5BA-4738-A246-DCE74F82FDFA}" srcId="{36885AA8-7DCF-4C2B-B7FC-A34BE8FCF44E}" destId="{60A3DFE9-018F-44C8-8003-E4B6AD9B9333}" srcOrd="0" destOrd="0" parTransId="{A2A9390A-F03D-47D0-B009-C93807F01A31}" sibTransId="{52B01FB0-E9B9-4A20-8383-44224CE79F8C}"/>
    <dgm:cxn modelId="{4F043F58-13AB-4044-9C78-549F188C1A17}" type="presOf" srcId="{F4B2C34D-870C-4BFF-B6C8-528ABB021CAD}" destId="{AE31CAD2-DA9E-4CA0-B1AB-5A51A53F09A0}" srcOrd="0" destOrd="0" presId="urn:microsoft.com/office/officeart/2005/8/layout/arrow2"/>
    <dgm:cxn modelId="{57C6BF1A-B62F-4E35-BC7C-A365DBFEDA96}" srcId="{36885AA8-7DCF-4C2B-B7FC-A34BE8FCF44E}" destId="{C11DEDFF-75AB-4EF2-BCFF-F1B4120D7DB8}" srcOrd="2" destOrd="0" parTransId="{048B7564-063B-402C-B7FF-7E90ECBDC452}" sibTransId="{9BA57436-705F-42CD-B5AA-21F879494F4E}"/>
    <dgm:cxn modelId="{B564B86B-0FC7-4353-B942-36CAFFE33B1C}" type="presParOf" srcId="{EB21E54F-0926-41E0-8441-DD42F514ACEA}" destId="{2BDB91D4-D421-4901-BF9B-7A477AEAC935}" srcOrd="0" destOrd="0" presId="urn:microsoft.com/office/officeart/2005/8/layout/arrow2"/>
    <dgm:cxn modelId="{26599C5D-8F57-4501-9DC3-97057737202C}" type="presParOf" srcId="{EB21E54F-0926-41E0-8441-DD42F514ACEA}" destId="{E3A0F4F8-E4E1-4297-8679-57B04ECDF285}" srcOrd="1" destOrd="0" presId="urn:microsoft.com/office/officeart/2005/8/layout/arrow2"/>
    <dgm:cxn modelId="{89F5AF58-8B2E-487B-9A68-39A07319A4FC}" type="presParOf" srcId="{E3A0F4F8-E4E1-4297-8679-57B04ECDF285}" destId="{CC84E854-CDBC-4031-917D-5E8F4155FE22}" srcOrd="0" destOrd="0" presId="urn:microsoft.com/office/officeart/2005/8/layout/arrow2"/>
    <dgm:cxn modelId="{82EC298F-10CA-40C0-ACC6-54ECD2FC2654}" type="presParOf" srcId="{E3A0F4F8-E4E1-4297-8679-57B04ECDF285}" destId="{2EB19B82-5955-44A4-BAAA-DC50C451A993}" srcOrd="1" destOrd="0" presId="urn:microsoft.com/office/officeart/2005/8/layout/arrow2"/>
    <dgm:cxn modelId="{C7FD840D-DFFA-4B08-9D3E-2E0C69070B5F}" type="presParOf" srcId="{E3A0F4F8-E4E1-4297-8679-57B04ECDF285}" destId="{8695FA57-5483-4DF8-9D8D-9ABCE4D9FE10}" srcOrd="2" destOrd="0" presId="urn:microsoft.com/office/officeart/2005/8/layout/arrow2"/>
    <dgm:cxn modelId="{B45BE2C0-BBDC-4A6F-A00D-508001F42038}" type="presParOf" srcId="{E3A0F4F8-E4E1-4297-8679-57B04ECDF285}" destId="{AE31CAD2-DA9E-4CA0-B1AB-5A51A53F09A0}" srcOrd="3" destOrd="0" presId="urn:microsoft.com/office/officeart/2005/8/layout/arrow2"/>
    <dgm:cxn modelId="{708F5C25-50AB-4766-AC7F-0EF616E2CBD8}" type="presParOf" srcId="{E3A0F4F8-E4E1-4297-8679-57B04ECDF285}" destId="{88478683-4145-4EDF-996F-CF07582D9022}" srcOrd="4" destOrd="0" presId="urn:microsoft.com/office/officeart/2005/8/layout/arrow2"/>
    <dgm:cxn modelId="{65ABB3E3-EAAF-4D99-B2ED-43D01BC5F480}" type="presParOf" srcId="{E3A0F4F8-E4E1-4297-8679-57B04ECDF285}" destId="{F0F91AC4-6DA9-4270-BDDC-9BAEE969E95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B91D4-D421-4901-BF9B-7A477AEAC935}">
      <dsp:nvSpPr>
        <dsp:cNvPr id="0" name=""/>
        <dsp:cNvSpPr/>
      </dsp:nvSpPr>
      <dsp:spPr>
        <a:xfrm>
          <a:off x="0" y="4"/>
          <a:ext cx="5346887" cy="3341804"/>
        </a:xfrm>
        <a:prstGeom prst="swooshArrow">
          <a:avLst>
            <a:gd name="adj1" fmla="val 25000"/>
            <a:gd name="adj2" fmla="val 25000"/>
          </a:avLst>
        </a:prstGeom>
        <a:solidFill>
          <a:srgbClr val="0070C0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4E854-CDBC-4031-917D-5E8F4155FE22}">
      <dsp:nvSpPr>
        <dsp:cNvPr id="0" name=""/>
        <dsp:cNvSpPr/>
      </dsp:nvSpPr>
      <dsp:spPr>
        <a:xfrm>
          <a:off x="679054" y="2437984"/>
          <a:ext cx="139019" cy="139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19B82-5955-44A4-BAAA-DC50C451A993}">
      <dsp:nvSpPr>
        <dsp:cNvPr id="0" name=""/>
        <dsp:cNvSpPr/>
      </dsp:nvSpPr>
      <dsp:spPr>
        <a:xfrm>
          <a:off x="831592" y="2587692"/>
          <a:ext cx="1855070" cy="965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663" tIns="0" rIns="0" bIns="0" numCol="1" spcCol="1270" anchor="t" anchorCtr="0">
          <a:noAutofit/>
        </a:bodyPr>
        <a:lstStyle/>
        <a:p>
          <a:pPr lvl="0" algn="l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غير مقبول</a:t>
          </a:r>
          <a:endParaRPr lang="ar-EG" sz="1800" b="1" kern="1200" dirty="0"/>
        </a:p>
      </dsp:txBody>
      <dsp:txXfrm>
        <a:off x="831592" y="2587692"/>
        <a:ext cx="1855070" cy="965781"/>
      </dsp:txXfrm>
    </dsp:sp>
    <dsp:sp modelId="{8695FA57-5483-4DF8-9D8D-9ABCE4D9FE10}">
      <dsp:nvSpPr>
        <dsp:cNvPr id="0" name=""/>
        <dsp:cNvSpPr/>
      </dsp:nvSpPr>
      <dsp:spPr>
        <a:xfrm>
          <a:off x="1906165" y="1529681"/>
          <a:ext cx="251303" cy="251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1CAD2-DA9E-4CA0-B1AB-5A51A53F09A0}">
      <dsp:nvSpPr>
        <dsp:cNvPr id="0" name=""/>
        <dsp:cNvSpPr/>
      </dsp:nvSpPr>
      <dsp:spPr>
        <a:xfrm>
          <a:off x="2158807" y="1934369"/>
          <a:ext cx="1283252" cy="33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161" tIns="0" rIns="0" bIns="0" numCol="1" spcCol="1270" anchor="t" anchorCtr="0">
          <a:noAutofit/>
        </a:bodyPr>
        <a:lstStyle/>
        <a:p>
          <a:pPr lvl="0" algn="l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هامشي</a:t>
          </a:r>
          <a:endParaRPr lang="ar-EG" sz="1800" b="1" kern="1200" dirty="0"/>
        </a:p>
      </dsp:txBody>
      <dsp:txXfrm>
        <a:off x="2158807" y="1934369"/>
        <a:ext cx="1283252" cy="337519"/>
      </dsp:txXfrm>
    </dsp:sp>
    <dsp:sp modelId="{88478683-4145-4EDF-996F-CF07582D9022}">
      <dsp:nvSpPr>
        <dsp:cNvPr id="0" name=""/>
        <dsp:cNvSpPr/>
      </dsp:nvSpPr>
      <dsp:spPr>
        <a:xfrm>
          <a:off x="3381906" y="976947"/>
          <a:ext cx="347547" cy="3475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91AC4-6DA9-4270-BDDC-9BAEE969E959}">
      <dsp:nvSpPr>
        <dsp:cNvPr id="0" name=""/>
        <dsp:cNvSpPr/>
      </dsp:nvSpPr>
      <dsp:spPr>
        <a:xfrm>
          <a:off x="1812400" y="424168"/>
          <a:ext cx="1744723" cy="280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8" tIns="0" rIns="0" bIns="0" numCol="1" spcCol="1270" anchor="t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مقبول</a:t>
          </a:r>
          <a:endParaRPr lang="ar-EG" sz="1800" b="1" kern="1200" dirty="0"/>
        </a:p>
      </dsp:txBody>
      <dsp:txXfrm>
        <a:off x="1812400" y="424168"/>
        <a:ext cx="1744723" cy="280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14: Security Inspection and Validation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14: Security Inspection and Validation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14: Security Inspection and Validation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14: Security Inspection and Validation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576996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 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14: Security Inspection and Validation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38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14: Security Inspection and Validation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6445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121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53953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036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76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93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45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14: Security Inspection and Validation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960229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592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3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6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73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815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5860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20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73295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1930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1524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6780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14: Security Inspection and Validation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21994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14: Security Inspection and Validation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14: Security Inspection and Validation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الفحص الأمني والتحقق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895600" y="6571800"/>
            <a:ext cx="3352800" cy="228600"/>
          </a:xfrm>
        </p:spPr>
        <p:txBody>
          <a:bodyPr/>
          <a:lstStyle/>
          <a:p>
            <a:pPr rtl="1"/>
            <a:r>
              <a:rPr lang="en-US" dirty="0">
                <a:solidFill>
                  <a:schemeClr val="bg1"/>
                </a:solidFill>
              </a:rPr>
              <a:t>Module 14: Security Inspection and Validation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قائمة التعريفات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توفير قائمة شاملة بالمصطلحات والإختصارات غير المألوفة</a:t>
            </a:r>
          </a:p>
          <a:p>
            <a:pPr lvl="0" algn="r" rtl="1"/>
            <a:r>
              <a:rPr lang="ar-SA" dirty="0"/>
              <a:t>تساعد على ضمان أن جميع أفراد فريق التقييم على دراية كاملة بجميع المصطلحات</a:t>
            </a:r>
            <a:r>
              <a:rPr dirty="0"/>
              <a:t>.</a:t>
            </a:r>
          </a:p>
          <a:p>
            <a:pPr algn="r" rtl="1"/>
            <a:r>
              <a:rPr lang="ar-SA" dirty="0"/>
              <a:t>إيضاح كيفية استخدام المصطلحات في سياق برنامج الفحص الأمني والتحقق</a:t>
            </a:r>
            <a:r>
              <a:rPr dirty="0"/>
              <a:t>.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Definitions List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Provides comprehensive list of unfamiliar terms or acronyms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Helps ensure all evaluators understand all terms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Clarifies how terms are used within context of a security inspection and validation program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pic>
        <p:nvPicPr>
          <p:cNvPr id="4101" name="Picture 5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3916" y="2112032"/>
            <a:ext cx="1891260" cy="280660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تنطوي على وصف تفصيلي عن كيفية إجراء عمليات التفتيش</a:t>
            </a:r>
          </a:p>
          <a:p>
            <a:pPr lvl="0" algn="r" rtl="1"/>
            <a:r>
              <a:rPr lang="ar-SA" dirty="0"/>
              <a:t>ويجب أن يتضمن ذلك الأدوار التالية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قائد الفريق</a:t>
            </a:r>
          </a:p>
          <a:p>
            <a:pPr lvl="1" algn="r" rtl="1"/>
            <a:r>
              <a:rPr lang="ar-SA" dirty="0"/>
              <a:t>الكاتب أو المراجع التقني</a:t>
            </a:r>
          </a:p>
          <a:p>
            <a:pPr lvl="1" algn="r" rtl="1"/>
            <a:r>
              <a:rPr lang="ar-SA" dirty="0"/>
              <a:t>خبراء في الموضوع قيد البحث</a:t>
            </a:r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1136276" y="468980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DOT.GOV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Includes a detailed description of how inspections should be conducted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Should include the following roles: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Team leader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Technical writer or editor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Subject matter experts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قائد الفريق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مقابلة نواب عن إدارة المنشأة الحيوية للبنية الأساسية الحرجة</a:t>
            </a:r>
          </a:p>
          <a:p>
            <a:pPr lvl="0" algn="r" rtl="1"/>
            <a:r>
              <a:rPr lang="ar-SA" dirty="0"/>
              <a:t>تحديد المهارات المطلوبة لكل الفريق واختيار الأعضاء</a:t>
            </a:r>
          </a:p>
          <a:p>
            <a:pPr lvl="0" algn="r" rtl="1"/>
            <a:r>
              <a:rPr lang="ar-SA" dirty="0"/>
              <a:t>عمل الجداول الخاصة بالأنشطة</a:t>
            </a:r>
          </a:p>
          <a:p>
            <a:pPr algn="r" rtl="1"/>
            <a:r>
              <a:rPr lang="ar-SA" dirty="0"/>
              <a:t>عقد إجتماعات الفريق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Team Leader (1 of 2)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Meet with representatives from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required skill set for team and selecting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Establish activity schedules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Conduct team meetings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52324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قائد الفريق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تتبع مدى التقدم في إنجاز مهام الفريق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جمع المعلومات المطلوبة لاستكمال الفحص الأمني وعملية التحقق</a:t>
            </a:r>
          </a:p>
          <a:p>
            <a:pPr lvl="0" algn="r" rtl="1"/>
            <a:r>
              <a:rPr lang="ar-SA" dirty="0"/>
              <a:t>تنسيق كافة الأنشطة مع النواب</a:t>
            </a:r>
          </a:p>
          <a:p>
            <a:pPr algn="r" rtl="1"/>
            <a:r>
              <a:rPr lang="ar-SA" dirty="0"/>
              <a:t>ضمان أن جميع الإحاطات المطلوبة والتقارير قد تمت كتابتها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Team Leader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Monitor the progress of team assignments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Gather information required to complete security inspection and validation process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Coordinate all activities with representatives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Ensure all required briefings and reports are written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26569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الكاتب الفني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ضمان أن صيغة التقرير المطلوب حاليا قد تمت مراعاتها عند كتابة التقرير</a:t>
            </a:r>
            <a:r>
              <a:rPr lang="en-US" dirty="0"/>
              <a:t>	</a:t>
            </a:r>
          </a:p>
          <a:p>
            <a:pPr lvl="0" algn="r" rtl="1"/>
            <a:r>
              <a:rPr lang="ar-SA" dirty="0"/>
              <a:t>حضور الإجتماعات والإحتفاظ بسجل لكافة القرارات المتخذة والأعمال الموصى بها</a:t>
            </a:r>
          </a:p>
          <a:p>
            <a:pPr algn="r" rtl="1"/>
            <a:r>
              <a:rPr lang="ar-SA" dirty="0"/>
              <a:t>التأكد أن التقرير مصنف بطريقة سليمة من حيث السرية وقد تم إدراجه بالفئة الصحيحة وفقا للإرشادات المعينة في هذا الصدد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Technical Writer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Ensure the current required report format is used in written report	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Attend meetings and maintain a record of the decisions made and actions to be taken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Ensure the report is properly classified and marked in accordance with specific guidelines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39700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</a:t>
            </a:r>
            <a:r>
              <a:rPr lang="ar-EG" dirty="0"/>
              <a:t> </a:t>
            </a:r>
            <a:r>
              <a:rPr lang="ar-SA" dirty="0"/>
              <a:t>الكاتب الفني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مراجعة البيانات التي يتم جمعها مع فريق الفحص الأمني والتحقق</a:t>
            </a:r>
          </a:p>
          <a:p>
            <a:pPr lvl="0" algn="r" rtl="1"/>
            <a:r>
              <a:rPr lang="ar-SA" dirty="0"/>
              <a:t>جمع بيانات المنشأة وتنظيمها في ملفات مرجعية للإستخدام</a:t>
            </a:r>
            <a:r>
              <a:rPr lang="en-US" dirty="0"/>
              <a:t>	</a:t>
            </a:r>
          </a:p>
          <a:p>
            <a:pPr algn="r" rtl="1"/>
            <a:r>
              <a:rPr lang="ar-SA" dirty="0"/>
              <a:t>ضمان أن جميع الأفراد المعينين قد قاموا بمراجعة كافة الوثائق لأغراض تصنيف السرية</a:t>
            </a:r>
            <a:endParaRPr lang="ar-EG" dirty="0"/>
          </a:p>
        </p:txBody>
      </p:sp>
      <p:pic>
        <p:nvPicPr>
          <p:cNvPr id="17" name="Picture 2" descr="http://www.bls.gov/ooh/images/156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278" y="3423945"/>
            <a:ext cx="2938608" cy="2111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041401" y="5334583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BLS.GOV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Technical Writer (2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Review data collected with the security inspection and validation team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Collect facility data and organize it into reference files for use	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Ensure that the appropriate individuals review all documentation for classification purposes</a:t>
            </a:r>
          </a:p>
        </p:txBody>
      </p:sp>
    </p:spTree>
    <p:extLst>
      <p:ext uri="{BB962C8B-B14F-4D97-AF65-F5344CB8AC3E}">
        <p14:creationId xmlns:p14="http://schemas.microsoft.com/office/powerpoint/2010/main" val="251397054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 </a:t>
            </a:r>
            <a:r>
              <a:rPr lang="ar-EG" dirty="0"/>
              <a:t> </a:t>
            </a:r>
            <a:r>
              <a:rPr lang="ar-SA" dirty="0"/>
              <a:t>الخبير الفني المتخصص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جمع البيانات الخاصة بالفحص الأمني والتحقق فيما يخص بكل دائرة من دوائر التخصص</a:t>
            </a:r>
          </a:p>
          <a:p>
            <a:pPr algn="r" rtl="1"/>
            <a:r>
              <a:rPr lang="ar-SA" dirty="0"/>
              <a:t>إجراء البحوث الموثقة في الأداء السابق والتعرف على التغيرات الطارئة، إذا كانت قائمة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Subject Matter Expert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Collect security inspection and validation data based on area of expertise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Research documentation of past performance and identify what changes, if any, have occurred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10282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بعمليات الفحص </a:t>
            </a:r>
            <a:r>
              <a:rPr dirty="0"/>
              <a:t>—  </a:t>
            </a:r>
            <a:r>
              <a:rPr lang="ar-EG" dirty="0"/>
              <a:t> </a:t>
            </a:r>
            <a:r>
              <a:rPr lang="ar-SA" dirty="0"/>
              <a:t>الخبير الفني المتخصص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تنسيق الأنشطة مع أفراد الموقع القائمين على تحقيق الأمن والأمان قبل إجراء أية اختبارات أداء بمواقع الزيارات</a:t>
            </a:r>
          </a:p>
          <a:p>
            <a:pPr algn="r" rtl="1"/>
            <a:r>
              <a:rPr lang="ar-SA" dirty="0"/>
              <a:t>حضور الإجتماعات حسب الجدول وتوفير التوثيق اللائق لقائد الفريق والكاتب </a:t>
            </a:r>
            <a:r>
              <a:rPr lang="ar-EG" dirty="0"/>
              <a:t>الفني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Conducting Inspections — </a:t>
            </a:r>
            <a:br>
              <a:rPr lang="en-US" sz="1000" b="0"/>
            </a:br>
            <a:r>
              <a:rPr lang="en-US" sz="1000" b="0"/>
              <a:t>Subject Matter Expert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Coordinate activities with site safety and security personnel prior to conducting any performance testing or site visits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Attend scheduled meetings and provide adequate documentation to the team leader and technical writer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5495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المسؤوليات الإدارية العليا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التعامل مع الملاحظات والإستنتاجات الخاصة ببرنامج الفحص الأمني والتحقق</a:t>
            </a:r>
          </a:p>
          <a:p>
            <a:pPr lvl="1" algn="r" rtl="1"/>
            <a:r>
              <a:rPr lang="ar-SA" dirty="0"/>
              <a:t>معرفة الخطوات الواجب اتخاذها بعد استكمال الفحص الأمني والتحقق</a:t>
            </a:r>
          </a:p>
          <a:p>
            <a:pPr lvl="1" algn="r" rtl="1"/>
            <a:r>
              <a:rPr lang="ar-SA" dirty="0"/>
              <a:t>تحديد المواقع المسؤولة عن اتخاذ قرارات تصحيحية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Senior Management Responsibilities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Address observations and findings of the security inspection and validation program: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to do after the security inspection and validation is completed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Specify which positions are responsible for which corrective actions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15321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توثيق العناصر في إجراءات التشغيل المعيارية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عمل خطة شاملة عن طريق توثيق جميع العناصر المتضمنة في دليل إجراءات التشغيل المعيارية</a:t>
            </a:r>
          </a:p>
          <a:p>
            <a:pPr algn="r" rtl="1"/>
            <a:r>
              <a:rPr lang="ar-SA" dirty="0"/>
              <a:t>مراعاة الإتساق والدقة فيما يتعلق بفريق الفحص الأمني والتحقق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Documenting Elements in </a:t>
            </a:r>
            <a:br>
              <a:rPr lang="en-US" sz="1000" b="0"/>
            </a:br>
            <a:r>
              <a:rPr lang="en-US" sz="1000" b="0"/>
              <a:t>Standard Operating Procedures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Creates a comprehensive plan by documenting all elements in standard operating procedures manual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Promotes consistency and accuracy for the security inspection and validation team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3484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ختام هذه الوحدة، سيتمكن المشاركون من وصف كيفية وضع وتطوير برنامج الفحص الأمني والتحقق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describe how to develop a security inspection and validation program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14.1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20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مجموعة توجيهات مكتوبة بشأن تنفيذ وإجراء البرنامج</a:t>
            </a:r>
          </a:p>
          <a:p>
            <a:pPr algn="r" rtl="1"/>
            <a:r>
              <a:rPr lang="ar-SA" dirty="0"/>
              <a:t>يقدم المعلومات إلى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سبب الطلب</a:t>
            </a:r>
          </a:p>
          <a:p>
            <a:pPr lvl="1" algn="r" rtl="1"/>
            <a:r>
              <a:rPr lang="ar-SA" dirty="0"/>
              <a:t>أسلوب إجراء الفحص الأمني المطلوب</a:t>
            </a:r>
          </a:p>
          <a:p>
            <a:pPr lvl="1" algn="r" rtl="1"/>
            <a:r>
              <a:rPr lang="ar-SA" dirty="0"/>
              <a:t>الصيغة المطلوبة من لجنة تقصي الحقائق والملاحظات </a:t>
            </a:r>
            <a:r>
              <a:rPr lang="ar-EG" dirty="0"/>
              <a:t>(</a:t>
            </a:r>
            <a:r>
              <a:rPr lang="ar-SA" dirty="0"/>
              <a:t>التوصيات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وصف خطة الإجراء التصحيحي</a:t>
            </a:r>
          </a:p>
          <a:p>
            <a:pPr rtl="1"/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400" dirty="0"/>
              <a:t>الدليل الخاص ببرنامج الفحص الأمني والتحقق </a:t>
            </a:r>
            <a:r>
              <a:rPr lang="ar-EG" sz="2400" dirty="0"/>
              <a:t>(</a:t>
            </a:r>
            <a:r>
              <a:rPr lang="en-US" sz="2400" dirty="0"/>
              <a:t>1</a:t>
            </a:r>
            <a:r>
              <a:rPr lang="ar-SA" sz="2400" dirty="0"/>
              <a:t> من </a:t>
            </a:r>
            <a:r>
              <a:rPr lang="en-US" sz="2400" dirty="0"/>
              <a:t>2</a:t>
            </a:r>
            <a:r>
              <a:rPr lang="ar-EG" sz="2400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 written order for implementing and conducting the program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Provides information for: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Reason for the order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Manner in which the inspection will be conducted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Required format for findings and observations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Description of corrective action plan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dirty="0"/>
              <a:t>Security Inspection and </a:t>
            </a:r>
            <a:br>
              <a:rPr lang="en-US" sz="700" b="0" dirty="0"/>
            </a:br>
            <a:r>
              <a:rPr lang="en-US" sz="700" b="0" dirty="0"/>
              <a:t>Validation Program Directive (1 of 2)</a:t>
            </a:r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51834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اسئلة للمناقشة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ما هو الغرض من هذا البرنامج؟</a:t>
            </a:r>
          </a:p>
          <a:p>
            <a:pPr lvl="1" algn="r" rtl="1"/>
            <a:r>
              <a:rPr lang="ar-SA" dirty="0"/>
              <a:t>كم عدد المراجع التي تم اعتمادها لهذا البرنامج؟</a:t>
            </a:r>
          </a:p>
          <a:p>
            <a:pPr lvl="1" algn="r" rtl="1"/>
            <a:r>
              <a:rPr lang="ar-SA" dirty="0"/>
              <a:t>ما هي الأسباب التي تدعو لتحديث البرنامج؟</a:t>
            </a:r>
          </a:p>
          <a:p>
            <a:pPr lvl="1" algn="r" rtl="1"/>
            <a:r>
              <a:rPr lang="ar-SA" dirty="0"/>
              <a:t>ما هي المسؤوليات المناطة بمدير أمن المنشأة الحيوية للبنية الأساسية الحرجة؟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  <a:r>
              <a:rPr dirty="0"/>
              <a:t> </a:t>
            </a:r>
          </a:p>
          <a:p>
            <a:pPr rtl="1"/>
            <a:r>
              <a:rPr lang="ar-SA" dirty="0"/>
              <a:t>الكتيب</a:t>
            </a:r>
            <a:r>
              <a:rPr lang="ar-SA" dirty="0" smtClean="0"/>
              <a:t> </a:t>
            </a:r>
            <a:r>
              <a:rPr dirty="0"/>
              <a:t>14.1</a:t>
            </a:r>
            <a:endParaRPr lang="ar-EG" dirty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8" name="Picture Placeholder 27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400" dirty="0"/>
              <a:t>الدليل الخاص ببرنامج الفحص الأمني والتحقق </a:t>
            </a:r>
            <a:r>
              <a:rPr lang="ar-EG" sz="2400" dirty="0"/>
              <a:t>(</a:t>
            </a:r>
            <a:r>
              <a:rPr lang="en-US" sz="2400" dirty="0"/>
              <a:t>2</a:t>
            </a:r>
            <a:r>
              <a:rPr lang="ar-SA" sz="2400" dirty="0"/>
              <a:t> من </a:t>
            </a:r>
            <a:r>
              <a:rPr lang="en-US" sz="2400" dirty="0"/>
              <a:t>2</a:t>
            </a:r>
            <a:r>
              <a:rPr lang="ar-EG" sz="2400" dirty="0"/>
              <a:t>)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Discussion questions: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is the purpose of this program?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How many references were considered for this program?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would initiate a program update?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responsibilities are assigned to the critical infrastructure security manager?</a:t>
            </a: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dirty="0"/>
              <a:t>Security Inspection and </a:t>
            </a:r>
            <a:br>
              <a:rPr lang="en-US" sz="700" b="0" dirty="0"/>
            </a:br>
            <a:r>
              <a:rPr lang="en-US" sz="700" b="0" dirty="0"/>
              <a:t>Validation Program Directive (2 of 2)</a:t>
            </a: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070330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مراحل برنامج الفحص الأمني والتحقق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1: </a:t>
            </a:r>
            <a:r>
              <a:rPr lang="ar-SA" dirty="0"/>
              <a:t>التخطيط للفحص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2: </a:t>
            </a:r>
            <a:r>
              <a:rPr lang="ar-SA" dirty="0"/>
              <a:t>القيام بعملية الفحص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3: </a:t>
            </a:r>
            <a:r>
              <a:rPr lang="ar-SA" dirty="0"/>
              <a:t>الإغلاق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Phases of the Security </a:t>
            </a:r>
            <a:br>
              <a:rPr lang="en-US" sz="1000" b="0"/>
            </a:br>
            <a:r>
              <a:rPr lang="en-US" sz="1000" b="0"/>
              <a:t>Inspection and Validation Program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Phase 1: Inspection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Phase 2: Conducting inspection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Phase 3: Close-out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8202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المرحلة </a:t>
            </a:r>
            <a:r>
              <a:rPr lang="ar-EG" dirty="0"/>
              <a:t>1: </a:t>
            </a:r>
            <a:r>
              <a:rPr lang="ar-SA" dirty="0"/>
              <a:t>التخطيط لإجراء الفحص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99012" y="3098799"/>
            <a:ext cx="3518789" cy="2819402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جمع الوثائق الرئيسية ومراجعتها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تحديد السجلات المطلوبة وسائر الوثائق التي يتعين مراجعتها بالموقع</a:t>
            </a:r>
          </a:p>
          <a:p>
            <a:pPr algn="r" rtl="1"/>
            <a:r>
              <a:rPr lang="ar-SA" dirty="0"/>
              <a:t>التعرف على الاصول ذات الصلة بالمنشأة الحيوية للبنية الأساسية الحرجة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4827076" y="570275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DS/T/ATA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Phase 1: Inspection Planning (1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Gather and review primary documents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records and other documents that will be reviewed on-site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assets associated with the critical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المرحلة </a:t>
            </a:r>
            <a:r>
              <a:rPr lang="ar-EG" dirty="0"/>
              <a:t>1: </a:t>
            </a:r>
            <a:r>
              <a:rPr lang="ar-SA" dirty="0"/>
              <a:t>التخطيط لإجراء الفحص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pic>
        <p:nvPicPr>
          <p:cNvPr id="9" name="Picture 2" descr="http://www.fema.gov/media-library-data/ce7d4d32-64cc-47ac-9930-d5b145b53ed4/44913_medium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14"/>
          <a:stretch/>
        </p:blipFill>
        <p:spPr>
          <a:xfrm>
            <a:off x="3594847" y="3459370"/>
            <a:ext cx="3567619" cy="297246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تقديم الموقع لأفراد فريق التفتيش الأمني</a:t>
            </a:r>
          </a:p>
          <a:p>
            <a:pPr lvl="0" algn="r" rtl="1"/>
            <a:r>
              <a:rPr lang="ar-SA" dirty="0"/>
              <a:t>تحديد نطاق الفحص</a:t>
            </a:r>
          </a:p>
          <a:p>
            <a:pPr lvl="0" algn="r" rtl="1"/>
            <a:r>
              <a:rPr lang="ar-SA" dirty="0"/>
              <a:t>التعرف على الافراد الاساسيين المطلوب استجوابهم</a:t>
            </a:r>
          </a:p>
          <a:p>
            <a:pPr algn="r" rtl="1"/>
            <a:r>
              <a:rPr lang="ar-SA" dirty="0"/>
              <a:t>تحديد اختبارات تقييم أداء الأنظمة</a:t>
            </a: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171740" y="621638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FEMA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Phase 1: Inspection Planning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Familiarize team members with the 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the extent of the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essential personnel to be interviewed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systems performance tests</a:t>
            </a:r>
          </a:p>
        </p:txBody>
      </p:sp>
    </p:spTree>
    <p:extLst>
      <p:ext uri="{BB962C8B-B14F-4D97-AF65-F5344CB8AC3E}">
        <p14:creationId xmlns:p14="http://schemas.microsoft.com/office/powerpoint/2010/main" val="99629441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المرحلة </a:t>
            </a:r>
            <a:r>
              <a:rPr lang="ar-EG" dirty="0"/>
              <a:t>2: </a:t>
            </a:r>
            <a:r>
              <a:rPr lang="ar-SA" dirty="0"/>
              <a:t>إجراء الفحص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pic>
        <p:nvPicPr>
          <p:cNvPr id="9" name="Picture 2" descr="http://www.dlt.ri.gov/occusafe/images/elevator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7"/>
          <a:stretch/>
        </p:blipFill>
        <p:spPr>
          <a:xfrm>
            <a:off x="1473200" y="1824376"/>
            <a:ext cx="1783978" cy="2794209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عملية جمع البيانات والتحليل</a:t>
            </a:r>
          </a:p>
          <a:p>
            <a:pPr lvl="0" algn="r" rtl="1"/>
            <a:r>
              <a:rPr lang="ar-SA" dirty="0"/>
              <a:t>مراجعة السجلات ذات الصلة والوثائق</a:t>
            </a:r>
          </a:p>
          <a:p>
            <a:pPr lvl="0" algn="r" rtl="1"/>
            <a:r>
              <a:rPr lang="ar-SA" dirty="0"/>
              <a:t>استجواب الأفراد الأساسيين</a:t>
            </a:r>
          </a:p>
          <a:p>
            <a:pPr lvl="0" algn="r" rtl="1"/>
            <a:r>
              <a:rPr lang="ar-SA" dirty="0"/>
              <a:t>جولة بالمنشأة وملاحظة الموظفين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القيام بإختبار أداء ذي مجال محدود</a:t>
            </a: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1208403" y="4443813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RI.GOV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Phase 2: Conducting the Inspection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Conduct data collection and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Review all pertinent records and documents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Interview essential personnel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Tour facility and observe employees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Conduct limited scope performance testing</a:t>
            </a:r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26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بمثابة مرجع سريع يمكن استخدامه من جانب فريق الفحص الأمني والتحقق</a:t>
            </a:r>
          </a:p>
          <a:p>
            <a:pPr algn="r" rtl="1"/>
            <a:r>
              <a:rPr lang="ar-SA" dirty="0"/>
              <a:t>يمكن أن يوفر معلومات نجاح المنشأة أو فشلها بالنسبة لتقرير الفحص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القوائم المرجعية الخاصة ببرنامج الفحص الأمني والتحقق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Quick reference and can be used by anyone on the security inspection and validation team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 provide pass or fail information for the report</a:t>
            </a: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Inspection and Validation Checklists (1 of 2) 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83667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14.2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تُستخدم لتقييم كل من المناطق التالية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السياسات والإجراءات</a:t>
            </a:r>
          </a:p>
          <a:p>
            <a:pPr lvl="1" algn="r" rtl="1"/>
            <a:r>
              <a:rPr lang="ar-SA" dirty="0"/>
              <a:t>التكنولوجيا</a:t>
            </a:r>
          </a:p>
          <a:p>
            <a:pPr lvl="1" algn="r" rtl="1"/>
            <a:r>
              <a:rPr lang="ar-SA" dirty="0"/>
              <a:t>القدرة على تعطيل النفاذ</a:t>
            </a:r>
          </a:p>
          <a:p>
            <a:pPr lvl="1" algn="r" rtl="1"/>
            <a:r>
              <a:rPr lang="ar-SA" dirty="0"/>
              <a:t>القوة الأمنية</a:t>
            </a:r>
          </a:p>
          <a:p>
            <a:pPr rtl="1"/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القوائم المرجعية الخاصة ببرنامج الفحص الأمني والتحقق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Used to assess each of the following areas: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Technology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Ability to delay access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force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Inspection and Validation Checklists (2 of 2) </a:t>
            </a:r>
            <a:endParaRPr lang="en-US" sz="10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69785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اختبار الأداء ذي النطاق المحدود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ضمان اتباع الإجراءات وفقاً للتعليمات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التحقق من توثيق الإختلافات</a:t>
            </a:r>
          </a:p>
          <a:p>
            <a:pPr algn="r" rtl="1"/>
            <a:r>
              <a:rPr lang="ar-SA" dirty="0"/>
              <a:t>التأكد من أن نظام الحماية المادية يعمل كما هو متوقع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Limited Scope </a:t>
            </a:r>
            <a:br>
              <a:rPr lang="en-US" sz="1000" b="0"/>
            </a:br>
            <a:r>
              <a:rPr lang="en-US" sz="1000" b="0"/>
              <a:t>Performance Testing Purpose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Ensure procedures are being followed as directed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Verify that variances are documented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Confirm that the physical protection system is operating as expected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73887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14.3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29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اختبارات </a:t>
            </a:r>
            <a:r>
              <a:rPr lang="ar-EG" dirty="0"/>
              <a:t>التشغيل </a:t>
            </a:r>
            <a:r>
              <a:rPr lang="ar-SA" dirty="0"/>
              <a:t>العملياتي</a:t>
            </a:r>
          </a:p>
          <a:p>
            <a:pPr lvl="0" algn="r" rtl="1"/>
            <a:r>
              <a:rPr lang="ar-SA" dirty="0"/>
              <a:t>اختبارات الأداء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اختبارات </a:t>
            </a:r>
            <a:r>
              <a:rPr lang="ar-EG" dirty="0"/>
              <a:t>ما </a:t>
            </a:r>
            <a:r>
              <a:rPr lang="ar-SA" dirty="0"/>
              <a:t>بعد الصيانة</a:t>
            </a:r>
          </a:p>
          <a:p>
            <a:pPr lvl="0" algn="r" rtl="1"/>
            <a:r>
              <a:rPr lang="ar-SA" dirty="0"/>
              <a:t>اختبارات </a:t>
            </a:r>
            <a:r>
              <a:rPr lang="ar-EG" dirty="0"/>
              <a:t>النطاق </a:t>
            </a:r>
            <a:r>
              <a:rPr lang="ar-SA" dirty="0"/>
              <a:t>المحدود والشامل للنظام</a:t>
            </a:r>
          </a:p>
          <a:p>
            <a:pPr algn="r" rtl="1"/>
            <a:r>
              <a:rPr lang="ar-SA" dirty="0"/>
              <a:t>اختبارات التقييم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فئات تصنيف اختبار الأداء ذي النطاق المحدود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Operability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Performance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Post-maintenance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Whole system and limited scope tests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Evaluation tests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Limited Scope </a:t>
            </a:r>
            <a:br>
              <a:rPr lang="en-US" sz="900" b="0" dirty="0"/>
            </a:br>
            <a:r>
              <a:rPr lang="en-US" sz="900" b="0" dirty="0"/>
              <a:t>Performance Testing Classes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849167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نظام الحماية المادية</a:t>
            </a:r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07" y="1220788"/>
            <a:ext cx="6212811" cy="3719512"/>
          </a:xfr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513609" y="1593185"/>
            <a:ext cx="1912685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2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447442" y="1593185"/>
            <a:ext cx="1836175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تقييم مكونات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434445" y="1629113"/>
            <a:ext cx="1834593" cy="122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890026" y="3515789"/>
            <a:ext cx="1759670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826637" y="3560490"/>
            <a:ext cx="1759670" cy="122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التدابير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/>
            </a:r>
            <a:br>
              <a:rPr lang="ar-EG" sz="1400" b="1" dirty="0">
                <a:solidFill>
                  <a:srgbClr val="FFFFFF"/>
                </a:solidFill>
                <a:latin typeface="+mj-lt"/>
              </a:rPr>
            </a:br>
            <a:r>
              <a:rPr lang="ar-SA" sz="1400" b="1" dirty="0">
                <a:solidFill>
                  <a:srgbClr val="FFFFFF"/>
                </a:solidFill>
                <a:latin typeface="+mj-lt"/>
              </a:rPr>
              <a:t>الأمنية المضادة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742661" y="3557829"/>
            <a:ext cx="1836178" cy="129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المرونة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253154" y="1275049"/>
            <a:ext cx="2181291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200" b="1" dirty="0">
                <a:latin typeface="+mj-lt"/>
              </a:rPr>
              <a:t>منهجية تحليل نقاط الضعف المرحلة </a:t>
            </a:r>
            <a:r>
              <a:rPr lang="en-US" sz="1200" b="1" dirty="0">
                <a:latin typeface="+mj-lt"/>
              </a:rPr>
              <a:t>1</a:t>
            </a:r>
            <a:endParaRPr lang="ar-EG" sz="1200" b="1" dirty="0">
              <a:latin typeface="+mj-lt"/>
              <a:cs typeface="Calibri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733672" y="3242224"/>
            <a:ext cx="2012550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2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3679948" y="3232093"/>
            <a:ext cx="1982298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3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5662246" y="3242224"/>
            <a:ext cx="2009269" cy="35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>
                <a:latin typeface="+mj-lt"/>
              </a:rPr>
              <a:t>منهجية تحليل نقاط الضعف المرحلة </a:t>
            </a:r>
            <a:r>
              <a:rPr lang="ar-EG" sz="1100" b="1" dirty="0">
                <a:latin typeface="+mj-lt"/>
              </a:rPr>
              <a:t>4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4" name="CallAddL"/>
          <p:cNvSpPr/>
          <p:nvPr/>
        </p:nvSpPr>
        <p:spPr>
          <a:xfrm>
            <a:off x="13271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AddL"/>
          <p:cNvSpPr/>
          <p:nvPr/>
        </p:nvSpPr>
        <p:spPr>
          <a:xfrm>
            <a:off x="10615" y="5490659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7" name="CallAddL"/>
          <p:cNvSpPr txBox="1">
            <a:spLocks noChangeArrowheads="1"/>
          </p:cNvSpPr>
          <p:nvPr/>
        </p:nvSpPr>
        <p:spPr bwMode="auto">
          <a:xfrm>
            <a:off x="1061540" y="5490659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992860" y="5490659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89991" y="6115803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50" name="CallAddL"/>
          <p:cNvSpPr txBox="1">
            <a:spLocks noChangeArrowheads="1"/>
          </p:cNvSpPr>
          <p:nvPr/>
        </p:nvSpPr>
        <p:spPr bwMode="auto">
          <a:xfrm>
            <a:off x="1067890" y="6052303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51" name="CallAddL"/>
          <p:cNvSpPr txBox="1">
            <a:spLocks noChangeArrowheads="1"/>
          </p:cNvSpPr>
          <p:nvPr/>
        </p:nvSpPr>
        <p:spPr bwMode="auto">
          <a:xfrm>
            <a:off x="2028725" y="6115803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2" name="CallAddL"/>
          <p:cNvSpPr/>
          <p:nvPr/>
        </p:nvSpPr>
        <p:spPr>
          <a:xfrm>
            <a:off x="1082041" y="5338901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3" name="CallAddL"/>
          <p:cNvSpPr/>
          <p:nvPr/>
        </p:nvSpPr>
        <p:spPr>
          <a:xfrm>
            <a:off x="13271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4" name="CallAddL"/>
          <p:cNvSpPr/>
          <p:nvPr/>
        </p:nvSpPr>
        <p:spPr>
          <a:xfrm>
            <a:off x="116776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5" name="CallAddL"/>
          <p:cNvSpPr/>
          <p:nvPr/>
        </p:nvSpPr>
        <p:spPr>
          <a:xfrm>
            <a:off x="2017476" y="5908474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89493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نتائج اختبار الأداء ذي النطاق المحدود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يتم تسجيلها ثم تحليلها في وقت لاحق</a:t>
            </a:r>
          </a:p>
          <a:p>
            <a:pPr algn="r" rtl="1"/>
            <a:r>
              <a:rPr lang="ar-SA" dirty="0"/>
              <a:t>تُستخدم لوضع تقييم مستوى لنظام الحماية المادية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Limited Scope </a:t>
            </a:r>
            <a:br>
              <a:rPr lang="en-US" sz="1000" b="0"/>
            </a:br>
            <a:r>
              <a:rPr lang="en-US" sz="1000" b="0"/>
              <a:t>Performance Testing Results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Recorded and later analyzed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Used to assign a rating of the 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56113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14.3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31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مقبول</a:t>
            </a:r>
          </a:p>
          <a:p>
            <a:pPr algn="r" rtl="1"/>
            <a:r>
              <a:rPr lang="ar-SA" dirty="0"/>
              <a:t>هامشي</a:t>
            </a:r>
          </a:p>
          <a:p>
            <a:pPr algn="r" rtl="1"/>
            <a:r>
              <a:rPr lang="ar-SA" dirty="0"/>
              <a:t>غير مقبول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نظام تقدير الدرجات في اختبار الأداء ذي النطاق المحدود</a:t>
            </a:r>
            <a:endParaRPr lang="ar-E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24194738"/>
              </p:ext>
            </p:extLst>
          </p:nvPr>
        </p:nvGraphicFramePr>
        <p:xfrm>
          <a:off x="806809" y="1518584"/>
          <a:ext cx="5346887" cy="3604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Satisfactory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Marginal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Unsatisfactory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Limited Scope Performance Testing Rating System</a:t>
            </a:r>
            <a:endParaRPr lang="en-US" sz="1000" b="0" dirty="0"/>
          </a:p>
        </p:txBody>
      </p:sp>
      <p:sp>
        <p:nvSpPr>
          <p:cNvPr id="28" name="CallAddR"/>
          <p:cNvSpPr/>
          <p:nvPr/>
        </p:nvSpPr>
        <p:spPr>
          <a:xfrm>
            <a:off x="1734820" y="547624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9959" tIns="0" rIns="0" bIns="0" numCol="1" spcCol="1270" anchor="ctr" anchorCtr="0">
            <a:noAutofit/>
          </a:bodyPr>
          <a:lstStyle/>
          <a:p>
            <a:pPr lvl="0"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solidFill>
                  <a:schemeClr val="tx1"/>
                </a:solidFill>
              </a:rPr>
              <a:t>Satisfactory</a:t>
            </a:r>
          </a:p>
        </p:txBody>
      </p:sp>
      <p:sp>
        <p:nvSpPr>
          <p:cNvPr id="29" name="CallAddR"/>
          <p:cNvSpPr/>
          <p:nvPr/>
        </p:nvSpPr>
        <p:spPr>
          <a:xfrm>
            <a:off x="1109980" y="580390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1817" tIns="0" rIns="0" bIns="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solidFill>
                  <a:schemeClr val="tx1"/>
                </a:solidFill>
              </a:rPr>
              <a:t>Marginal</a:t>
            </a:r>
          </a:p>
        </p:txBody>
      </p:sp>
      <p:sp>
        <p:nvSpPr>
          <p:cNvPr id="30" name="CallAddR"/>
          <p:cNvSpPr/>
          <p:nvPr/>
        </p:nvSpPr>
        <p:spPr>
          <a:xfrm>
            <a:off x="444500" y="6172200"/>
            <a:ext cx="1016000" cy="30480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984" tIns="0" rIns="0" bIns="0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solidFill>
                  <a:schemeClr val="tx1"/>
                </a:solidFill>
              </a:rPr>
              <a:t>Unsatisfactory</a:t>
            </a:r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346471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المرحلة </a:t>
            </a:r>
            <a:r>
              <a:rPr lang="ar-EG" dirty="0"/>
              <a:t>3: </a:t>
            </a:r>
            <a:r>
              <a:rPr lang="ar-SA" dirty="0"/>
              <a:t>الإغلاق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ar-EG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0731" y="2696216"/>
            <a:ext cx="3263086" cy="209243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الأهداف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تحديد النتائج والملاحظات</a:t>
            </a:r>
          </a:p>
          <a:p>
            <a:pPr lvl="1" algn="r" rtl="1"/>
            <a:r>
              <a:rPr lang="ar-SA" dirty="0"/>
              <a:t>مناقشة التأثير الواقع على البنية الأساسية الحرجة</a:t>
            </a:r>
          </a:p>
          <a:p>
            <a:pPr lvl="1" algn="r" rtl="1"/>
            <a:r>
              <a:rPr lang="ar-SA" dirty="0"/>
              <a:t>تحديد المستوى</a:t>
            </a:r>
          </a:p>
          <a:p>
            <a:pPr lvl="0" algn="r" rtl="1"/>
            <a:r>
              <a:rPr lang="ar-SA" dirty="0"/>
              <a:t>تقديم النتائج</a:t>
            </a:r>
          </a:p>
          <a:p>
            <a:pPr algn="r" rtl="1"/>
            <a:r>
              <a:rPr lang="ar-SA" dirty="0"/>
              <a:t>إعداد التقرير</a:t>
            </a:r>
          </a:p>
          <a:p>
            <a:pPr rtl="1"/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1963092" y="4573203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Phase 3: Close-Out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Goals: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Identify findings and observations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Discuss the effect on the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Assign a rating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Present findings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Create a report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14.4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33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ملخص إداري</a:t>
            </a:r>
          </a:p>
          <a:p>
            <a:pPr algn="r" rtl="1"/>
            <a:r>
              <a:rPr lang="ar-SA" dirty="0"/>
              <a:t>مقدمة</a:t>
            </a:r>
          </a:p>
          <a:p>
            <a:pPr algn="r" rtl="1"/>
            <a:r>
              <a:rPr lang="ar-SA" dirty="0"/>
              <a:t>منهجية الفحص الأمني والتحقق</a:t>
            </a:r>
          </a:p>
          <a:p>
            <a:pPr algn="r" rtl="1"/>
            <a:r>
              <a:rPr lang="ar-SA" dirty="0"/>
              <a:t>تقييم النظام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تقرير الفحص الأمني والتحقق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Executive summary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Introduction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Security inspection and validation methodology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System assessment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Inspection and Validation Report (1 of 2)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17568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</a:t>
            </a:r>
            <a:r>
              <a:rPr lang="en-US" dirty="0" smtClean="0"/>
              <a:t>14.4 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34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CISR v1.0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متطلبات اختبارات الأداء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التوصيات</a:t>
            </a:r>
          </a:p>
          <a:p>
            <a:pPr algn="r" rtl="1"/>
            <a:r>
              <a:rPr lang="ar-SA" dirty="0"/>
              <a:t>الإستنتاجات المستخلصة</a:t>
            </a:r>
          </a:p>
          <a:p>
            <a:pPr algn="r" rtl="1"/>
            <a:r>
              <a:rPr lang="ar-SA" dirty="0"/>
              <a:t>المراجع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تقرير الفحص الأمني والتحقق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Performance testing requirements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Recommendations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Conclusions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References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Security Inspection and Validation Report (2 of 2)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14.4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6724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lnSpcReduction="10000"/>
          </a:bodyPr>
          <a:lstStyle/>
          <a:p>
            <a:pPr rtl="1"/>
            <a:r>
              <a:rPr lang="ar-SA" dirty="0"/>
              <a:t>تمرين تفصيلي مقسم </a:t>
            </a:r>
            <a:r>
              <a:rPr dirty="0"/>
              <a:t>- </a:t>
            </a:r>
            <a:r>
              <a:rPr lang="ar-SA" dirty="0"/>
              <a:t>دفتر واجبات الجزء </a:t>
            </a:r>
            <a:r>
              <a:rPr dirty="0"/>
              <a:t>7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35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لتطوير قائمة مرجعية عن الفحص الأمني والتحقق بغرض حماية مبنى الوزارات الوطنية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60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45</a:t>
            </a:r>
            <a:r>
              <a:rPr lang="ar-SA" dirty="0"/>
              <a:t> دقيقة للتمرين؛ </a:t>
            </a:r>
            <a:r>
              <a:rPr dirty="0"/>
              <a:t>15</a:t>
            </a:r>
            <a:r>
              <a:rPr lang="ar-SA" dirty="0"/>
              <a:t> دقيقة لاستخلاص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نقاش يدور في إطار مجموعة كبيرة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تمرين تفصيلي مقسّم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مبنى الوزارات الوطنية الجزء </a:t>
            </a:r>
            <a:r>
              <a:rPr dirty="0"/>
              <a:t>7 </a:t>
            </a:r>
            <a:r>
              <a:rPr lang="ar-EG" dirty="0"/>
              <a:t>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develop a security inspection and validation checklist for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(45-exercise;15-debrief)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/>
              <a:t>Threaded Exercise—National Ministries Building Part 7 (1 of 2) </a:t>
            </a:r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7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80567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lnSpcReduction="10000"/>
          </a:bodyPr>
          <a:lstStyle/>
          <a:p>
            <a:pPr rtl="1"/>
            <a:r>
              <a:rPr lang="ar-SA" dirty="0"/>
              <a:t>تمرين تفصيلي مقسم </a:t>
            </a:r>
            <a:r>
              <a:rPr dirty="0"/>
              <a:t>- </a:t>
            </a:r>
            <a:r>
              <a:rPr lang="ar-SA" dirty="0"/>
              <a:t>دفتر واجبات الجزء </a:t>
            </a:r>
            <a:r>
              <a:rPr dirty="0"/>
              <a:t>7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36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39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73" y="1093694"/>
            <a:ext cx="5646258" cy="4123766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/>
              <a:t>تمرين تفصيلي مقسّم </a:t>
            </a:r>
            <a:r>
              <a:rPr dirty="0"/>
              <a:t>- </a:t>
            </a:r>
            <a:r>
              <a:rPr lang="ar-EG" dirty="0"/>
              <a:t> </a:t>
            </a:r>
            <a:r>
              <a:rPr lang="ar-SA" dirty="0"/>
              <a:t>مبنى الوزارات الوطنية الجزء </a:t>
            </a:r>
            <a:r>
              <a:rPr dirty="0"/>
              <a:t>7</a:t>
            </a:r>
            <a:r>
              <a:rPr lang="ar-EG" dirty="0"/>
              <a:t> </a:t>
            </a:r>
            <a:r>
              <a:rPr dirty="0"/>
              <a:t>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40" name="Text Box 99"/>
          <p:cNvSpPr txBox="1">
            <a:spLocks noChangeArrowheads="1"/>
          </p:cNvSpPr>
          <p:nvPr/>
        </p:nvSpPr>
        <p:spPr bwMode="auto">
          <a:xfrm>
            <a:off x="3818254" y="1264738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وزارة</a:t>
            </a:r>
            <a:r>
              <a:rPr lang="en-US" sz="1200" b="1" dirty="0">
                <a:effectLst/>
                <a:latin typeface="+mn-lt"/>
              </a:rPr>
              <a:t> </a:t>
            </a:r>
          </a:p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الدفاع</a:t>
            </a:r>
          </a:p>
        </p:txBody>
      </p:sp>
      <p:sp>
        <p:nvSpPr>
          <p:cNvPr id="41" name="Text Box 98"/>
          <p:cNvSpPr txBox="1">
            <a:spLocks noChangeArrowheads="1"/>
          </p:cNvSpPr>
          <p:nvPr/>
        </p:nvSpPr>
        <p:spPr bwMode="auto">
          <a:xfrm>
            <a:off x="4891563" y="1365800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مكتب الأمن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2" name="Text Box 100"/>
          <p:cNvSpPr txBox="1">
            <a:spLocks noChangeArrowheads="1"/>
          </p:cNvSpPr>
          <p:nvPr/>
        </p:nvSpPr>
        <p:spPr bwMode="auto">
          <a:xfrm>
            <a:off x="6224826" y="2097578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سفارة أجنبية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3" name="Text Box 101"/>
          <p:cNvSpPr txBox="1">
            <a:spLocks noChangeArrowheads="1"/>
          </p:cNvSpPr>
          <p:nvPr/>
        </p:nvSpPr>
        <p:spPr bwMode="auto">
          <a:xfrm>
            <a:off x="5892126" y="2756512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100" b="1" dirty="0">
                <a:effectLst/>
                <a:latin typeface="+mn-lt"/>
              </a:rPr>
              <a:t>مولد المبنى</a:t>
            </a:r>
            <a:endParaRPr lang="ar-EG" sz="11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4" name="Text Box 130"/>
          <p:cNvSpPr txBox="1">
            <a:spLocks noChangeArrowheads="1"/>
          </p:cNvSpPr>
          <p:nvPr/>
        </p:nvSpPr>
        <p:spPr bwMode="auto">
          <a:xfrm>
            <a:off x="5084445" y="4761353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سكند</a:t>
            </a:r>
          </a:p>
        </p:txBody>
      </p:sp>
      <p:sp>
        <p:nvSpPr>
          <p:cNvPr id="45" name="Text Box 129"/>
          <p:cNvSpPr txBox="1">
            <a:spLocks noChangeArrowheads="1"/>
          </p:cNvSpPr>
          <p:nvPr/>
        </p:nvSpPr>
        <p:spPr bwMode="auto">
          <a:xfrm>
            <a:off x="3414394" y="4729286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فيرست</a:t>
            </a:r>
          </a:p>
        </p:txBody>
      </p:sp>
      <p:sp>
        <p:nvSpPr>
          <p:cNvPr id="46" name="Text Box 96"/>
          <p:cNvSpPr txBox="1">
            <a:spLocks noChangeArrowheads="1"/>
          </p:cNvSpPr>
          <p:nvPr/>
        </p:nvSpPr>
        <p:spPr bwMode="auto">
          <a:xfrm>
            <a:off x="2202815" y="4248908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حارة جيدوشياري لين</a:t>
            </a:r>
          </a:p>
        </p:txBody>
      </p:sp>
      <p:sp>
        <p:nvSpPr>
          <p:cNvPr id="47" name="Text Box 95"/>
          <p:cNvSpPr txBox="1">
            <a:spLocks noChangeArrowheads="1"/>
          </p:cNvSpPr>
          <p:nvPr/>
        </p:nvSpPr>
        <p:spPr bwMode="auto">
          <a:xfrm>
            <a:off x="1872615" y="3099240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ناشيونال أفينيو</a:t>
            </a:r>
          </a:p>
        </p:txBody>
      </p:sp>
      <p:sp>
        <p:nvSpPr>
          <p:cNvPr id="48" name="Text Box 97"/>
          <p:cNvSpPr txBox="1">
            <a:spLocks noChangeArrowheads="1"/>
          </p:cNvSpPr>
          <p:nvPr/>
        </p:nvSpPr>
        <p:spPr bwMode="auto">
          <a:xfrm>
            <a:off x="2646045" y="2532400"/>
            <a:ext cx="1038861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EG" sz="1400" b="1" dirty="0">
                <a:effectLst/>
                <a:latin typeface="+mn-lt"/>
              </a:rPr>
              <a:t>مبنى </a:t>
            </a:r>
            <a:r>
              <a:rPr lang="ar-SA" sz="1400" b="1" dirty="0">
                <a:effectLst/>
                <a:latin typeface="+mn-lt"/>
              </a:rPr>
              <a:t>الوزارات الوطنية</a:t>
            </a:r>
          </a:p>
        </p:txBody>
      </p:sp>
      <p:sp>
        <p:nvSpPr>
          <p:cNvPr id="49" name="Text Box 128"/>
          <p:cNvSpPr txBox="1">
            <a:spLocks noChangeArrowheads="1"/>
          </p:cNvSpPr>
          <p:nvPr/>
        </p:nvSpPr>
        <p:spPr bwMode="auto">
          <a:xfrm>
            <a:off x="3125470" y="3545327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موقف السيارات</a:t>
            </a:r>
            <a:endParaRPr lang="ar-EG" sz="14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0" name="Text Box 107"/>
          <p:cNvSpPr txBox="1">
            <a:spLocks noChangeArrowheads="1"/>
          </p:cNvSpPr>
          <p:nvPr/>
        </p:nvSpPr>
        <p:spPr bwMode="auto">
          <a:xfrm>
            <a:off x="5762705" y="3850803"/>
            <a:ext cx="1273016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كاراجات السيارات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5" name="CallAddL"/>
          <p:cNvSpPr txBox="1">
            <a:spLocks noChangeArrowheads="1"/>
          </p:cNvSpPr>
          <p:nvPr/>
        </p:nvSpPr>
        <p:spPr bwMode="auto">
          <a:xfrm>
            <a:off x="2819082" y="1264934"/>
            <a:ext cx="1275714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36" name="CallAddL"/>
          <p:cNvSpPr txBox="1">
            <a:spLocks noChangeArrowheads="1"/>
          </p:cNvSpPr>
          <p:nvPr/>
        </p:nvSpPr>
        <p:spPr bwMode="auto">
          <a:xfrm>
            <a:off x="2047874" y="2367563"/>
            <a:ext cx="793751" cy="5302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37" name="CallAddL"/>
          <p:cNvSpPr txBox="1">
            <a:spLocks noChangeArrowheads="1"/>
          </p:cNvSpPr>
          <p:nvPr/>
        </p:nvSpPr>
        <p:spPr bwMode="auto">
          <a:xfrm>
            <a:off x="1997076" y="3290852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38" name="CallAddL"/>
          <p:cNvSpPr txBox="1">
            <a:spLocks noChangeArrowheads="1"/>
          </p:cNvSpPr>
          <p:nvPr/>
        </p:nvSpPr>
        <p:spPr bwMode="auto">
          <a:xfrm>
            <a:off x="3172603" y="3960965"/>
            <a:ext cx="939801" cy="20955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64" name="CallAddL"/>
          <p:cNvSpPr txBox="1">
            <a:spLocks noChangeArrowheads="1"/>
          </p:cNvSpPr>
          <p:nvPr/>
        </p:nvSpPr>
        <p:spPr bwMode="auto">
          <a:xfrm>
            <a:off x="2517138" y="4479890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65" name="CallAddL"/>
          <p:cNvSpPr txBox="1">
            <a:spLocks noChangeArrowheads="1"/>
          </p:cNvSpPr>
          <p:nvPr/>
        </p:nvSpPr>
        <p:spPr bwMode="auto">
          <a:xfrm>
            <a:off x="2586988" y="4776751"/>
            <a:ext cx="869951" cy="22637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66" name="CallAddL"/>
          <p:cNvSpPr txBox="1">
            <a:spLocks noChangeArrowheads="1"/>
          </p:cNvSpPr>
          <p:nvPr/>
        </p:nvSpPr>
        <p:spPr bwMode="auto">
          <a:xfrm>
            <a:off x="5751196" y="1219690"/>
            <a:ext cx="939801" cy="17272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67" name="CallAddL"/>
          <p:cNvSpPr txBox="1">
            <a:spLocks noChangeArrowheads="1"/>
          </p:cNvSpPr>
          <p:nvPr/>
        </p:nvSpPr>
        <p:spPr bwMode="auto">
          <a:xfrm>
            <a:off x="6263563" y="1600412"/>
            <a:ext cx="9398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68" name="CallAddL"/>
          <p:cNvSpPr txBox="1">
            <a:spLocks noChangeArrowheads="1"/>
          </p:cNvSpPr>
          <p:nvPr/>
        </p:nvSpPr>
        <p:spPr bwMode="auto">
          <a:xfrm>
            <a:off x="5910341" y="2971332"/>
            <a:ext cx="1206501" cy="22002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69" name="CallAddL"/>
          <p:cNvSpPr txBox="1">
            <a:spLocks noChangeArrowheads="1"/>
          </p:cNvSpPr>
          <p:nvPr/>
        </p:nvSpPr>
        <p:spPr bwMode="auto">
          <a:xfrm>
            <a:off x="6624013" y="3572676"/>
            <a:ext cx="660401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70" name="CallAddL"/>
          <p:cNvSpPr txBox="1">
            <a:spLocks noChangeArrowheads="1"/>
          </p:cNvSpPr>
          <p:nvPr/>
        </p:nvSpPr>
        <p:spPr bwMode="auto">
          <a:xfrm>
            <a:off x="6010672" y="4539803"/>
            <a:ext cx="939801" cy="20284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34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700" b="0" smtClean="0"/>
              <a:t>Threaded Exercise—National Ministries Building Part 7 (2 of 2) </a:t>
            </a:r>
            <a:endParaRPr lang="en-US" sz="700" b="0" dirty="0"/>
          </a:p>
        </p:txBody>
      </p:sp>
      <p:sp>
        <p:nvSpPr>
          <p:cNvPr id="51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2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Threaded Exercise Workbook Part 7</a:t>
            </a:r>
            <a:endParaRPr lang="en-US" sz="800" b="0" dirty="0"/>
          </a:p>
        </p:txBody>
      </p:sp>
      <p:sp>
        <p:nvSpPr>
          <p:cNvPr id="5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54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55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56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7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8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9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0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1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71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72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73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9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0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1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2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3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4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5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705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37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عناصر برنامج الفحص الأمني والتحقق؟</a:t>
            </a:r>
          </a:p>
          <a:p>
            <a:pPr algn="r" rtl="1"/>
            <a:r>
              <a:rPr lang="ar-SA" dirty="0"/>
              <a:t>ما هي المراحل الثلاث الخاصة ببرنامج الفحص الأمني والتحقق؟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elements of the security inspection and validation program?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three phases of a security inspection and validation program?</a:t>
            </a:r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 من برنامج الفحص الأمني والتحقق</a:t>
            </a:r>
          </a:p>
          <a:p>
            <a:pPr lvl="0" algn="r" rtl="1"/>
            <a:r>
              <a:rPr lang="ar-SA" dirty="0"/>
              <a:t>عناصر برنامج الفحص الأمني والتحقق</a:t>
            </a:r>
          </a:p>
          <a:p>
            <a:pPr lvl="0" algn="r" rtl="1"/>
            <a:r>
              <a:rPr lang="ar-SA" dirty="0"/>
              <a:t>مراحل برنامج الفحص الأمني والتحقق</a:t>
            </a:r>
            <a:endParaRPr lang="ar-EG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 of a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Elements of a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Phases of the security inspection and validation program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برنامج الفحص الأمني والتحقق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توفر للإدارة سبل لتقييم مدى فعالية نظام الأمن المادي القائم</a:t>
            </a:r>
            <a:r>
              <a:rPr dirty="0"/>
              <a:t>.</a:t>
            </a:r>
          </a:p>
          <a:p>
            <a:pPr algn="r" rtl="1"/>
            <a:r>
              <a:rPr lang="ar-SA" dirty="0"/>
              <a:t>تقييم جميع جوانب الاصول الحيوية للبنية الأساسية الحرجة بما في ذلك، الأفراد، والإجراءات، والمعدات، والمعلومات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Purpose of a Security </a:t>
            </a:r>
            <a:br>
              <a:rPr lang="en-US" sz="1000" b="0"/>
            </a:br>
            <a:r>
              <a:rPr lang="en-US" sz="1000" b="0"/>
              <a:t>Inspection and Validation Program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Provides management with a means to evaluate the effectiveness of an existing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Evaluates all aspects of the critical infrastructure’s assets including personnel, processes, equipment, and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حدث أن جاء خبراء التقييم إلى وكالتك لإجراء فحص أمني؟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إذا كانت الإجابة نعم، ماذا فعلوا؟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ما هي الأسئلة التي طرحوها؟</a:t>
            </a:r>
          </a:p>
          <a:p>
            <a:pPr lvl="1" algn="r" rtl="1"/>
            <a:r>
              <a:rPr lang="ar-SA" dirty="0"/>
              <a:t>ما هي أنواع الوثائق التي راجعوها؟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Have evaluators ever come to your agency to conduct an inspection of security?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If so, what did they do?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questions did they ask?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types of documents did they review? 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444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برنامج الفحص الأمني والتحقق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مقدمة</a:t>
            </a:r>
          </a:p>
          <a:p>
            <a:pPr lvl="1" algn="r" rtl="1"/>
            <a:r>
              <a:rPr lang="ar-SA" dirty="0"/>
              <a:t>قائمة المراجع</a:t>
            </a:r>
          </a:p>
          <a:p>
            <a:pPr lvl="1" algn="r" rtl="1"/>
            <a:r>
              <a:rPr lang="ar-SA" dirty="0"/>
              <a:t>قائمة التعريفات</a:t>
            </a:r>
          </a:p>
          <a:p>
            <a:pPr lvl="1" algn="r" rtl="1"/>
            <a:r>
              <a:rPr lang="ar-SA" dirty="0"/>
              <a:t>كيف تنفذ البرنامج</a:t>
            </a:r>
          </a:p>
          <a:p>
            <a:pPr lvl="1" algn="r" rtl="1"/>
            <a:r>
              <a:rPr lang="ar-SA" dirty="0"/>
              <a:t>مسؤوليات كبار المديرين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Elements of a Security </a:t>
            </a:r>
            <a:br>
              <a:rPr lang="en-US" sz="1000" b="0"/>
            </a:br>
            <a:r>
              <a:rPr lang="en-US" sz="1000" b="0"/>
              <a:t>Inspection and Validation Program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Introduction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Reference list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Definitions list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How to conduct the program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Responsibilities of senior managers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tx1"/>
                </a:solidFill>
              </a:rPr>
              <a:t>Module 14: Security Inspection and Validation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597" y="1600200"/>
            <a:ext cx="2487605" cy="334010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EG" dirty="0"/>
              <a:t>ا</a:t>
            </a:r>
            <a:r>
              <a:rPr lang="ar-SA" dirty="0"/>
              <a:t>ذكر الغرض من الفحص</a:t>
            </a:r>
          </a:p>
          <a:p>
            <a:pPr algn="r" rtl="1"/>
            <a:r>
              <a:rPr lang="ar-EG" dirty="0"/>
              <a:t>ا</a:t>
            </a:r>
            <a:r>
              <a:rPr lang="ar-SA" dirty="0"/>
              <a:t>شرح على من تنطبق المعلومات</a:t>
            </a:r>
            <a:endParaRPr lang="ar-EG" dirty="0"/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6172200" y="4724855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alexandriava.gov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Introduction</a:t>
            </a:r>
            <a:endParaRPr lang="en-US" sz="1000" b="0" dirty="0"/>
          </a:p>
        </p:txBody>
      </p:sp>
      <p:sp>
        <p:nvSpPr>
          <p:cNvPr id="11" name="CallBottom"/>
          <p:cNvSpPr>
            <a:spLocks noGrp="1"/>
          </p:cNvSpPr>
          <p:nvPr>
            <p:ph sz="quarter" idx="13"/>
          </p:nvPr>
        </p:nvSpPr>
        <p:spPr>
          <a:xfrm>
            <a:off x="50800" y="5334000"/>
            <a:ext cx="2844800" cy="1244600"/>
          </a:xfrm>
          <a:solidFill>
            <a:srgbClr val="E6E6E6"/>
          </a:solidFill>
        </p:spPr>
        <p:txBody>
          <a:bodyPr/>
          <a:lstStyle/>
          <a:p>
            <a:pPr marL="114300" indent="-114300">
              <a:spcAft>
                <a:spcPts val="0"/>
              </a:spcAft>
            </a:pPr>
            <a:r>
              <a:rPr lang="en-US" sz="1000" b="0" dirty="0"/>
              <a:t>States the purpose of the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/>
              <a:t>Explains to whom the information applies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قائمة المراجع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3061" y="3619039"/>
            <a:ext cx="2090146" cy="229916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تنطوي على كافة الموارد المستخدمة لتشكيل برنامج الفحص الأمني والتحقق</a:t>
            </a:r>
          </a:p>
          <a:p>
            <a:pPr lvl="0" algn="r" rtl="1"/>
            <a:r>
              <a:rPr lang="ar-SA" dirty="0"/>
              <a:t>تتضمن اللوائح، والسياسات والإجراءات</a:t>
            </a:r>
          </a:p>
          <a:p>
            <a:pPr algn="r" rtl="1"/>
            <a:r>
              <a:rPr lang="ar-SA" dirty="0"/>
              <a:t>تسمح لفريق خبراء التقييم بالتعرف على مواقع المستندات بسهولة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9" name="TextBox 8"/>
          <p:cNvSpPr txBox="1"/>
          <p:nvPr/>
        </p:nvSpPr>
        <p:spPr>
          <a:xfrm>
            <a:off x="5507355" y="5683657"/>
            <a:ext cx="1990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Reference List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Cites all sources used to formulate the security inspection and validation program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Includes regulations, policies,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Allows evaluators to easily locate documentation </a:t>
            </a:r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14: Security Inspection and Validation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أنماط السياسات والإجراءات التي يمكنك استخدامها لتشكيل برنامج الفحص الأمني والتحقق؟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types of policies and procedures can you use to formulate a security inspection and validation program? 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93382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542000-FF77-4F28-8316-213B96AE85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1224</TotalTime>
  <Words>2831</Words>
  <Application>Microsoft Office PowerPoint</Application>
  <PresentationFormat>On-screen Show (4:3)</PresentationFormat>
  <Paragraphs>583</Paragraphs>
  <Slides>38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Primary Master No Icons</vt:lpstr>
      <vt:lpstr>Reference Master Icons</vt:lpstr>
      <vt:lpstr>الفحص الأمني والتحقق</vt:lpstr>
      <vt:lpstr>هدف الوحدة</vt:lpstr>
      <vt:lpstr>نظام الحماية المادية</vt:lpstr>
      <vt:lpstr>الغرض من برنامج الفحص الأمني والتحقق</vt:lpstr>
      <vt:lpstr>أسئلة المناقشة</vt:lpstr>
      <vt:lpstr>عناصر برنامج الفحص الأمني والتحقق</vt:lpstr>
      <vt:lpstr>مقدمة</vt:lpstr>
      <vt:lpstr>قائمة المراجع</vt:lpstr>
      <vt:lpstr>سؤال للمناقشة</vt:lpstr>
      <vt:lpstr>قائمة التعريفات</vt:lpstr>
      <vt:lpstr>القيام بعمليات الفحص </vt:lpstr>
      <vt:lpstr>القيام بعمليات الفحص —  قائد الفريق (1 من 2)</vt:lpstr>
      <vt:lpstr>القيام بعمليات الفحص —  قائد الفريق (2 من 2)</vt:lpstr>
      <vt:lpstr>القيام بعمليات الفحص —  الكاتب الفني (1 من 2)</vt:lpstr>
      <vt:lpstr>القيام بعمليات الفحص —  الكاتب الفني (2 من 2)</vt:lpstr>
      <vt:lpstr>القيام بعمليات الفحص —   الخبير الفني المتخصص (1 من 2)</vt:lpstr>
      <vt:lpstr>القيام بعمليات الفحص —   الخبير الفني المتخصص (2 من 2)</vt:lpstr>
      <vt:lpstr>المسؤوليات الإدارية العليا</vt:lpstr>
      <vt:lpstr>توثيق العناصر في إجراءات التشغيل المعيارية</vt:lpstr>
      <vt:lpstr>الدليل الخاص ببرنامج الفحص الأمني والتحقق (1 من 2)</vt:lpstr>
      <vt:lpstr>الدليل الخاص ببرنامج الفحص الأمني والتحقق (2 من 2)</vt:lpstr>
      <vt:lpstr>مراحل برنامج الفحص الأمني والتحقق</vt:lpstr>
      <vt:lpstr>المرحلة 1: التخطيط لإجراء الفحص (1 من 2)</vt:lpstr>
      <vt:lpstr>المرحلة 1: التخطيط لإجراء الفحص (2 من 2)</vt:lpstr>
      <vt:lpstr>المرحلة 2: إجراء الفحص</vt:lpstr>
      <vt:lpstr>القوائم المرجعية الخاصة ببرنامج الفحص الأمني والتحقق (1 من 2)</vt:lpstr>
      <vt:lpstr>القوائم المرجعية الخاصة ببرنامج الفحص الأمني والتحقق (2 من 2)</vt:lpstr>
      <vt:lpstr>الغرض من اختبار الأداء ذي النطاق المحدود</vt:lpstr>
      <vt:lpstr>فئات تصنيف اختبار الأداء ذي النطاق المحدود</vt:lpstr>
      <vt:lpstr>نتائج اختبار الأداء ذي النطاق المحدود</vt:lpstr>
      <vt:lpstr>نظام تقدير الدرجات في اختبار الأداء ذي النطاق المحدود</vt:lpstr>
      <vt:lpstr>المرحلة 3: الإغلاق</vt:lpstr>
      <vt:lpstr>تقرير الفحص الأمني والتحقق (1 من 2)</vt:lpstr>
      <vt:lpstr>تقرير الفحص الأمني والتحقق (2 من 2)</vt:lpstr>
      <vt:lpstr>تمرين تفصيلي مقسّم -  مبنى الوزارات الوطنية الجزء 7  (1 من 2)</vt:lpstr>
      <vt:lpstr>تمرين تفصيلي مقسّم -  مبنى الوزارات الوطنية الجزء 7  (2 من 2)</vt:lpstr>
      <vt:lpstr>لحظة التعليم الإسترجاعي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14: Security Inspection and Validation</dc:title>
  <dc:subject>Critical Infrastructure Security and Resilience (CISR)</dc:subject>
  <dc:creator>ATA</dc:creator>
  <cp:lastModifiedBy>Bryant</cp:lastModifiedBy>
  <cp:revision>122</cp:revision>
  <dcterms:created xsi:type="dcterms:W3CDTF">2013-12-04T17:15:08Z</dcterms:created>
  <dcterms:modified xsi:type="dcterms:W3CDTF">2017-10-25T11:29:30Z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