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4"/>
    <p:sldMasterId id="2147483756" r:id="rId5"/>
    <p:sldMasterId id="2147483769" r:id="rId6"/>
    <p:sldMasterId id="2147483782" r:id="rId7"/>
  </p:sldMasterIdLst>
  <p:notesMasterIdLst>
    <p:notesMasterId r:id="rId14"/>
  </p:notesMasterIdLst>
  <p:handoutMasterIdLst>
    <p:handoutMasterId r:id="rId15"/>
  </p:handoutMasterIdLst>
  <p:sldIdLst>
    <p:sldId id="275" r:id="rId8"/>
    <p:sldId id="280" r:id="rId9"/>
    <p:sldId id="276" r:id="rId10"/>
    <p:sldId id="277" r:id="rId11"/>
    <p:sldId id="281" r:id="rId12"/>
    <p:sldId id="279" r:id="rId13"/>
  </p:sldIdLst>
  <p:sldSz cx="9144000" cy="6858000" type="screen4x3"/>
  <p:notesSz cx="7315200" cy="96012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8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pos="252">
          <p15:clr>
            <a:srgbClr val="A4A3A4"/>
          </p15:clr>
        </p15:guide>
        <p15:guide id="10" pos="5499">
          <p15:clr>
            <a:srgbClr val="A4A3A4"/>
          </p15:clr>
        </p15:guide>
        <p15:guide id="11" pos="48">
          <p15:clr>
            <a:srgbClr val="A4A3A4"/>
          </p15:clr>
        </p15:guide>
        <p15:guide id="12" pos="1824">
          <p15:clr>
            <a:srgbClr val="A4A3A4"/>
          </p15:clr>
        </p15:guide>
        <p15:guide id="13" pos="2880">
          <p15:clr>
            <a:srgbClr val="A4A3A4"/>
          </p15:clr>
        </p15:guide>
        <p15:guide id="14" pos="4031">
          <p15:clr>
            <a:srgbClr val="A4A3A4"/>
          </p15:clr>
        </p15:guide>
        <p15:guide id="15" orient="horz" pos="920">
          <p15:clr>
            <a:srgbClr val="A4A3A4"/>
          </p15:clr>
        </p15:guide>
        <p15:guide id="16" pos="2995">
          <p15:clr>
            <a:srgbClr val="A4A3A4"/>
          </p15:clr>
        </p15:guide>
        <p15:guide id="17" pos="2765">
          <p15:clr>
            <a:srgbClr val="A4A3A4"/>
          </p15:clr>
        </p15:guide>
        <p15:guide id="18" pos="4232">
          <p15:clr>
            <a:srgbClr val="A4A3A4"/>
          </p15:clr>
        </p15:guide>
        <p15:guide id="19" pos="152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F8DB88"/>
    <a:srgbClr val="FFFF99"/>
    <a:srgbClr val="D7CB29"/>
    <a:srgbClr val="EADB16"/>
    <a:srgbClr val="F3D80D"/>
    <a:srgbClr val="F5EF6F"/>
    <a:srgbClr val="EEE412"/>
    <a:srgbClr val="E2E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6" autoAdjust="0"/>
    <p:restoredTop sz="95326" autoAdjust="0"/>
  </p:normalViewPr>
  <p:slideViewPr>
    <p:cSldViewPr snapToGrid="0">
      <p:cViewPr varScale="1">
        <p:scale>
          <a:sx n="134" d="100"/>
          <a:sy n="134" d="100"/>
        </p:scale>
        <p:origin x="-78" y="-750"/>
      </p:cViewPr>
      <p:guideLst>
        <p:guide orient="horz" pos="768"/>
        <p:guide orient="horz" pos="720"/>
        <p:guide orient="horz" pos="144"/>
        <p:guide orient="horz" pos="3108"/>
        <p:guide orient="horz"/>
        <p:guide orient="horz" pos="3168"/>
        <p:guide orient="horz" pos="3360"/>
        <p:guide orient="horz" pos="4146"/>
        <p:guide orient="horz" pos="920"/>
        <p:guide pos="252"/>
        <p:guide pos="5499"/>
        <p:guide pos="48"/>
        <p:guide pos="1824"/>
        <p:guide pos="2880"/>
        <p:guide pos="4031"/>
        <p:guide pos="2995"/>
        <p:guide pos="2765"/>
        <p:guide pos="4232"/>
        <p:guide pos="15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2070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657600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08883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08883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Module 17: Summary and Evaluation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657600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56592" y="468351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56592" y="9132849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08884" y="9272410"/>
            <a:ext cx="6297433" cy="328790"/>
          </a:xfrm>
          <a:prstGeom prst="rect">
            <a:avLst/>
          </a:prstGeom>
          <a:noFill/>
        </p:spPr>
        <p:txBody>
          <a:bodyPr wrap="square" lIns="94412" tIns="9441" rIns="94412" bIns="9441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41454763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5713" y="719138"/>
            <a:ext cx="4803775" cy="3602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52941" y="4561313"/>
            <a:ext cx="5009320" cy="430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657600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08883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08883" y="0"/>
            <a:ext cx="3148717" cy="4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9441" numCol="1" anchor="b" anchorCtr="0" compatLnSpc="1">
            <a:prstTxWarp prst="textNoShape">
              <a:avLst/>
            </a:prstTxWarp>
          </a:bodyPr>
          <a:lstStyle>
            <a:lvl1pPr defTabSz="967155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/>
              <a:t>Module 17: Summary and Evaluation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57600" y="9132849"/>
            <a:ext cx="3148717" cy="1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7206" tIns="9441" rIns="47206" bIns="0" numCol="1" anchor="t" anchorCtr="0" compatLnSpc="1">
            <a:prstTxWarp prst="textNoShape">
              <a:avLst/>
            </a:prstTxWarp>
          </a:bodyPr>
          <a:lstStyle>
            <a:lvl1pPr algn="r" defTabSz="967155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56592" y="468351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56592" y="9132849"/>
            <a:ext cx="6202017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8884" y="9272410"/>
            <a:ext cx="6297433" cy="328790"/>
          </a:xfrm>
          <a:prstGeom prst="rect">
            <a:avLst/>
          </a:prstGeom>
          <a:noFill/>
        </p:spPr>
        <p:txBody>
          <a:bodyPr wrap="square" lIns="94412" tIns="9441" rIns="94412" bIns="9441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86968049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r" rtl="1"/>
            <a:r>
              <a:rPr dirty="0"/>
              <a:t>Office of Antiterrorism Assistance</a:t>
            </a:r>
            <a:endParaRPr lang="ar-EG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rtl="1"/>
            <a:r>
              <a:rPr dirty="0"/>
              <a:t>Critical Infrastructure Security and Resilience (CISR) v4.00</a:t>
            </a:r>
            <a:endParaRPr lang="ar-EG" dirty="0"/>
          </a:p>
        </p:txBody>
      </p:sp>
      <p:sp>
        <p:nvSpPr>
          <p:cNvPr id="25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rtl="1"/>
            <a:r>
              <a:rPr dirty="0"/>
              <a:t>Module 17: Summary and Evaluation</a:t>
            </a:r>
          </a:p>
        </p:txBody>
      </p:sp>
      <p:sp>
        <p:nvSpPr>
          <p:cNvPr id="25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rtl="1"/>
            <a:fld id="{693F048F-2B64-47B1-8DD0-0143CCAF98F0}" type="slidenum">
              <a:rPr lang="en-US" smtClean="0"/>
              <a:pPr/>
              <a:t>1</a:t>
            </a:fld>
            <a:endParaRPr lang="ar-EG" dirty="0"/>
          </a:p>
        </p:txBody>
      </p:sp>
      <p:sp>
        <p:nvSpPr>
          <p:cNvPr id="25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29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Module 17: Summary and Evaluation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3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147181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r" rtl="1"/>
            <a:r>
              <a:rPr lang="en-US">
                <a:latin typeface="Arial" pitchFamily="34" charset="0"/>
              </a:rPr>
              <a:t>Office of Antiterrorism Assistance</a:t>
            </a:r>
            <a:endParaRPr lang="ar-EG" dirty="0">
              <a:latin typeface="Arial" pitchFamily="34" charset="0"/>
            </a:endParaRPr>
          </a:p>
        </p:txBody>
      </p:sp>
      <p:sp>
        <p:nvSpPr>
          <p:cNvPr id="204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rtl="1"/>
            <a:r>
              <a:rPr lang="en-US" dirty="0">
                <a:latin typeface="Arial" pitchFamily="34" charset="0"/>
              </a:rPr>
              <a:t>Module 17: Summary and Evaluation</a:t>
            </a:r>
          </a:p>
        </p:txBody>
      </p:sp>
      <p:sp>
        <p:nvSpPr>
          <p:cNvPr id="204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rtl="1"/>
            <a:fld id="{F5B35390-F17E-4099-AA65-DA760ABE6DC8}" type="slidenum">
              <a:rPr lang="en-US" smtClean="0">
                <a:latin typeface="Arial" pitchFamily="34" charset="0"/>
              </a:rPr>
              <a:pPr/>
              <a:t>4</a:t>
            </a:fld>
            <a:endParaRPr lang="ar-EG" dirty="0">
              <a:latin typeface="Arial" pitchFamily="34" charset="0"/>
            </a:endParaRPr>
          </a:p>
        </p:txBody>
      </p:sp>
      <p:sp>
        <p:nvSpPr>
          <p:cNvPr id="204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60475" y="720725"/>
            <a:ext cx="4799013" cy="3598863"/>
          </a:xfrm>
          <a:ln/>
        </p:spPr>
      </p:sp>
      <p:sp>
        <p:nvSpPr>
          <p:cNvPr id="204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20487" name="Date Placeholder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rtl="1"/>
            <a:r>
              <a:rPr lang="en-US" dirty="0">
                <a:latin typeface="Arial" pitchFamily="34" charset="0"/>
              </a:rPr>
              <a:t>Critical Infrastructure Security and Resilience (CISR) v4.00</a:t>
            </a:r>
            <a:endParaRPr lang="ar-EG" dirty="0">
              <a:latin typeface="Arial" pitchFamily="34" charset="0"/>
            </a:endParaRPr>
          </a:p>
        </p:txBody>
      </p:sp>
      <p:sp>
        <p:nvSpPr>
          <p:cNvPr id="20488" name="Slide Number Placeholder 4"/>
          <p:cNvSpPr txBox="1">
            <a:spLocks noGrp="1"/>
          </p:cNvSpPr>
          <p:nvPr/>
        </p:nvSpPr>
        <p:spPr bwMode="auto">
          <a:xfrm>
            <a:off x="4148142" y="9120191"/>
            <a:ext cx="3167062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 anchor="b"/>
          <a:lstStyle/>
          <a:p>
            <a:pPr algn="r" defTabSz="972892" rtl="1"/>
            <a:fld id="{937E6D5F-AA98-45FF-9A64-73AA9B372832}" type="slidenum">
              <a:rPr lang="en-US" sz="1400">
                <a:cs typeface="Arial" pitchFamily="34" charset="0"/>
              </a:rPr>
              <a:pPr algn="r" defTabSz="972892"/>
              <a:t>4</a:t>
            </a:fld>
            <a:endParaRPr lang="ar-EG" sz="1400" dirty="0">
              <a:cs typeface="Arial" pitchFamily="34" charset="0"/>
            </a:endParaRPr>
          </a:p>
        </p:txBody>
      </p:sp>
      <p:sp>
        <p:nvSpPr>
          <p:cNvPr id="20489" name="Footer Placeholder 5"/>
          <p:cNvSpPr txBox="1">
            <a:spLocks noGrp="1"/>
          </p:cNvSpPr>
          <p:nvPr/>
        </p:nvSpPr>
        <p:spPr bwMode="auto">
          <a:xfrm>
            <a:off x="1" y="9120191"/>
            <a:ext cx="316706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 anchor="b"/>
          <a:lstStyle/>
          <a:p>
            <a:pPr algn="r" defTabSz="972892" rtl="1"/>
            <a:r>
              <a:rPr lang="en-US" sz="1400" dirty="0"/>
              <a:t>Module 17</a:t>
            </a:r>
          </a:p>
        </p:txBody>
      </p:sp>
      <p:sp>
        <p:nvSpPr>
          <p:cNvPr id="20490" name="Header Placeholder 6"/>
          <p:cNvSpPr txBox="1">
            <a:spLocks noGrp="1"/>
          </p:cNvSpPr>
          <p:nvPr/>
        </p:nvSpPr>
        <p:spPr bwMode="auto">
          <a:xfrm>
            <a:off x="1" y="2"/>
            <a:ext cx="3167063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/>
          <a:lstStyle/>
          <a:p>
            <a:pPr algn="r" defTabSz="972892" rtl="1"/>
            <a:r>
              <a:rPr lang="en-US" sz="1400" dirty="0"/>
              <a:t>Investigative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716166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r" rtl="1"/>
            <a:r>
              <a:rPr lang="en-US">
                <a:latin typeface="Arial" pitchFamily="34" charset="0"/>
              </a:rPr>
              <a:t>Office of Antiterrorism Assistance</a:t>
            </a:r>
            <a:endParaRPr lang="ar-EG" dirty="0">
              <a:latin typeface="Arial" pitchFamily="34" charset="0"/>
            </a:endParaRPr>
          </a:p>
        </p:txBody>
      </p:sp>
      <p:sp>
        <p:nvSpPr>
          <p:cNvPr id="204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r" rtl="1"/>
            <a:r>
              <a:rPr lang="en-US" dirty="0">
                <a:latin typeface="Arial" pitchFamily="34" charset="0"/>
              </a:rPr>
              <a:t>Module 17: Summary and Evaluation</a:t>
            </a:r>
          </a:p>
        </p:txBody>
      </p:sp>
      <p:sp>
        <p:nvSpPr>
          <p:cNvPr id="204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rtl="1"/>
            <a:fld id="{F5B35390-F17E-4099-AA65-DA760ABE6DC8}" type="slidenum">
              <a:rPr lang="en-US" smtClean="0">
                <a:latin typeface="Arial" pitchFamily="34" charset="0"/>
              </a:rPr>
              <a:pPr rtl="1"/>
              <a:t>5</a:t>
            </a:fld>
            <a:endParaRPr lang="ar-EG" dirty="0">
              <a:latin typeface="Arial" pitchFamily="34" charset="0"/>
            </a:endParaRPr>
          </a:p>
        </p:txBody>
      </p:sp>
      <p:sp>
        <p:nvSpPr>
          <p:cNvPr id="204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60475" y="720725"/>
            <a:ext cx="4799013" cy="3598863"/>
          </a:xfrm>
          <a:ln/>
        </p:spPr>
      </p:sp>
      <p:sp>
        <p:nvSpPr>
          <p:cNvPr id="204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20487" name="Date Placeholder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rtl="1"/>
            <a:r>
              <a:rPr lang="en-US" dirty="0">
                <a:latin typeface="Arial" pitchFamily="34" charset="0"/>
              </a:rPr>
              <a:t>Critical Infrastructure Security and Resilience (CISR) v4.00</a:t>
            </a:r>
            <a:endParaRPr lang="ar-EG" dirty="0">
              <a:latin typeface="Arial" pitchFamily="34" charset="0"/>
            </a:endParaRPr>
          </a:p>
        </p:txBody>
      </p:sp>
      <p:sp>
        <p:nvSpPr>
          <p:cNvPr id="20488" name="Slide Number Placeholder 4"/>
          <p:cNvSpPr txBox="1">
            <a:spLocks noGrp="1"/>
          </p:cNvSpPr>
          <p:nvPr/>
        </p:nvSpPr>
        <p:spPr bwMode="auto">
          <a:xfrm>
            <a:off x="4148142" y="9120191"/>
            <a:ext cx="3167062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 anchor="b"/>
          <a:lstStyle/>
          <a:p>
            <a:pPr algn="r" defTabSz="972892" rtl="1"/>
            <a:fld id="{937E6D5F-AA98-45FF-9A64-73AA9B372832}" type="slidenum">
              <a:rPr lang="en-US" sz="1400">
                <a:cs typeface="Arial" pitchFamily="34" charset="0"/>
              </a:rPr>
              <a:pPr algn="r" defTabSz="972892" rtl="1"/>
              <a:t>5</a:t>
            </a:fld>
            <a:endParaRPr lang="ar-EG" sz="1400" dirty="0">
              <a:cs typeface="Arial" pitchFamily="34" charset="0"/>
            </a:endParaRPr>
          </a:p>
        </p:txBody>
      </p:sp>
      <p:sp>
        <p:nvSpPr>
          <p:cNvPr id="20489" name="Footer Placeholder 5"/>
          <p:cNvSpPr txBox="1">
            <a:spLocks noGrp="1"/>
          </p:cNvSpPr>
          <p:nvPr/>
        </p:nvSpPr>
        <p:spPr bwMode="auto">
          <a:xfrm>
            <a:off x="1" y="9120191"/>
            <a:ext cx="316706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 anchor="b"/>
          <a:lstStyle/>
          <a:p>
            <a:pPr algn="r" defTabSz="972892" rtl="1"/>
            <a:r>
              <a:rPr lang="en-US" sz="1400" dirty="0"/>
              <a:t>Module 17</a:t>
            </a:r>
          </a:p>
        </p:txBody>
      </p:sp>
      <p:sp>
        <p:nvSpPr>
          <p:cNvPr id="20490" name="Header Placeholder 6"/>
          <p:cNvSpPr txBox="1">
            <a:spLocks noGrp="1"/>
          </p:cNvSpPr>
          <p:nvPr/>
        </p:nvSpPr>
        <p:spPr bwMode="auto">
          <a:xfrm>
            <a:off x="1" y="2"/>
            <a:ext cx="3167063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7368" tIns="48684" rIns="97368" bIns="48684"/>
          <a:lstStyle/>
          <a:p>
            <a:pPr algn="r" defTabSz="972892" rtl="1"/>
            <a:r>
              <a:rPr lang="en-US" sz="1400" dirty="0"/>
              <a:t>Investigative Information Management</a:t>
            </a:r>
          </a:p>
        </p:txBody>
      </p:sp>
    </p:spTree>
    <p:extLst>
      <p:ext uri="{BB962C8B-B14F-4D97-AF65-F5344CB8AC3E}">
        <p14:creationId xmlns:p14="http://schemas.microsoft.com/office/powerpoint/2010/main" val="236716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Module 17: Summary and Evaluation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13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40274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5570945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584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076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07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365789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6809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215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355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276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824627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17: Summary and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03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1950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917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273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832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049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39201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984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78650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09462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74008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235988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93241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17: Summary and Evaluation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24902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2821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19879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03345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17: Summary and Evaluation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2862003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152262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05350" y="1224974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46376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882860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063080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2931117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021444660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8561204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40274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05350" y="1220788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1787982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7135480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808514"/>
            <a:ext cx="6826847" cy="1223159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17: Summary and Evaluation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96553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05226" y="2796639"/>
            <a:ext cx="8318500" cy="1217221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17: Summary and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090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Primary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719351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0749937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47289879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7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8223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63309346"/>
      </p:ext>
    </p:extLst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8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739341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40274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37940017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Content,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0" y="1220788"/>
            <a:ext cx="4024313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04396403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40274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87940206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26240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495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59979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09059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7643625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259373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7"/>
            <a:ext cx="40274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296523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670962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05350" y="1224974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157963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1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213338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4027486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4027487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74752172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1 Title small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97299550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4427430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40274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05350" y="1220788"/>
            <a:ext cx="4027487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3783990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imary: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666881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02176" y="1220788"/>
            <a:ext cx="40274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7866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40274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05350" y="1220788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05350" y="3202940"/>
            <a:ext cx="4024313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997524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05350" y="1220788"/>
            <a:ext cx="4024313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40274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9764522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image" Target="../media/image6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6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00050" y="228600"/>
            <a:ext cx="83296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0050" y="1219200"/>
            <a:ext cx="8329613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Module 17: Summary and Evaluation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4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607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  <p:sldLayoutId id="2147483766" r:id="rId29"/>
    <p:sldLayoutId id="2147483767" r:id="rId30"/>
    <p:sldLayoutId id="2147483768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17: Summary and Evaluation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Do not place content within this area.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ar-EG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Please preserve for insertion of English Text (Callout Boxes).</a:t>
            </a:r>
          </a:p>
        </p:txBody>
      </p:sp>
      <p:sp>
        <p:nvSpPr>
          <p:cNvPr id="8" name="CallBottom"/>
          <p:cNvSpPr txBox="1">
            <a:spLocks/>
          </p:cNvSpPr>
          <p:nvPr userDrawn="1"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algn="ctr" rtl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/>
            </a:pPr>
            <a:r>
              <a:rPr lang="en-US" sz="1400" b="1" kern="0" dirty="0">
                <a:solidFill>
                  <a:srgbClr val="FFFFFF"/>
                </a:solidFill>
              </a:rPr>
              <a:t>Do not allow text content to overlap this area.</a:t>
            </a:r>
          </a:p>
          <a:p>
            <a:pPr algn="ctr" rtl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/>
            </a:pPr>
            <a:endParaRPr lang="ar-EG" sz="1400" b="1" kern="0" dirty="0">
              <a:solidFill>
                <a:srgbClr val="FFFFFF"/>
              </a:solidFill>
              <a:cs typeface="Arial" pitchFamily="34" charset="0"/>
            </a:endParaRPr>
          </a:p>
          <a:p>
            <a:pPr algn="ctr" rtl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/>
            </a:pPr>
            <a:r>
              <a:rPr lang="en-US" sz="1200" b="1" kern="0" dirty="0">
                <a:solidFill>
                  <a:srgbClr val="FFFFFF"/>
                </a:solidFill>
              </a:rPr>
              <a:t>This area reserved for insertion of English Text (Callout Boxes).</a:t>
            </a:r>
          </a:p>
        </p:txBody>
      </p:sp>
    </p:spTree>
    <p:extLst>
      <p:ext uri="{BB962C8B-B14F-4D97-AF65-F5344CB8AC3E}">
        <p14:creationId xmlns:p14="http://schemas.microsoft.com/office/powerpoint/2010/main" val="102668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Module 17: Summary and Evaluation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029200"/>
            <a:ext cx="2832100" cy="1549400"/>
          </a:xfrm>
          <a:prstGeom prst="rect">
            <a:avLst/>
          </a:prstGeom>
          <a:pattFill prst="openDmnd">
            <a:fgClr>
              <a:schemeClr val="tx1">
                <a:lumMod val="65000"/>
                <a:lumOff val="35000"/>
              </a:schemeClr>
            </a:fgClr>
            <a:bgClr>
              <a:schemeClr val="bg1">
                <a:lumMod val="50000"/>
              </a:schemeClr>
            </a:bgClr>
          </a:pattFill>
          <a:ln w="9525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Do not place content within this area.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endParaRPr kumimoji="0" lang="ar-EG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</a:rPr>
              <a:t>Please preserve for insertion of English Text (Callout Boxes).</a:t>
            </a:r>
          </a:p>
        </p:txBody>
      </p:sp>
    </p:spTree>
    <p:extLst>
      <p:ext uri="{BB962C8B-B14F-4D97-AF65-F5344CB8AC3E}">
        <p14:creationId xmlns:p14="http://schemas.microsoft.com/office/powerpoint/2010/main" val="32312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5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الملخص والتقييم</a:t>
            </a:r>
            <a:endParaRPr lang="ar-EG" sz="4000" dirty="0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endParaRPr lang="ar-EG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17: Summary and Evaluation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ar-EG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مراجعة للعبة المخاطرة جيوباردي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17: Summary and Evaluation</a:t>
            </a:r>
            <a:endParaRPr lang="ar-EG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نظرة عامة</a:t>
            </a:r>
          </a:p>
          <a:p>
            <a:pPr lvl="1" algn="r" rtl="1"/>
            <a:r>
              <a:rPr lang="ar-SA" dirty="0"/>
              <a:t>المشاركة في للعبة المخاطرة </a:t>
            </a:r>
            <a:r>
              <a:rPr dirty="0"/>
              <a:t>"</a:t>
            </a:r>
            <a:r>
              <a:rPr lang="ar-SA" dirty="0"/>
              <a:t>جيوباردي</a:t>
            </a:r>
            <a:r>
              <a:rPr dirty="0"/>
              <a:t>" </a:t>
            </a:r>
            <a:r>
              <a:rPr lang="ar-EG" dirty="0"/>
              <a:t> </a:t>
            </a:r>
            <a:r>
              <a:rPr lang="ar-SA" dirty="0"/>
              <a:t>لمراجعة محتويات الدورة</a:t>
            </a:r>
          </a:p>
          <a:p>
            <a:pPr algn="r" rtl="1"/>
            <a:r>
              <a:rPr lang="ar-SA" dirty="0"/>
              <a:t>المدة</a:t>
            </a:r>
          </a:p>
          <a:p>
            <a:pPr lvl="1" algn="r" rtl="1"/>
            <a:r>
              <a:rPr dirty="0"/>
              <a:t>60 </a:t>
            </a:r>
            <a:r>
              <a:rPr lang="ar-EG" dirty="0"/>
              <a:t> </a:t>
            </a:r>
            <a:r>
              <a:rPr lang="ar-SA" dirty="0"/>
              <a:t>دقيقة</a:t>
            </a:r>
            <a:endParaRPr lang="ar-EG" dirty="0"/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75" y="1578589"/>
            <a:ext cx="4027488" cy="3005498"/>
          </a:xfrm>
        </p:spPr>
      </p:pic>
      <p:sp>
        <p:nvSpPr>
          <p:cNvPr id="20" name="Rectangle 19"/>
          <p:cNvSpPr/>
          <p:nvPr/>
        </p:nvSpPr>
        <p:spPr bwMode="auto">
          <a:xfrm>
            <a:off x="5447345" y="3600323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/>
              <a:t>Source: DS/T/ATA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Overview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Participate in the game of Jeopardy to review course content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60 minutes</a:t>
            </a:r>
            <a:endParaRPr lang="en-US" sz="1000" b="0" dirty="0"/>
          </a:p>
        </p:txBody>
      </p:sp>
      <p:sp>
        <p:nvSpPr>
          <p:cNvPr id="16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Jeopardy Game Review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944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التوقعات من الدورة والخطوات التالية</a:t>
            </a:r>
            <a:endParaRPr lang="ar-EG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17: Summary and Evaluation</a:t>
            </a:r>
            <a:endParaRPr lang="ar-EG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إلى أي مدى حققت هذه الدورة توقعاتك</a:t>
            </a:r>
            <a:r>
              <a:rPr lang="ar-EG" dirty="0"/>
              <a:t>م</a:t>
            </a:r>
            <a:r>
              <a:rPr lang="ar-SA" dirty="0"/>
              <a:t>؟</a:t>
            </a:r>
          </a:p>
          <a:p>
            <a:pPr algn="r" rtl="1"/>
            <a:r>
              <a:rPr lang="ar-SA" dirty="0"/>
              <a:t>كيف تخططون لاستخدام ما تعلمتموه؟</a:t>
            </a:r>
            <a:endParaRPr lang="ar-EG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0" y="1455370"/>
            <a:ext cx="2509652" cy="2876918"/>
          </a:xfrm>
        </p:spPr>
      </p:pic>
      <p:sp>
        <p:nvSpPr>
          <p:cNvPr id="9" name="Rectangle 8"/>
          <p:cNvSpPr/>
          <p:nvPr/>
        </p:nvSpPr>
        <p:spPr bwMode="auto">
          <a:xfrm>
            <a:off x="5314716" y="4109004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/>
              <a:t>Source: Getty Images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Course Expectations and Next Steps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well did this course meet your expectations?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How do you plan to use what you learned?</a:t>
            </a:r>
            <a:endParaRPr lang="en-US" sz="1000" b="0" dirty="0"/>
          </a:p>
        </p:txBody>
      </p:sp>
      <p:sp>
        <p:nvSpPr>
          <p:cNvPr id="15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Course Expectations and Next Steps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itle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الإستبيان المعرفي لما بعد الدورة</a:t>
            </a:r>
            <a:endParaRPr lang="ar-EG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4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17: Summary and Evaluation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الوثيقة </a:t>
            </a:r>
            <a:r>
              <a:rPr lang="ar-SA" dirty="0"/>
              <a:t>الموزعة </a:t>
            </a:r>
            <a:r>
              <a:rPr dirty="0"/>
              <a:t>17.1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3" name="CallBottom"/>
          <p:cNvSpPr txBox="1">
            <a:spLocks noChangeArrowheads="1"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Overview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Complete the post-course knowledge survey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As needed</a:t>
            </a:r>
          </a:p>
        </p:txBody>
      </p:sp>
      <p:sp>
        <p:nvSpPr>
          <p:cNvPr id="15" name="CallAddLeft"/>
          <p:cNvSpPr txBox="1">
            <a:spLocks noChangeArrowheads="1"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Post-Course Knowledge Survey</a:t>
            </a:r>
            <a:endParaRPr lang="en-US" sz="1000" b="0" dirty="0"/>
          </a:p>
        </p:txBody>
      </p:sp>
      <p:sp>
        <p:nvSpPr>
          <p:cNvPr id="23" name="CallAddLeft"/>
          <p:cNvSpPr txBox="1">
            <a:spLocks noChangeArrowheads="1"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Post-Course </a:t>
            </a:r>
          </a:p>
          <a:p>
            <a:r>
              <a:rPr lang="en-US" sz="1000" b="0" dirty="0"/>
              <a:t>Knowledge Survey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r" rtl="1"/>
            <a:r>
              <a:rPr lang="ar-SA" dirty="0"/>
              <a:t>نظرة عامة</a:t>
            </a:r>
          </a:p>
          <a:p>
            <a:pPr lvl="1" algn="r" rtl="1"/>
            <a:r>
              <a:rPr lang="ar-SA" dirty="0"/>
              <a:t>أكمل الإستبيان المعرفي لما بعد الدورة</a:t>
            </a:r>
          </a:p>
          <a:p>
            <a:pPr algn="r" rtl="1"/>
            <a:r>
              <a:rPr lang="ar-SA" dirty="0"/>
              <a:t>المدة</a:t>
            </a:r>
          </a:p>
          <a:p>
            <a:pPr lvl="1" algn="r" rtl="1"/>
            <a:r>
              <a:rPr lang="ar-SA" dirty="0"/>
              <a:t>حسب الحاجة</a:t>
            </a:r>
            <a:endParaRPr lang="ar-EG" dirty="0"/>
          </a:p>
          <a:p>
            <a:endParaRPr lang="en-US" dirty="0"/>
          </a:p>
        </p:txBody>
      </p:sp>
      <p:pic>
        <p:nvPicPr>
          <p:cNvPr id="2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45" y="1640152"/>
            <a:ext cx="3299170" cy="3293798"/>
          </a:xfrm>
        </p:spPr>
      </p:pic>
      <p:sp>
        <p:nvSpPr>
          <p:cNvPr id="17" name="Rectangle 16"/>
          <p:cNvSpPr/>
          <p:nvPr/>
        </p:nvSpPr>
        <p:spPr bwMode="auto">
          <a:xfrm>
            <a:off x="1048816" y="4710896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/>
              <a:t>Source: Getty Images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17.1</a:t>
            </a:r>
            <a:endParaRPr lang="en-US" sz="800" b="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itle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نقد المشاركين للتدريب</a:t>
            </a:r>
            <a:endParaRPr lang="ar-EG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 rtl="1"/>
              <a:t>5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>
                <a:solidFill>
                  <a:schemeClr val="tx1"/>
                </a:solidFill>
              </a:rPr>
              <a:t>Module 17: Summary and Evaluation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92500" lnSpcReduction="10000"/>
          </a:bodyPr>
          <a:lstStyle/>
          <a:p>
            <a:pPr rtl="1"/>
            <a:r>
              <a:rPr lang="ar-SA" dirty="0" smtClean="0"/>
              <a:t>إستمارة </a:t>
            </a:r>
            <a:r>
              <a:rPr lang="ar-SA" dirty="0"/>
              <a:t>التعليقات والملاحظات</a:t>
            </a:r>
            <a:endParaRPr lang="ar-EG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4" name="CallBottom"/>
          <p:cNvSpPr txBox="1">
            <a:spLocks noChangeArrowheads="1"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Overview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Complete the participant critique of training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As needed</a:t>
            </a:r>
            <a:endParaRPr lang="en-US" sz="1000" b="0" dirty="0"/>
          </a:p>
        </p:txBody>
      </p:sp>
      <p:sp>
        <p:nvSpPr>
          <p:cNvPr id="16" name="CallAddLeft"/>
          <p:cNvSpPr txBox="1">
            <a:spLocks noChangeArrowheads="1"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Participant Critique of Training</a:t>
            </a:r>
            <a:endParaRPr lang="en-US" sz="1000" b="0" dirty="0"/>
          </a:p>
        </p:txBody>
      </p:sp>
      <p:sp>
        <p:nvSpPr>
          <p:cNvPr id="24" name="CallAddLeft"/>
          <p:cNvSpPr txBox="1">
            <a:spLocks noChangeArrowheads="1"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Participant </a:t>
            </a:r>
          </a:p>
          <a:p>
            <a:r>
              <a:rPr lang="en-US" sz="1000" b="0" dirty="0"/>
              <a:t>Critique of Training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r" rtl="1"/>
            <a:r>
              <a:rPr lang="ar-SA" dirty="0"/>
              <a:t>نظرة عامة</a:t>
            </a:r>
          </a:p>
          <a:p>
            <a:pPr lvl="1" algn="r" rtl="1"/>
            <a:r>
              <a:rPr lang="ar-SA" dirty="0"/>
              <a:t>أتمم ملاحظات المشاركين وتعليقاتهم على التدريب</a:t>
            </a:r>
          </a:p>
          <a:p>
            <a:pPr algn="r" rtl="1"/>
            <a:r>
              <a:rPr lang="ar-SA" dirty="0"/>
              <a:t>المدة</a:t>
            </a:r>
          </a:p>
          <a:p>
            <a:pPr lvl="1" algn="r" rtl="1"/>
            <a:r>
              <a:rPr lang="ar-SA" dirty="0"/>
              <a:t>حسب الحاجة</a:t>
            </a:r>
            <a:endParaRPr lang="ar-EG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65" y="1220976"/>
            <a:ext cx="3718882" cy="3712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 bwMode="auto">
          <a:xfrm>
            <a:off x="1056701" y="4675638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rtl="1"/>
            <a:r>
              <a:rPr lang="en-US" sz="800" b="1" dirty="0"/>
              <a:t>Source: Getty Images</a:t>
            </a:r>
            <a:endParaRPr kumimoji="0" lang="ar-EG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Critique Form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16343563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rtl="1"/>
            <a:r>
              <a:rPr lang="ar-SA" dirty="0"/>
              <a:t>حفل التخرج</a:t>
            </a:r>
            <a:endParaRPr lang="ar-EG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en-US" dirty="0">
                <a:solidFill>
                  <a:schemeClr val="bg1"/>
                </a:solidFill>
              </a:rPr>
              <a:t>Module 17: Summary and Evaluation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 algn="r" rtl="1"/>
              <a:t>6</a:t>
            </a:fld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6" name="CallTop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ts val="200"/>
              </a:spcAft>
              <a:defRPr sz="36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0"/>
              <a:t>Commencement Ceremony</a:t>
            </a:r>
            <a:endParaRPr lang="en-US" sz="1000" b="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imary Master No Icons">
  <a:themeElements>
    <a:clrScheme name="Soft_Target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3B72821-E279-4C13-A877-ADF6F338AF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CourseAcronym95b_Evaluation and Commencement_FG-PG_vNO</Template>
  <TotalTime>529</TotalTime>
  <Words>341</Words>
  <Application>Microsoft Office PowerPoint</Application>
  <PresentationFormat>On-screen Show (4:3)</PresentationFormat>
  <Paragraphs>97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Primary Master No Icons</vt:lpstr>
      <vt:lpstr>Reference Master Icons</vt:lpstr>
      <vt:lpstr>1_Primary Master No Icons</vt:lpstr>
      <vt:lpstr>1_Reference Master Icons</vt:lpstr>
      <vt:lpstr>الملخص والتقييم</vt:lpstr>
      <vt:lpstr>مراجعة للعبة المخاطرة جيوباردي</vt:lpstr>
      <vt:lpstr>التوقعات من الدورة والخطوات التالية</vt:lpstr>
      <vt:lpstr>الإستبيان المعرفي لما بعد الدورة</vt:lpstr>
      <vt:lpstr>نقد المشاركين للتدريب</vt:lpstr>
      <vt:lpstr>حفل التخرج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17: Summary and Evaluation</dc:title>
  <dc:subject>Critical Infrastructure Security and Resilience (CISR)</dc:subject>
  <dc:creator>ATA</dc:creator>
  <cp:lastModifiedBy>Bryant</cp:lastModifiedBy>
  <cp:revision>37</cp:revision>
  <cp:lastPrinted>2013-11-21T02:39:41Z</cp:lastPrinted>
  <dcterms:created xsi:type="dcterms:W3CDTF">2013-11-21T02:21:02Z</dcterms:created>
  <dcterms:modified xsi:type="dcterms:W3CDTF">2017-10-25T11:33:43Z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