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3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82" r:id="rId4"/>
    <p:sldMasterId id="2147483795" r:id="rId5"/>
    <p:sldMasterId id="2147483808" r:id="rId6"/>
    <p:sldMasterId id="2147483822" r:id="rId7"/>
  </p:sldMasterIdLst>
  <p:notesMasterIdLst>
    <p:notesMasterId r:id="rId20"/>
  </p:notesMasterIdLst>
  <p:handoutMasterIdLst>
    <p:handoutMasterId r:id="rId21"/>
  </p:handoutMasterIdLst>
  <p:sldIdLst>
    <p:sldId id="256" r:id="rId8"/>
    <p:sldId id="268" r:id="rId9"/>
    <p:sldId id="269" r:id="rId10"/>
    <p:sldId id="270" r:id="rId11"/>
    <p:sldId id="271" r:id="rId12"/>
    <p:sldId id="272" r:id="rId13"/>
    <p:sldId id="274" r:id="rId14"/>
    <p:sldId id="275" r:id="rId15"/>
    <p:sldId id="276" r:id="rId16"/>
    <p:sldId id="281" r:id="rId17"/>
    <p:sldId id="283" r:id="rId18"/>
    <p:sldId id="284" r:id="rId19"/>
  </p:sldIdLst>
  <p:sldSz cx="9144000" cy="6858000" type="screen4x3"/>
  <p:notesSz cx="7010400" cy="9372600"/>
  <p:custDataLst>
    <p:tags r:id="rId2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68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1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3175">
          <p15:clr>
            <a:srgbClr val="A4A3A4"/>
          </p15:clr>
        </p15:guide>
        <p15:guide id="7" orient="horz" pos="3360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920">
          <p15:clr>
            <a:srgbClr val="A4A3A4"/>
          </p15:clr>
        </p15:guide>
        <p15:guide id="10" pos="259">
          <p15:clr>
            <a:srgbClr val="A4A3A4"/>
          </p15:clr>
        </p15:guide>
        <p15:guide id="11" pos="5499">
          <p15:clr>
            <a:srgbClr val="A4A3A4"/>
          </p15:clr>
        </p15:guide>
        <p15:guide id="12" pos="48">
          <p15:clr>
            <a:srgbClr val="A4A3A4"/>
          </p15:clr>
        </p15:guide>
        <p15:guide id="13" pos="1824">
          <p15:clr>
            <a:srgbClr val="A4A3A4"/>
          </p15:clr>
        </p15:guide>
        <p15:guide id="14" pos="2880">
          <p15:clr>
            <a:srgbClr val="A4A3A4"/>
          </p15:clr>
        </p15:guide>
        <p15:guide id="15" pos="4031">
          <p15:clr>
            <a:srgbClr val="A4A3A4"/>
          </p15:clr>
        </p15:guide>
        <p15:guide id="16" pos="2994">
          <p15:clr>
            <a:srgbClr val="A4A3A4"/>
          </p15:clr>
        </p15:guide>
        <p15:guide id="17" pos="2764">
          <p15:clr>
            <a:srgbClr val="A4A3A4"/>
          </p15:clr>
        </p15:guide>
        <p15:guide id="18" orient="horz" pos="778">
          <p15:clr>
            <a:srgbClr val="A4A3A4"/>
          </p15:clr>
        </p15:guide>
        <p15:guide id="19" pos="1524">
          <p15:clr>
            <a:srgbClr val="A4A3A4"/>
          </p15:clr>
        </p15:guide>
        <p15:guide id="20" pos="4236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YoungRM" initials="RY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B79000"/>
    <a:srgbClr val="566876"/>
    <a:srgbClr val="BEC8D0"/>
    <a:srgbClr val="DDDDDD"/>
    <a:srgbClr val="996633"/>
    <a:srgbClr val="2F2F2F"/>
    <a:srgbClr val="F1B713"/>
    <a:srgbClr val="F8DB88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33" autoAdjust="0"/>
    <p:restoredTop sz="95326" autoAdjust="0"/>
  </p:normalViewPr>
  <p:slideViewPr>
    <p:cSldViewPr snapToGrid="0">
      <p:cViewPr varScale="1">
        <p:scale>
          <a:sx n="173" d="100"/>
          <a:sy n="173" d="100"/>
        </p:scale>
        <p:origin x="-438" y="-90"/>
      </p:cViewPr>
      <p:guideLst>
        <p:guide orient="horz" pos="768"/>
        <p:guide orient="horz" pos="720"/>
        <p:guide orient="horz" pos="144"/>
        <p:guide orient="horz" pos="3101"/>
        <p:guide orient="horz"/>
        <p:guide orient="horz" pos="3175"/>
        <p:guide orient="horz" pos="3360"/>
        <p:guide orient="horz" pos="4146"/>
        <p:guide orient="horz" pos="920"/>
        <p:guide orient="horz" pos="778"/>
        <p:guide pos="259"/>
        <p:guide pos="5499"/>
        <p:guide pos="48"/>
        <p:guide pos="1824"/>
        <p:guide pos="2880"/>
        <p:guide pos="4031"/>
        <p:guide pos="2994"/>
        <p:guide pos="2764"/>
        <p:guide pos="1524"/>
        <p:guide pos="42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9156"/>
    </p:cViewPr>
  </p:sorterViewPr>
  <p:notesViewPr>
    <p:cSldViewPr snapToGrid="0">
      <p:cViewPr>
        <p:scale>
          <a:sx n="80" d="100"/>
          <a:sy n="80" d="100"/>
        </p:scale>
        <p:origin x="-4482" y="-1476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commentAuthors" Target="comment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algn="r" defTabSz="936712"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dirty="0" smtClean="0"/>
              <a:t>Office of Antiterrorism Assistance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363" y="8915400"/>
            <a:ext cx="3017837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t" anchorCtr="0" compatLnSpc="1">
            <a:prstTxWarp prst="textNoShape">
              <a:avLst/>
            </a:prstTxWarp>
          </a:bodyPr>
          <a:lstStyle>
            <a:lvl1pPr algn="l" defTabSz="936712"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dirty="0" smtClean="0"/>
              <a:t>Critical Infrastructure Security and Resilience (CISR) v4.00</a:t>
            </a:r>
            <a:endParaRPr lang="en-US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363" y="0"/>
            <a:ext cx="3017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838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t" anchorCtr="0" compatLnSpc="1">
            <a:prstTxWarp prst="textNoShape">
              <a:avLst/>
            </a:prstTxWarp>
          </a:bodyPr>
          <a:lstStyle>
            <a:lvl1pPr algn="r" defTabSz="936712">
              <a:defRPr sz="900">
                <a:latin typeface="Arial" charset="0"/>
              </a:defRPr>
            </a:lvl1pPr>
          </a:lstStyle>
          <a:p>
            <a:pPr>
              <a:defRPr/>
            </a:pPr>
            <a:fld id="{5A5B90CB-F3D2-48CD-9418-FB5061BF62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87363" y="9055100"/>
            <a:ext cx="6035675" cy="317500"/>
          </a:xfrm>
          <a:prstGeom prst="rect">
            <a:avLst/>
          </a:prstGeom>
          <a:noFill/>
        </p:spPr>
        <p:txBody>
          <a:bodyPr tIns="9144" bIns="9144"/>
          <a:lstStyle/>
          <a:p>
            <a:pPr algn="ctr">
              <a:defRPr/>
            </a:pPr>
            <a:r>
              <a:rPr lang="en-US" sz="900" b="1" dirty="0">
                <a:latin typeface="Arial" pitchFamily="34" charset="0"/>
              </a:rPr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4238501109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0" y="4452938"/>
            <a:ext cx="4800600" cy="420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611" tIns="9144" rIns="93611" bIns="9144" numCol="1" anchor="b" anchorCtr="0" compatLnSpc="1">
            <a:prstTxWarp prst="textNoShape">
              <a:avLst/>
            </a:prstTxWarp>
          </a:bodyPr>
          <a:lstStyle>
            <a:lvl1pPr algn="r" defTabSz="936712"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dirty="0" smtClean="0"/>
              <a:t>Office of Antiterrorism Assistance</a:t>
            </a:r>
            <a:endParaRPr lang="en-U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363" y="8915400"/>
            <a:ext cx="3017837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611" tIns="9144" rIns="93611" bIns="0" numCol="1" anchor="t" anchorCtr="0" compatLnSpc="1">
            <a:prstTxWarp prst="textNoShape">
              <a:avLst/>
            </a:prstTxWarp>
          </a:bodyPr>
          <a:lstStyle>
            <a:lvl1pPr algn="l" defTabSz="936712"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dirty="0" smtClean="0"/>
              <a:t>Critical Infrastructure Security and Resilience (CISR) v4.00</a:t>
            </a:r>
            <a:endParaRPr lang="en-US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363" y="0"/>
            <a:ext cx="3017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611" tIns="9144" rIns="93611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838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611" tIns="9144" rIns="93611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900">
                <a:latin typeface="Arial" charset="0"/>
              </a:defRPr>
            </a:lvl1pPr>
          </a:lstStyle>
          <a:p>
            <a:pPr>
              <a:defRPr/>
            </a:pPr>
            <a:fld id="{90BEA067-C006-47D8-A979-21243A0355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363" y="9051925"/>
            <a:ext cx="6035675" cy="320675"/>
          </a:xfrm>
          <a:prstGeom prst="rect">
            <a:avLst/>
          </a:prstGeom>
          <a:noFill/>
        </p:spPr>
        <p:txBody>
          <a:bodyPr tIns="9144" bIns="9144"/>
          <a:lstStyle/>
          <a:p>
            <a:pPr algn="ctr">
              <a:defRPr/>
            </a:pPr>
            <a:r>
              <a:rPr lang="en-US" sz="900" b="1" dirty="0">
                <a:latin typeface="Arial" pitchFamily="34" charset="0"/>
              </a:rPr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424370463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 smtClean="0"/>
              <a:t>Module 1: Course Introduction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890741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789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36506"/>
            <a:r>
              <a:rPr lang="en-US" dirty="0" smtClean="0"/>
              <a:t>Office of Antiterrorism Assistance</a:t>
            </a:r>
          </a:p>
        </p:txBody>
      </p:sp>
      <p:sp>
        <p:nvSpPr>
          <p:cNvPr id="3789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36506"/>
            <a:r>
              <a:rPr lang="en-US" dirty="0" smtClean="0"/>
              <a:t>Critical Infrastructure Security and Resilience (CISR) v4.00</a:t>
            </a:r>
          </a:p>
        </p:txBody>
      </p:sp>
      <p:sp>
        <p:nvSpPr>
          <p:cNvPr id="37894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936506"/>
            <a:r>
              <a:rPr lang="en-US" dirty="0" smtClean="0"/>
              <a:t>Module 1: Course Introduction</a:t>
            </a:r>
          </a:p>
        </p:txBody>
      </p:sp>
      <p:sp>
        <p:nvSpPr>
          <p:cNvPr id="37895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506"/>
            <a:fld id="{77C4A351-7316-4DB0-AF7E-88FAAD31ED94}" type="slidenum">
              <a:rPr lang="en-US" smtClean="0"/>
              <a:pPr defTabSz="936506"/>
              <a:t>2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82059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89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36506"/>
            <a:r>
              <a:rPr lang="en-US" dirty="0" smtClean="0"/>
              <a:t>Office of Antiterrorism Assistance</a:t>
            </a:r>
          </a:p>
        </p:txBody>
      </p:sp>
      <p:sp>
        <p:nvSpPr>
          <p:cNvPr id="389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36506"/>
            <a:r>
              <a:rPr lang="en-US" dirty="0" smtClean="0"/>
              <a:t>Critical Infrastructure Security and Resilience (CISR) v4.00</a:t>
            </a:r>
          </a:p>
        </p:txBody>
      </p:sp>
      <p:sp>
        <p:nvSpPr>
          <p:cNvPr id="38918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936506"/>
            <a:r>
              <a:rPr lang="en-US" dirty="0" smtClean="0"/>
              <a:t>Module 1: Course Introduction</a:t>
            </a:r>
          </a:p>
        </p:txBody>
      </p:sp>
      <p:sp>
        <p:nvSpPr>
          <p:cNvPr id="38919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506"/>
            <a:fld id="{9EDA139B-6405-4D4B-A9B3-C4976F9D046E}" type="slidenum">
              <a:rPr lang="en-US" smtClean="0"/>
              <a:pPr defTabSz="936506"/>
              <a:t>3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18675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994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36506"/>
            <a:r>
              <a:rPr lang="en-US" dirty="0" smtClean="0"/>
              <a:t>Office of Antiterrorism Assistance</a:t>
            </a:r>
          </a:p>
        </p:txBody>
      </p:sp>
      <p:sp>
        <p:nvSpPr>
          <p:cNvPr id="3994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36506"/>
            <a:r>
              <a:rPr lang="en-US" dirty="0" smtClean="0"/>
              <a:t>Critical Infrastructure Security and Resilience (CISR) v4.00</a:t>
            </a:r>
          </a:p>
        </p:txBody>
      </p:sp>
      <p:sp>
        <p:nvSpPr>
          <p:cNvPr id="39942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936506"/>
            <a:r>
              <a:rPr lang="en-US" dirty="0" smtClean="0"/>
              <a:t>Module 1: Course Introduction</a:t>
            </a:r>
          </a:p>
        </p:txBody>
      </p:sp>
      <p:sp>
        <p:nvSpPr>
          <p:cNvPr id="39943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506"/>
            <a:fld id="{875575F2-2FCF-45A8-BF38-30C786CDB8FD}" type="slidenum">
              <a:rPr lang="en-US" smtClean="0"/>
              <a:pPr defTabSz="936506"/>
              <a:t>5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13795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4710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36506"/>
            <a:r>
              <a:rPr lang="en-US" dirty="0" smtClean="0"/>
              <a:t>Office of Antiterrorism Assistance</a:t>
            </a:r>
          </a:p>
        </p:txBody>
      </p:sp>
      <p:sp>
        <p:nvSpPr>
          <p:cNvPr id="4710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36506"/>
            <a:r>
              <a:rPr lang="en-US" dirty="0" smtClean="0"/>
              <a:t>Critical Infrastructure Security and Resilience (CISR) v4.00</a:t>
            </a:r>
          </a:p>
        </p:txBody>
      </p:sp>
      <p:sp>
        <p:nvSpPr>
          <p:cNvPr id="47110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936506"/>
            <a:r>
              <a:rPr lang="en-US" dirty="0" smtClean="0"/>
              <a:t>Module 1: Course Introduction</a:t>
            </a:r>
          </a:p>
        </p:txBody>
      </p:sp>
      <p:sp>
        <p:nvSpPr>
          <p:cNvPr id="47111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506"/>
            <a:fld id="{40B1DB1D-FC56-4714-809F-BB4E5C6F5718}" type="slidenum">
              <a:rPr lang="en-US" smtClean="0"/>
              <a:pPr defTabSz="936506"/>
              <a:t>6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01476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4301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36506"/>
            <a:r>
              <a:rPr lang="en-US" dirty="0" smtClean="0"/>
              <a:t>Office of Antiterrorism Assistance</a:t>
            </a:r>
          </a:p>
        </p:txBody>
      </p:sp>
      <p:sp>
        <p:nvSpPr>
          <p:cNvPr id="4301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36506"/>
            <a:r>
              <a:rPr lang="en-US" dirty="0" smtClean="0"/>
              <a:t>Critical Infrastructure Security and Resilience (CISR) v4.00</a:t>
            </a:r>
          </a:p>
        </p:txBody>
      </p:sp>
      <p:sp>
        <p:nvSpPr>
          <p:cNvPr id="43014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936506"/>
            <a:r>
              <a:rPr lang="en-US" dirty="0" smtClean="0"/>
              <a:t>Module 1: Course Introduction</a:t>
            </a:r>
          </a:p>
        </p:txBody>
      </p:sp>
      <p:sp>
        <p:nvSpPr>
          <p:cNvPr id="43015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506"/>
            <a:fld id="{CF60C2FF-A0D5-4658-9006-65EF38DA3DD5}" type="slidenum">
              <a:rPr lang="en-US" smtClean="0"/>
              <a:pPr defTabSz="936506"/>
              <a:t>9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91622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Module Title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 smtClean="0"/>
              <a:t>Place Module ##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167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2975" y="1220788"/>
            <a:ext cx="3976688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2975" y="3202940"/>
            <a:ext cx="3976688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3087062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 smtClean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736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625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1: Course Introduction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451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1: Course Introduction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6167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1: Course Introduction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765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1: Course Introduction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719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1: Course Introduction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496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1: Course Introduction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669228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1: Course Introduction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2504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Chapter Break Title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9540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1: Course Introduction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499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1: Course Introduction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56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1: Course Introduction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70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1: Course Introduction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208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1: Course Introduction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69244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1: Course Introduction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147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1: Course Introduction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15108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1: Course Introduction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827375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1: Course Introduction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26361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1: Course Introduction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48402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019387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1: Course Introduction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7033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1: Course Introduction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731395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1751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9330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2975" y="4162489"/>
            <a:ext cx="3976688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27433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2975" y="1220789"/>
            <a:ext cx="3976688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6801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2975" y="1220788"/>
            <a:ext cx="3979862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912368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2022" y="1224974"/>
            <a:ext cx="3976688" cy="173736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676798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36306" y="3185478"/>
            <a:ext cx="3976688" cy="173736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4489610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80765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2975" y="1220789"/>
            <a:ext cx="3976688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109436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85478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2975" y="1220788"/>
            <a:ext cx="3976688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2974" y="3179128"/>
            <a:ext cx="3976689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8123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9009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674297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4714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2975" y="1220788"/>
            <a:ext cx="3979862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787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2824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808514"/>
            <a:ext cx="6826847" cy="1223159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Module Title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 smtClean="0"/>
              <a:t>Place Module ##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9655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05226" y="2796639"/>
            <a:ext cx="8318500" cy="1217221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Chapter Break Title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1090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Primary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719351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9937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47289879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40274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2176" y="1220787"/>
            <a:ext cx="40274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82233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415872617"/>
      </p:ext>
    </p:extLst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40274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2176" y="1220788"/>
            <a:ext cx="40274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739341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40274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05350" y="1220788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05350" y="3202940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37940017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_Title, Content,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05350" y="1220788"/>
            <a:ext cx="4024313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04396403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_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05350" y="1220788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3202940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40274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87940206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 smtClean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2624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2495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019387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99794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ference: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9059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_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64362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2975" y="1220787"/>
            <a:ext cx="3976688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580840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7315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6709623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05350" y="1224974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1579635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ference: 1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2133383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_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4027486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4027487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752172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small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299550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7430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40274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05350" y="1220788"/>
            <a:ext cx="4027487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39901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881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2975" y="1220788"/>
            <a:ext cx="3976688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9042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2975" y="1220788"/>
            <a:ext cx="3976688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2975" y="3202940"/>
            <a:ext cx="3976688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2641087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2975" y="1220788"/>
            <a:ext cx="3976688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9135517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image" Target="../media/image6.jpg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6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0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31143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9896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1" r:id="rId17"/>
    <p:sldLayoutId id="2147483852" r:id="rId18"/>
    <p:sldLayoutId id="2147483853" r:id="rId19"/>
    <p:sldLayoutId id="2147483796" r:id="rId20"/>
    <p:sldLayoutId id="2147483797" r:id="rId21"/>
    <p:sldLayoutId id="2147483798" r:id="rId22"/>
    <p:sldLayoutId id="2147483799" r:id="rId23"/>
    <p:sldLayoutId id="2147483800" r:id="rId24"/>
    <p:sldLayoutId id="2147483801" r:id="rId25"/>
    <p:sldLayoutId id="2147483802" r:id="rId26"/>
    <p:sldLayoutId id="2147483803" r:id="rId27"/>
    <p:sldLayoutId id="2147483804" r:id="rId28"/>
    <p:sldLayoutId id="2147483805" r:id="rId29"/>
    <p:sldLayoutId id="2147483806" r:id="rId30"/>
    <p:sldLayoutId id="2147483807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029200"/>
            <a:ext cx="2832100" cy="1549400"/>
          </a:xfrm>
          <a:prstGeom prst="rect">
            <a:avLst/>
          </a:prstGeom>
          <a:pattFill prst="openDmnd">
            <a:fgClr>
              <a:schemeClr val="tx1">
                <a:lumMod val="65000"/>
                <a:lumOff val="35000"/>
              </a:schemeClr>
            </a:fgClr>
            <a:bgClr>
              <a:schemeClr val="tx1">
                <a:lumMod val="50000"/>
                <a:lumOff val="50000"/>
              </a:schemeClr>
            </a:bgClr>
          </a:pattFill>
          <a:ln w="9525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Do not place content within this area.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Please preserve for insertion of English Text (Callout Boxes).</a:t>
            </a:r>
          </a:p>
        </p:txBody>
      </p:sp>
      <p:sp>
        <p:nvSpPr>
          <p:cNvPr id="8" name="CallBottom"/>
          <p:cNvSpPr txBox="1">
            <a:spLocks/>
          </p:cNvSpPr>
          <p:nvPr userDrawn="1"/>
        </p:nvSpPr>
        <p:spPr bwMode="auto">
          <a:xfrm>
            <a:off x="50800" y="5029200"/>
            <a:ext cx="2832100" cy="1549400"/>
          </a:xfrm>
          <a:prstGeom prst="rect">
            <a:avLst/>
          </a:prstGeom>
          <a:pattFill prst="openDmnd">
            <a:fgClr>
              <a:schemeClr val="tx1">
                <a:lumMod val="65000"/>
                <a:lumOff val="35000"/>
              </a:schemeClr>
            </a:fgClr>
            <a:bgClr>
              <a:schemeClr val="tx1">
                <a:lumMod val="50000"/>
                <a:lumOff val="50000"/>
              </a:schemeClr>
            </a:bgClr>
          </a:pattFill>
          <a:ln w="9525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Do not allow text content to overlap this area.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This area reserved for insertion of English Text (Callout Boxes).</a:t>
            </a:r>
          </a:p>
        </p:txBody>
      </p:sp>
    </p:spTree>
    <p:extLst>
      <p:ext uri="{BB962C8B-B14F-4D97-AF65-F5344CB8AC3E}">
        <p14:creationId xmlns:p14="http://schemas.microsoft.com/office/powerpoint/2010/main" val="102668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1: Course Introduction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029200"/>
            <a:ext cx="2832100" cy="1549400"/>
          </a:xfrm>
          <a:prstGeom prst="rect">
            <a:avLst/>
          </a:prstGeom>
          <a:pattFill prst="openDmnd">
            <a:fgClr>
              <a:schemeClr val="tx1">
                <a:lumMod val="65000"/>
                <a:lumOff val="35000"/>
              </a:schemeClr>
            </a:fgClr>
            <a:bgClr>
              <a:schemeClr val="bg1">
                <a:lumMod val="50000"/>
              </a:schemeClr>
            </a:bgClr>
          </a:pattFill>
          <a:ln w="9525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Do not place content within this area.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Please preserve for insertion of English Text (Callout Boxes).</a:t>
            </a:r>
          </a:p>
        </p:txBody>
      </p:sp>
    </p:spTree>
    <p:extLst>
      <p:ext uri="{BB962C8B-B14F-4D97-AF65-F5344CB8AC3E}">
        <p14:creationId xmlns:p14="http://schemas.microsoft.com/office/powerpoint/2010/main" val="32312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Course Introduction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Module 1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CISR v1.0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Module 1: Course Introduction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04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1.1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71939745"/>
              </p:ext>
            </p:extLst>
          </p:nvPr>
        </p:nvGraphicFramePr>
        <p:xfrm>
          <a:off x="404813" y="1217613"/>
          <a:ext cx="8319130" cy="2392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79045"/>
                <a:gridCol w="714008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Day(s)</a:t>
                      </a:r>
                      <a:endParaRPr lang="en-US" dirty="0"/>
                    </a:p>
                  </a:txBody>
                  <a:tcPr marL="92948" marR="92948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Milestones</a:t>
                      </a:r>
                      <a:endParaRPr lang="en-US" dirty="0"/>
                    </a:p>
                  </a:txBody>
                  <a:tcPr marL="92948" marR="92948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</a:t>
                      </a:r>
                      <a:endParaRPr lang="en-US" sz="1800" b="1" dirty="0"/>
                    </a:p>
                  </a:txBody>
                  <a:tcPr marL="92948" marR="9294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800" b="1" kern="1200" dirty="0" smtClean="0">
                          <a:effectLst/>
                        </a:rPr>
                        <a:t>Introduction to Critical Infrastructure Security and Resilience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2948" marR="9294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</a:t>
                      </a:r>
                      <a:endParaRPr lang="en-US" sz="1800" b="1" dirty="0"/>
                    </a:p>
                  </a:txBody>
                  <a:tcPr marL="92948" marR="9294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800" b="1" kern="1200" dirty="0" smtClean="0">
                          <a:effectLst/>
                        </a:rPr>
                        <a:t>Community Engagement and Human Rights; Building Community Partnerships; Components of Critical Infrastructure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2948" marR="9294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</a:t>
                      </a:r>
                      <a:endParaRPr lang="en-US" sz="1800" b="1" dirty="0"/>
                    </a:p>
                  </a:txBody>
                  <a:tcPr marL="92948" marR="9294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800" b="1" kern="1200" dirty="0" smtClean="0">
                          <a:effectLst/>
                        </a:rPr>
                        <a:t>Critical Infrastructure Assets; Cybersecurity; Surveillance Detection Overview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2948" marR="9294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4–5</a:t>
                      </a:r>
                      <a:endParaRPr lang="en-US" sz="1800" b="1" dirty="0"/>
                    </a:p>
                  </a:txBody>
                  <a:tcPr marL="92948" marR="9294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800" b="1" kern="1200" dirty="0" smtClean="0">
                          <a:effectLst/>
                        </a:rPr>
                        <a:t>Explosives and Critical Infrastructure; Analyzing the Threat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2948" marR="9294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Schedule (1 of 2)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graphicFrame>
        <p:nvGraphicFramePr>
          <p:cNvPr id="16" name="CallTable" hidden="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1882155"/>
              </p:ext>
            </p:extLst>
          </p:nvPr>
        </p:nvGraphicFramePr>
        <p:xfrm>
          <a:off x="50800" y="5334000"/>
          <a:ext cx="2844800" cy="126982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3185"/>
                <a:gridCol w="2441615"/>
              </a:tblGrid>
              <a:tr h="188137">
                <a:tc>
                  <a:txBody>
                    <a:bodyPr/>
                    <a:lstStyle/>
                    <a:p>
                      <a:pPr algn="ctr"/>
                      <a:r>
                        <a:rPr lang="en-US" sz="700" dirty="0" smtClean="0"/>
                        <a:t>Day(s)</a:t>
                      </a:r>
                      <a:endParaRPr lang="en-US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Milestones</a:t>
                      </a:r>
                      <a:endParaRPr lang="en-US" sz="700" dirty="0"/>
                    </a:p>
                  </a:txBody>
                  <a:tcPr marL="0" marR="0" marT="0" marB="0"/>
                </a:tc>
              </a:tr>
              <a:tr h="231553"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 smtClean="0"/>
                        <a:t>1</a:t>
                      </a:r>
                      <a:endParaRPr lang="en-US" sz="700" b="1" dirty="0"/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700" b="1" kern="1200" dirty="0" smtClean="0">
                          <a:effectLst/>
                        </a:rPr>
                        <a:t>Introduction to Critical Infrastructure Security and Resilience</a:t>
                      </a:r>
                      <a:endParaRPr lang="en-US" sz="7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1802"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 smtClean="0"/>
                        <a:t>2</a:t>
                      </a:r>
                      <a:endParaRPr lang="en-US" sz="700" b="1" dirty="0"/>
                    </a:p>
                  </a:txBody>
                  <a:tcPr marL="0" marR="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700" b="1" kern="1200" dirty="0" smtClean="0">
                          <a:effectLst/>
                        </a:rPr>
                        <a:t>Community Engagement and Human Rights; Building Community Partnerships; Components of Critical Infrastructure</a:t>
                      </a:r>
                      <a:endParaRPr lang="en-US" sz="7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74970"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 smtClean="0"/>
                        <a:t>3</a:t>
                      </a:r>
                      <a:endParaRPr lang="en-US" sz="700" b="1" dirty="0"/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700" b="1" kern="1200" dirty="0" smtClean="0">
                          <a:effectLst/>
                        </a:rPr>
                        <a:t>Critical Infrastructure Assets; Cybersecurity; Surveillance Detection Overview</a:t>
                      </a:r>
                      <a:endParaRPr lang="en-US" sz="7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137"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 smtClean="0"/>
                        <a:t>4–5</a:t>
                      </a:r>
                      <a:endParaRPr lang="en-US" sz="700" b="1" dirty="0"/>
                    </a:p>
                  </a:txBody>
                  <a:tcPr marL="0" marR="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700" b="1" kern="1200" dirty="0" smtClean="0">
                          <a:effectLst/>
                        </a:rPr>
                        <a:t>Explosives and Critical Infrastructure; Analyzing the Threat</a:t>
                      </a:r>
                      <a:endParaRPr lang="en-US" sz="7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CallAddLeft" hidden="1"/>
          <p:cNvSpPr txBox="1">
            <a:spLocks/>
          </p:cNvSpPr>
          <p:nvPr/>
        </p:nvSpPr>
        <p:spPr>
          <a:xfrm>
            <a:off x="50800" y="5033396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Course Schedule (1 of 2)</a:t>
            </a:r>
            <a:endParaRPr lang="en-US" sz="1000" b="0" dirty="0"/>
          </a:p>
        </p:txBody>
      </p:sp>
      <p:sp>
        <p:nvSpPr>
          <p:cNvPr id="20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1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520792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1.1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15366871"/>
              </p:ext>
            </p:extLst>
          </p:nvPr>
        </p:nvGraphicFramePr>
        <p:xfrm>
          <a:off x="404813" y="1217613"/>
          <a:ext cx="8319130" cy="21234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79045"/>
                <a:gridCol w="714008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Day(s)</a:t>
                      </a:r>
                      <a:endParaRPr lang="en-US" dirty="0"/>
                    </a:p>
                  </a:txBody>
                  <a:tcPr marL="92948" marR="92948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Milestones</a:t>
                      </a:r>
                      <a:endParaRPr lang="en-US" dirty="0"/>
                    </a:p>
                  </a:txBody>
                  <a:tcPr marL="92948" marR="92948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5</a:t>
                      </a:r>
                      <a:endParaRPr lang="en-US" b="1" dirty="0"/>
                    </a:p>
                  </a:txBody>
                  <a:tcPr marL="92948" marR="9294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Policies and Procedures</a:t>
                      </a:r>
                    </a:p>
                  </a:txBody>
                  <a:tcPr marL="92948" marR="9294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6</a:t>
                      </a:r>
                      <a:endParaRPr lang="en-US" b="1" dirty="0"/>
                    </a:p>
                  </a:txBody>
                  <a:tcPr marL="92948" marR="9294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Security Force Operations; Security Technology</a:t>
                      </a:r>
                    </a:p>
                  </a:txBody>
                  <a:tcPr marL="92948" marR="9294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7–9</a:t>
                      </a:r>
                      <a:endParaRPr lang="en-US" b="1" dirty="0"/>
                    </a:p>
                  </a:txBody>
                  <a:tcPr marL="92948" marR="9294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Security Inspection and Validation; Operational Resilience; Capstone Exercise</a:t>
                      </a:r>
                    </a:p>
                  </a:txBody>
                  <a:tcPr marL="92948" marR="9294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10</a:t>
                      </a:r>
                      <a:endParaRPr lang="en-US" b="1" dirty="0"/>
                    </a:p>
                  </a:txBody>
                  <a:tcPr marL="92948" marR="92948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Summary, Evaluation, and Commencement</a:t>
                      </a:r>
                    </a:p>
                  </a:txBody>
                  <a:tcPr marL="92948" marR="9294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Schedule (2 of 2)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graphicFrame>
        <p:nvGraphicFramePr>
          <p:cNvPr id="19" name="CallTable" hidden="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5638657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3185"/>
                <a:gridCol w="2441615"/>
              </a:tblGrid>
              <a:tr h="288925"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Day(s)</a:t>
                      </a:r>
                      <a:endParaRPr lang="en-US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Milestones</a:t>
                      </a:r>
                      <a:endParaRPr lang="en-US" sz="800" dirty="0"/>
                    </a:p>
                  </a:txBody>
                  <a:tcPr marL="0" marR="0" marT="0" marB="0"/>
                </a:tc>
              </a:tr>
              <a:tr h="155575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/>
                        <a:t>5</a:t>
                      </a:r>
                      <a:endParaRPr lang="en-US" sz="800" b="1" dirty="0"/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Policies and Procedures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/>
                        <a:t>6</a:t>
                      </a:r>
                      <a:endParaRPr lang="en-US" sz="800" b="1" dirty="0"/>
                    </a:p>
                  </a:txBody>
                  <a:tcPr marL="0" marR="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Security Force Operations; Security Technology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/>
                        <a:t>7–9</a:t>
                      </a:r>
                      <a:endParaRPr lang="en-US" sz="800" b="1" dirty="0"/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Security Inspection and Validation; Operational Resilience; Capstone Exercise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/>
                        <a:t>10</a:t>
                      </a:r>
                      <a:endParaRPr lang="en-US" sz="800" b="1" dirty="0"/>
                    </a:p>
                  </a:txBody>
                  <a:tcPr marL="0" marR="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Summary, Evaluation, and Commencement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1" name="CallAddL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smtClean="0"/>
              <a:t>Course Schedule (2 of 2)</a:t>
            </a:r>
            <a:endParaRPr lang="en-US" sz="950" b="0" dirty="0"/>
          </a:p>
        </p:txBody>
      </p:sp>
      <p:sp>
        <p:nvSpPr>
          <p:cNvPr id="23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4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411463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Measures course effectiveness</a:t>
            </a:r>
          </a:p>
          <a:p>
            <a:r>
              <a:rPr lang="en-US" dirty="0" smtClean="0"/>
              <a:t>Is not graded</a:t>
            </a:r>
          </a:p>
          <a:p>
            <a:r>
              <a:rPr lang="en-US" dirty="0" smtClean="0"/>
              <a:t>Does not require your name</a:t>
            </a:r>
          </a:p>
          <a:p>
            <a:endParaRPr lang="en-US" dirty="0"/>
          </a:p>
        </p:txBody>
      </p:sp>
      <p:pic>
        <p:nvPicPr>
          <p:cNvPr id="18" name="Content Placeholder 17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696" y="1633432"/>
            <a:ext cx="3139181" cy="1926177"/>
          </a:xfr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Knowledge Survey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pic>
        <p:nvPicPr>
          <p:cNvPr id="17" name="Picture Placeholder 16"/>
          <p:cNvPicPr>
            <a:picLocks noGrp="1" noChangeAspect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3" name="Text Placeholder 12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Handout 1.1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5972517" y="3306613"/>
            <a:ext cx="2595360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</a:t>
            </a:r>
            <a:r>
              <a:rPr lang="en-US" sz="800" b="1" dirty="0" smtClean="0">
                <a:solidFill>
                  <a:schemeClr val="bg1"/>
                </a:solidFill>
              </a:rPr>
              <a:t>Getty Images</a:t>
            </a: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Measures course effectiveness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Is not graded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Does not require your name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25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Knowledge Survey</a:t>
            </a:r>
            <a:endParaRPr lang="en-US" sz="1000" b="0" dirty="0"/>
          </a:p>
        </p:txBody>
      </p:sp>
      <p:sp>
        <p:nvSpPr>
          <p:cNvPr id="2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1.1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165512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Facilitator Introductions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3315" name="Content Placeholder 2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Name</a:t>
            </a:r>
          </a:p>
          <a:p>
            <a:r>
              <a:rPr lang="en-US" dirty="0" smtClean="0"/>
              <a:t>Position</a:t>
            </a:r>
          </a:p>
          <a:p>
            <a:r>
              <a:rPr lang="en-US" dirty="0" smtClean="0"/>
              <a:t>Professional experience</a:t>
            </a:r>
          </a:p>
          <a:p>
            <a:r>
              <a:rPr lang="en-US" dirty="0" smtClean="0"/>
              <a:t>Course expectations</a:t>
            </a:r>
          </a:p>
          <a:p>
            <a:endParaRPr lang="en-US" dirty="0" smtClean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507" y="1504398"/>
            <a:ext cx="3121423" cy="2493480"/>
          </a:xfrm>
        </p:spPr>
      </p:pic>
      <p:sp>
        <p:nvSpPr>
          <p:cNvPr id="9" name="Rectangle 8"/>
          <p:cNvSpPr/>
          <p:nvPr/>
        </p:nvSpPr>
        <p:spPr bwMode="auto">
          <a:xfrm>
            <a:off x="5045582" y="3730120"/>
            <a:ext cx="3195686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Facilitator Introductions</a:t>
            </a:r>
            <a:endParaRPr lang="en-US" sz="1000" b="0" dirty="0"/>
          </a:p>
        </p:txBody>
      </p:sp>
      <p:sp>
        <p:nvSpPr>
          <p:cNvPr id="1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Name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Position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Professional experience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Course expectations</a:t>
            </a:r>
          </a:p>
          <a:p>
            <a:pPr>
              <a:spcAft>
                <a:spcPts val="0"/>
              </a:spcAft>
            </a:pPr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2985010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Participant Introductions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4339" name="Content Placeholder 2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Please provide:</a:t>
            </a:r>
          </a:p>
          <a:p>
            <a:pPr lvl="1"/>
            <a:r>
              <a:rPr lang="en-US" dirty="0" smtClean="0"/>
              <a:t>Name</a:t>
            </a:r>
          </a:p>
          <a:p>
            <a:pPr lvl="1"/>
            <a:r>
              <a:rPr lang="en-US" dirty="0" smtClean="0"/>
              <a:t>Position</a:t>
            </a:r>
          </a:p>
          <a:p>
            <a:pPr lvl="1"/>
            <a:r>
              <a:rPr lang="en-US" dirty="0" smtClean="0"/>
              <a:t>Professional experience</a:t>
            </a:r>
          </a:p>
          <a:p>
            <a:pPr lvl="1"/>
            <a:r>
              <a:rPr lang="en-US" dirty="0" smtClean="0"/>
              <a:t>Course expectations</a:t>
            </a: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886" y="1454150"/>
            <a:ext cx="2005708" cy="2563084"/>
          </a:xfrm>
        </p:spPr>
      </p:pic>
      <p:sp>
        <p:nvSpPr>
          <p:cNvPr id="9" name="Rectangle 8"/>
          <p:cNvSpPr/>
          <p:nvPr/>
        </p:nvSpPr>
        <p:spPr bwMode="auto">
          <a:xfrm>
            <a:off x="5275535" y="3756579"/>
            <a:ext cx="2895600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</a:t>
            </a:r>
            <a:r>
              <a:rPr lang="en-US" sz="800" b="1" dirty="0" smtClean="0">
                <a:solidFill>
                  <a:schemeClr val="bg1"/>
                </a:solidFill>
              </a:rPr>
              <a:t>Getty Images</a:t>
            </a: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Participant Introductions</a:t>
            </a:r>
            <a:endParaRPr lang="en-US" sz="1000" b="0" dirty="0"/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Please provide: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Name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Position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Professional experience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Course expectations</a:t>
            </a:r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15820472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Course Materials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Participant Workbook</a:t>
            </a:r>
          </a:p>
          <a:p>
            <a:r>
              <a:rPr lang="en-US" dirty="0" smtClean="0"/>
              <a:t>Course materials </a:t>
            </a:r>
          </a:p>
          <a:p>
            <a:pPr lvl="1"/>
            <a:r>
              <a:rPr lang="en-US" dirty="0" smtClean="0"/>
              <a:t>Compact disc </a:t>
            </a:r>
            <a:endParaRPr lang="en-US" dirty="0"/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917" y="1504950"/>
            <a:ext cx="2714480" cy="2709368"/>
          </a:xfrm>
        </p:spPr>
      </p:pic>
      <p:sp>
        <p:nvSpPr>
          <p:cNvPr id="10" name="Rectangle 9"/>
          <p:cNvSpPr/>
          <p:nvPr/>
        </p:nvSpPr>
        <p:spPr bwMode="auto">
          <a:xfrm>
            <a:off x="5183956" y="3968422"/>
            <a:ext cx="3195686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</a:t>
            </a:r>
            <a:r>
              <a:rPr lang="en-US" sz="800" b="1" dirty="0" smtClean="0">
                <a:solidFill>
                  <a:schemeClr val="bg1"/>
                </a:solidFill>
              </a:rPr>
              <a:t>Getty Images</a:t>
            </a: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Introduction to Course Materials</a:t>
            </a:r>
            <a:endParaRPr lang="en-US" sz="1000" b="0" dirty="0"/>
          </a:p>
        </p:txBody>
      </p:sp>
      <p:sp>
        <p:nvSpPr>
          <p:cNvPr id="1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Participant Workbook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Course materials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Compact disc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33112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Office of Antiterrorism Assistance (ATA)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5363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Created by US Congress in 1983 </a:t>
            </a:r>
          </a:p>
          <a:p>
            <a:r>
              <a:rPr lang="en-US" dirty="0" smtClean="0"/>
              <a:t>Formed as a major initiative against international terrorism</a:t>
            </a:r>
          </a:p>
          <a:p>
            <a:r>
              <a:rPr lang="en-US" dirty="0" smtClean="0"/>
              <a:t>Provides training and related assistance to law enforcement and security services worldwide</a:t>
            </a:r>
          </a:p>
        </p:txBody>
      </p:sp>
      <p:sp>
        <p:nvSpPr>
          <p:cNvPr id="1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Office of Antiterrorism Assistance (ATA)</a:t>
            </a:r>
            <a:endParaRPr lang="en-US" sz="1000" b="0" dirty="0"/>
          </a:p>
        </p:txBody>
      </p:sp>
      <p:sp>
        <p:nvSpPr>
          <p:cNvPr id="2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Created by US Congress in 1983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Formed as a major initiative against international terrorism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Provides training and related assistance to law enforcement and security services worldwide</a:t>
            </a:r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13288349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Purpose</a:t>
            </a:r>
            <a:endParaRPr lang="en-US" dirty="0"/>
          </a:p>
        </p:txBody>
      </p:sp>
      <p:sp>
        <p:nvSpPr>
          <p:cNvPr id="22531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To provide the skills and techniques needed to develop a process to assess and mitigate vulnerabilities of critical infrastructure and plan for resilience</a:t>
            </a:r>
            <a:endParaRPr lang="en-US" dirty="0" smtClean="0">
              <a:solidFill>
                <a:srgbClr val="996633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Course Purpose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To provide the skills and techniques needed to develop a process to assess and mitigate vulnerabilities of critical infrastructure and plan for resilience</a:t>
            </a:r>
            <a:endParaRPr lang="en-US" sz="1000" b="0" dirty="0" smtClean="0">
              <a:solidFill>
                <a:srgbClr val="9966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272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Instructional Strategies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Lecture</a:t>
            </a:r>
          </a:p>
          <a:p>
            <a:r>
              <a:rPr lang="en-US" dirty="0" smtClean="0"/>
              <a:t>Case studies</a:t>
            </a:r>
          </a:p>
          <a:p>
            <a:r>
              <a:rPr lang="en-US" dirty="0" smtClean="0"/>
              <a:t>Large-group discussion</a:t>
            </a:r>
          </a:p>
          <a:p>
            <a:r>
              <a:rPr lang="en-US" dirty="0" smtClean="0"/>
              <a:t>Small-group activities</a:t>
            </a:r>
          </a:p>
          <a:p>
            <a:r>
              <a:rPr lang="en-US" dirty="0" smtClean="0"/>
              <a:t>Demonstration</a:t>
            </a:r>
          </a:p>
          <a:p>
            <a:r>
              <a:rPr lang="en-US" dirty="0" smtClean="0"/>
              <a:t>TeachBack moment</a:t>
            </a:r>
          </a:p>
          <a:p>
            <a:endParaRPr lang="en-US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996" y="1532092"/>
            <a:ext cx="3432345" cy="2298391"/>
          </a:xfrm>
        </p:spPr>
      </p:pic>
      <p:sp>
        <p:nvSpPr>
          <p:cNvPr id="21" name="Rectangle 20"/>
          <p:cNvSpPr/>
          <p:nvPr/>
        </p:nvSpPr>
        <p:spPr bwMode="auto">
          <a:xfrm>
            <a:off x="5054559" y="3580067"/>
            <a:ext cx="3432175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</a:t>
            </a:r>
            <a:r>
              <a:rPr lang="en-US" sz="800" b="1" dirty="0">
                <a:solidFill>
                  <a:schemeClr val="bg1"/>
                </a:solidFill>
              </a:rPr>
              <a:t>: DS/T/ATA</a:t>
            </a:r>
            <a:endParaRPr lang="en-US" sz="800" b="1" dirty="0">
              <a:solidFill>
                <a:schemeClr val="bg1"/>
              </a:solidFill>
              <a:latin typeface="Times New Roman" pitchFamily="18" charset="0"/>
            </a:endParaRPr>
          </a:p>
          <a:p>
            <a:pPr algn="r"/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Instructional Strategies</a:t>
            </a:r>
            <a:endParaRPr lang="en-US" sz="1000" b="0" dirty="0"/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Lecture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Case studies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Large-group discussion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Small-group activities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Demonstration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TeachBack moment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212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Classroom Etiquette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Share ideas</a:t>
            </a:r>
          </a:p>
          <a:p>
            <a:r>
              <a:rPr lang="en-US" dirty="0" smtClean="0"/>
              <a:t>Ask questions</a:t>
            </a:r>
          </a:p>
          <a:p>
            <a:r>
              <a:rPr lang="en-US" dirty="0" smtClean="0"/>
              <a:t>Silence cell phones </a:t>
            </a:r>
          </a:p>
          <a:p>
            <a:r>
              <a:rPr lang="en-US" dirty="0" smtClean="0"/>
              <a:t>Report to class on time</a:t>
            </a:r>
            <a:endParaRPr lang="en-US" dirty="0"/>
          </a:p>
        </p:txBody>
      </p:sp>
      <p:pic>
        <p:nvPicPr>
          <p:cNvPr id="15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99" y="1491111"/>
            <a:ext cx="3465513" cy="2315498"/>
          </a:xfrm>
        </p:spPr>
      </p:pic>
      <p:sp>
        <p:nvSpPr>
          <p:cNvPr id="14" name="Rectangle 13"/>
          <p:cNvSpPr/>
          <p:nvPr/>
        </p:nvSpPr>
        <p:spPr bwMode="auto">
          <a:xfrm>
            <a:off x="7029449" y="3556067"/>
            <a:ext cx="1612919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Source: </a:t>
            </a:r>
            <a:r>
              <a:rPr lang="en-US" sz="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Getty Images</a:t>
            </a: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Classroom Etiquette</a:t>
            </a:r>
            <a:endParaRPr lang="en-US" sz="1000" b="0" dirty="0"/>
          </a:p>
        </p:txBody>
      </p:sp>
      <p:sp>
        <p:nvSpPr>
          <p:cNvPr id="1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Share ideas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Ask questions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Silence cell phones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Report to class on time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51748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Logistics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Module 1: Course Introduction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8435" name="Content Placeholder 2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Class representative</a:t>
            </a:r>
          </a:p>
          <a:p>
            <a:r>
              <a:rPr lang="en-US" dirty="0" smtClean="0"/>
              <a:t>Facilities</a:t>
            </a:r>
          </a:p>
          <a:p>
            <a:r>
              <a:rPr lang="en-US" dirty="0" smtClean="0"/>
              <a:t>Daily schedule</a:t>
            </a:r>
          </a:p>
          <a:p>
            <a:r>
              <a:rPr lang="en-US" dirty="0" smtClean="0"/>
              <a:t>Class photo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72315" y="1512529"/>
            <a:ext cx="2798307" cy="2426418"/>
          </a:xfrm>
        </p:spPr>
      </p:pic>
      <p:sp>
        <p:nvSpPr>
          <p:cNvPr id="12" name="Rectangle 11"/>
          <p:cNvSpPr/>
          <p:nvPr/>
        </p:nvSpPr>
        <p:spPr bwMode="auto">
          <a:xfrm>
            <a:off x="5289873" y="3662916"/>
            <a:ext cx="2798763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</a:t>
            </a:r>
            <a:r>
              <a:rPr lang="en-US" sz="800" b="1" dirty="0">
                <a:solidFill>
                  <a:schemeClr val="bg1"/>
                </a:solidFill>
              </a:rPr>
              <a:t>: DS/T/ATA</a:t>
            </a:r>
            <a:endParaRPr lang="en-US" sz="8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5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Course Logistics</a:t>
            </a:r>
            <a:endParaRPr lang="en-US" sz="1000" b="0" dirty="0"/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Class representative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Facilities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Daily schedule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Class photo</a:t>
            </a:r>
          </a:p>
          <a:p>
            <a:pPr marL="114300" indent="-114300">
              <a:spcAft>
                <a:spcPts val="0"/>
              </a:spcAft>
            </a:pPr>
            <a:endParaRPr lang="en-US" sz="1000" b="0" smtClean="0"/>
          </a:p>
          <a:p>
            <a:pPr>
              <a:spcAft>
                <a:spcPts val="0"/>
              </a:spcAft>
            </a:pPr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8523948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rimary Master No Icons">
  <a:themeElements>
    <a:clrScheme name="Soft_Target 4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3A8669FE01B49B99F730BF577FB1F" ma:contentTypeVersion="" ma:contentTypeDescription="Create a new document." ma:contentTypeScope="" ma:versionID="43ad00e84c03e9fe39a1426cb15443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FD422167-A2FA-46CD-B674-1C4CE3A91C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1ABD91-165F-4B33-86B1-A662F4DC175D}">
  <ds:schemaRefs>
    <ds:schemaRef ds:uri="http://schemas.microsoft.com/office/2006/metadata/properties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VIS_Template</Template>
  <TotalTime>3758</TotalTime>
  <Words>733</Words>
  <Application>Microsoft Office PowerPoint</Application>
  <PresentationFormat>On-screen Show (4:3)</PresentationFormat>
  <Paragraphs>209</Paragraphs>
  <Slides>12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Primary Master No Icons</vt:lpstr>
      <vt:lpstr>Reference Master Icons</vt:lpstr>
      <vt:lpstr>1_Primary Master No Icons</vt:lpstr>
      <vt:lpstr>1_Reference Master Icons</vt:lpstr>
      <vt:lpstr>Course Introduction</vt:lpstr>
      <vt:lpstr>Facilitator Introductions</vt:lpstr>
      <vt:lpstr>Participant Introductions</vt:lpstr>
      <vt:lpstr>Introduction to Course Materials</vt:lpstr>
      <vt:lpstr>Office of Antiterrorism Assistance (ATA)</vt:lpstr>
      <vt:lpstr>Course Purpose</vt:lpstr>
      <vt:lpstr>Instructional Strategies</vt:lpstr>
      <vt:lpstr>Classroom Etiquette</vt:lpstr>
      <vt:lpstr>Course Logistics</vt:lpstr>
      <vt:lpstr>Course Schedule (1 of 2)</vt:lpstr>
      <vt:lpstr>Course Schedule (2 of 2)</vt:lpstr>
      <vt:lpstr>Knowledge Survey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1: Course Introduction</dc:title>
  <dc:subject>Critical Infrastructure Security and Resilience (CISR)</dc:subject>
  <dc:creator>ATA</dc:creator>
  <cp:lastModifiedBy>Bryant</cp:lastModifiedBy>
  <cp:revision>188</cp:revision>
  <dcterms:created xsi:type="dcterms:W3CDTF">2012-02-15T18:21:24Z</dcterms:created>
  <dcterms:modified xsi:type="dcterms:W3CDTF">2019-01-15T14:00:56Z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0x01010039D3A8669FE01B49B99F730BF577FB1F</vt:lpwstr>
  </property>
</Properties>
</file>