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8"/>
  </p:notesMasterIdLst>
  <p:handoutMasterIdLst>
    <p:handoutMasterId r:id="rId49"/>
  </p:handoutMasterIdLst>
  <p:sldIdLst>
    <p:sldId id="271" r:id="rId6"/>
    <p:sldId id="275" r:id="rId7"/>
    <p:sldId id="278" r:id="rId8"/>
    <p:sldId id="320" r:id="rId9"/>
    <p:sldId id="319" r:id="rId10"/>
    <p:sldId id="279" r:id="rId11"/>
    <p:sldId id="299" r:id="rId12"/>
    <p:sldId id="297" r:id="rId13"/>
    <p:sldId id="298" r:id="rId14"/>
    <p:sldId id="280" r:id="rId15"/>
    <p:sldId id="300" r:id="rId16"/>
    <p:sldId id="330" r:id="rId17"/>
    <p:sldId id="301" r:id="rId18"/>
    <p:sldId id="302" r:id="rId19"/>
    <p:sldId id="321" r:id="rId20"/>
    <p:sldId id="303" r:id="rId21"/>
    <p:sldId id="304" r:id="rId22"/>
    <p:sldId id="305" r:id="rId23"/>
    <p:sldId id="324" r:id="rId24"/>
    <p:sldId id="323" r:id="rId25"/>
    <p:sldId id="307" r:id="rId26"/>
    <p:sldId id="308" r:id="rId27"/>
    <p:sldId id="309" r:id="rId28"/>
    <p:sldId id="267" r:id="rId29"/>
    <p:sldId id="281" r:id="rId30"/>
    <p:sldId id="283" r:id="rId31"/>
    <p:sldId id="284" r:id="rId32"/>
    <p:sldId id="310" r:id="rId33"/>
    <p:sldId id="311" r:id="rId34"/>
    <p:sldId id="312" r:id="rId35"/>
    <p:sldId id="326" r:id="rId36"/>
    <p:sldId id="287" r:id="rId37"/>
    <p:sldId id="313" r:id="rId38"/>
    <p:sldId id="328" r:id="rId39"/>
    <p:sldId id="314" r:id="rId40"/>
    <p:sldId id="329" r:id="rId41"/>
    <p:sldId id="315" r:id="rId42"/>
    <p:sldId id="316" r:id="rId43"/>
    <p:sldId id="296" r:id="rId44"/>
    <p:sldId id="317" r:id="rId45"/>
    <p:sldId id="331" r:id="rId46"/>
    <p:sldId id="277" r:id="rId47"/>
  </p:sldIdLst>
  <p:sldSz cx="9144000" cy="6858000" type="screen4x3"/>
  <p:notesSz cx="7010400" cy="9372600"/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3F8"/>
    <a:srgbClr val="DBEDFD"/>
    <a:srgbClr val="F5EF6F"/>
    <a:srgbClr val="2F2F2F"/>
    <a:srgbClr val="F1B713"/>
    <a:srgbClr val="DDDDDD"/>
    <a:srgbClr val="EAEAEA"/>
    <a:srgbClr val="F8DB88"/>
    <a:srgbClr val="FFFF99"/>
    <a:srgbClr val="D7C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35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3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304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 sz="900" dirty="0" smtClean="0"/>
              <a:t>Module 5: Critical Infrastructure Components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fr-FR" sz="900" dirty="0" smtClean="0"/>
              <a:t>Module 5: Critical Infrastructure Components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sz="900" dirty="0" smtClean="0"/>
              <a:t>Module 5: Critical Infrastructure Components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sz="900" dirty="0" smtClean="0"/>
              <a:t>Module 5: Critical Infrastructure Components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42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774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1458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002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231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458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57060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246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5: Critical Infrastructure Components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46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21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76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0787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063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45435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5274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167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32332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44185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 smtClean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Critical Infrastructure Components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Module 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Infrastructure Components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This section will cover:</a:t>
            </a:r>
          </a:p>
          <a:p>
            <a:pPr lvl="1"/>
            <a:r>
              <a:rPr lang="en-US" smtClean="0"/>
              <a:t>Physical conditions</a:t>
            </a:r>
          </a:p>
          <a:p>
            <a:pPr lvl="1"/>
            <a:r>
              <a:rPr lang="en-US" smtClean="0"/>
              <a:t>Facility operations, policies, and procedures</a:t>
            </a:r>
          </a:p>
          <a:p>
            <a:pPr lvl="1"/>
            <a:r>
              <a:rPr lang="en-US" smtClean="0"/>
              <a:t>Regulatory requirements</a:t>
            </a:r>
          </a:p>
          <a:p>
            <a:pPr lvl="1"/>
            <a:r>
              <a:rPr lang="en-US" smtClean="0"/>
              <a:t>Safety considerations</a:t>
            </a:r>
          </a:p>
          <a:p>
            <a:pPr lvl="1"/>
            <a:r>
              <a:rPr lang="en-US" smtClean="0"/>
              <a:t>Legal considerations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Components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Physical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Facility operations, policies,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Regulatory requirements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Safety considerations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Legal considerations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Conditions Component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Site boundaries</a:t>
            </a:r>
          </a:p>
          <a:p>
            <a:r>
              <a:rPr lang="en-US" smtClean="0"/>
              <a:t>Number and location of buildings </a:t>
            </a:r>
          </a:p>
          <a:p>
            <a:r>
              <a:rPr lang="en-US" smtClean="0"/>
              <a:t>Room locations within buildings</a:t>
            </a:r>
          </a:p>
          <a:p>
            <a:r>
              <a:rPr lang="en-US" smtClean="0"/>
              <a:t>Access points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Conditions Component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Site boundaries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Number and location of buildings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Room locations within buildings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Access points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3665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Conditions Component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Existing physical protection system </a:t>
            </a:r>
          </a:p>
          <a:p>
            <a:r>
              <a:rPr lang="en-US" smtClean="0"/>
              <a:t>Building construction details</a:t>
            </a:r>
          </a:p>
          <a:p>
            <a:r>
              <a:rPr lang="en-US" smtClean="0"/>
              <a:t>Environmental aspects </a:t>
            </a:r>
            <a:endParaRPr lang="en-US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Conditions Component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Existing physical protection system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Building construction details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Environmental aspects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7450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Environmental Aspects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4154559"/>
            <a:ext cx="4024313" cy="171105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Topography</a:t>
            </a:r>
          </a:p>
          <a:p>
            <a:pPr lvl="0"/>
            <a:r>
              <a:rPr lang="en-US" smtClean="0"/>
              <a:t>Vegetation</a:t>
            </a:r>
          </a:p>
          <a:p>
            <a:pPr lvl="0"/>
            <a:r>
              <a:rPr lang="en-US" smtClean="0"/>
              <a:t>Wildlife</a:t>
            </a:r>
          </a:p>
          <a:p>
            <a:pPr lvl="0"/>
            <a:r>
              <a:rPr lang="en-US" smtClean="0"/>
              <a:t>Background noise </a:t>
            </a:r>
          </a:p>
          <a:p>
            <a:pPr lvl="0"/>
            <a:r>
              <a:rPr lang="en-US" smtClean="0"/>
              <a:t>Climate and weather conditions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995330" y="5619950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NASA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Environmental Aspects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Topography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Vegetation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Wildlife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Background noise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Climate and weather conditions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3371343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Knowledge of Physical Conditions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743" y="3991434"/>
            <a:ext cx="3059851" cy="212370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Helps to identify conditions that may limit site access: </a:t>
            </a:r>
          </a:p>
          <a:p>
            <a:pPr lvl="1"/>
            <a:r>
              <a:rPr lang="en-US" smtClean="0"/>
              <a:t>Vegetation</a:t>
            </a:r>
          </a:p>
          <a:p>
            <a:pPr lvl="1"/>
            <a:r>
              <a:rPr lang="en-US" smtClean="0"/>
              <a:t>Isolation</a:t>
            </a:r>
          </a:p>
          <a:p>
            <a:r>
              <a:rPr lang="en-US" smtClean="0"/>
              <a:t>Used to predict terrorist routes into the facility and best routes for security force and first responders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702944" y="5899699"/>
            <a:ext cx="1670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Department of Energy</a:t>
            </a:r>
            <a:endParaRPr lang="en-US" sz="800" b="1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Knowledge of Physical Conditions 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Helps to identify conditions that may limit site access: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Vegetation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Isolation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Used to predict terrorist routes into the facility and best routes for security force and first responders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55060389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Can you provide examples of physical conditions that have influenced the design of a physical protection system?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Can you provide examples of physical conditions that have influenced the design of a physical protection system?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664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Facility Operations Component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20" y="4044952"/>
            <a:ext cx="3036939" cy="202939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Process and products — facility assets</a:t>
            </a:r>
          </a:p>
          <a:p>
            <a:r>
              <a:rPr lang="en-US" smtClean="0"/>
              <a:t>Operating conditions: </a:t>
            </a:r>
          </a:p>
          <a:p>
            <a:pPr lvl="1"/>
            <a:r>
              <a:rPr lang="en-US" smtClean="0"/>
              <a:t>Hours of operation </a:t>
            </a:r>
          </a:p>
          <a:p>
            <a:pPr lvl="1"/>
            <a:r>
              <a:rPr lang="en-US" smtClean="0"/>
              <a:t>Number of employees</a:t>
            </a:r>
          </a:p>
          <a:p>
            <a:pPr lvl="1"/>
            <a:r>
              <a:rPr lang="en-US" smtClean="0"/>
              <a:t>Staff and visitors’ movement </a:t>
            </a:r>
          </a:p>
          <a:p>
            <a:pPr lvl="1"/>
            <a:r>
              <a:rPr lang="en-US" smtClean="0"/>
              <a:t>Traffic patterns and specialized equipment</a:t>
            </a:r>
          </a:p>
          <a:p>
            <a:pPr lvl="1"/>
            <a:endParaRPr lang="en-US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32476" y="5829246"/>
            <a:ext cx="8178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NRC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Facility Operations Component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Process and products — facility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Operating conditions: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Hours of operation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Number of employees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Staff and visitors’ movement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Traffic patterns and specialized equipment</a:t>
            </a:r>
          </a:p>
          <a:p>
            <a:pPr marL="228600" lvl="1" indent="-114300">
              <a:spcAft>
                <a:spcPct val="0"/>
              </a:spcAft>
            </a:pPr>
            <a:endParaRPr lang="en-US" sz="1000" b="0" smtClean="0"/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4025059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Facility Polices and Procedures Component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4759" y="4163277"/>
            <a:ext cx="3225494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Documented policies and procedures</a:t>
            </a:r>
          </a:p>
          <a:p>
            <a:r>
              <a:rPr lang="en-US" smtClean="0"/>
              <a:t>Employee training</a:t>
            </a:r>
          </a:p>
          <a:p>
            <a:r>
              <a:rPr lang="en-US" smtClean="0"/>
              <a:t>Disciplinary action procedures for policy violations</a:t>
            </a:r>
          </a:p>
          <a:p>
            <a:r>
              <a:rPr lang="en-US" smtClean="0"/>
              <a:t>Proper supervision and management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01555" y="5691117"/>
            <a:ext cx="11873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Facility Polices and Procedures Component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Documented policies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Employee training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Disciplinary action procedures for policy violations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Proper supervision and management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2745324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Regulatory Requirements Component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79" name="Picture 7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0967" y="4163277"/>
            <a:ext cx="3533079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Collect data on regulatory requirements and standards that apply to the facility</a:t>
            </a:r>
          </a:p>
          <a:p>
            <a:r>
              <a:rPr lang="en-US" smtClean="0"/>
              <a:t>Ensure that the physical protection system design does not conflict with regulations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24131" y="5691117"/>
            <a:ext cx="13306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Regulatory Requirements Component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Collect data on regulatory requirements and standards that apply to the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that the physical protection system design does not conflict with regulations 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8842350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Safety Considerations Component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2" descr="C:\Users\candace.whitehead\Pictures\bls.gov\15388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7727" y="4162425"/>
            <a:ext cx="2399559" cy="1755775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Before implementing security measures:</a:t>
            </a:r>
          </a:p>
          <a:p>
            <a:pPr lvl="1"/>
            <a:r>
              <a:rPr lang="en-US" dirty="0" smtClean="0"/>
              <a:t>Consult the safety authority at the critical infrastructure</a:t>
            </a:r>
          </a:p>
          <a:p>
            <a:pPr lvl="1"/>
            <a:r>
              <a:rPr lang="en-US" dirty="0" smtClean="0"/>
              <a:t>Ensure compliance with safety regulations and policies </a:t>
            </a:r>
          </a:p>
          <a:p>
            <a:r>
              <a:rPr lang="en-US" dirty="0" smtClean="0"/>
              <a:t>The vulnerability analysis team may not include a safety expert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39849" y="5702756"/>
            <a:ext cx="18774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Bureau of Labor Statistics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Safety Considerations Component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Before implementing security 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Consult the safety authority at the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Ensure compliance with safety regulations and policies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vulnerability analysis team may not include a safety expert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3038074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</a:t>
            </a:r>
            <a:r>
              <a:rPr lang="en-US" smtClean="0"/>
              <a:t> determine </a:t>
            </a:r>
            <a:r>
              <a:rPr lang="en-US" dirty="0" smtClean="0"/>
              <a:t>the functional components of critical infrastructure to establish the basis of a vulnerability analysis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 determine the functional components of critical infrastructure to establish the basis of a vulnerability analysis</a:t>
            </a:r>
            <a:endParaRPr lang="en-US" sz="1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What are some examples of other safety considerations for critical infrastructure in your country?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other safety considerations for critical infrastructure in your country?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8891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Legal Considerations Component (1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1820" y="3270726"/>
            <a:ext cx="2481521" cy="248152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Collect data on legal information to ensure the physical protection system does not create legal problems for the facility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67866" y="5527477"/>
            <a:ext cx="22781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Creative Commons Public Domain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Legal Considerations Component (1 of 3)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Collect data on legal information to ensure the physical protection system does not create legal problems for the facility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70335181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Legal Considerations Component (2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May include:</a:t>
            </a:r>
          </a:p>
          <a:p>
            <a:pPr lvl="1"/>
            <a:r>
              <a:rPr lang="en-US" smtClean="0"/>
              <a:t>Use-of-force policy</a:t>
            </a:r>
          </a:p>
          <a:p>
            <a:pPr lvl="1"/>
            <a:r>
              <a:rPr lang="en-US" smtClean="0"/>
              <a:t>Employee rights and privacy concerns when conducting searches of employees and visitors</a:t>
            </a:r>
          </a:p>
          <a:p>
            <a:pPr lvl="1"/>
            <a:r>
              <a:rPr lang="en-US" smtClean="0"/>
              <a:t>Training requirements for security forces</a:t>
            </a:r>
          </a:p>
          <a:p>
            <a:pPr lvl="1"/>
            <a:endParaRPr lang="en-US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Legal Considerations Component (2 of 3)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Use-of-force policy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Employee rights and privacy concerns when conducting searches of employees and visitors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Training requirements for security forces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5309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Legal Considerations Component (3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888" y="4163277"/>
            <a:ext cx="3537236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Failure to comply with legal requirements could result in: </a:t>
            </a:r>
          </a:p>
          <a:p>
            <a:pPr lvl="1"/>
            <a:r>
              <a:rPr lang="en-US" smtClean="0"/>
              <a:t>Financial penalties for the facility</a:t>
            </a:r>
          </a:p>
          <a:p>
            <a:pPr lvl="1"/>
            <a:r>
              <a:rPr lang="en-US" smtClean="0"/>
              <a:t>Prison time for senior executives</a:t>
            </a:r>
          </a:p>
          <a:p>
            <a:pPr lvl="1"/>
            <a:r>
              <a:rPr lang="en-US" smtClean="0"/>
              <a:t>Litigation (civil lawsuits)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69617" y="5711484"/>
            <a:ext cx="19078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Federal Bureau of Prisons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Legal Considerations Component (3 of 3)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Failure to comply with legal requirements could result in: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Financial penalties for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Prison time for senior executives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Litigation (civil lawsuits)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73228066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What are some examples of the components used to assess critical infrastructure?</a:t>
            </a:r>
            <a:endParaRPr lang="en-US" dirty="0" smtClean="0"/>
          </a:p>
        </p:txBody>
      </p:sp>
      <p:sp>
        <p:nvSpPr>
          <p:cNvPr id="14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the components used to assess critical infrastructure?</a:t>
            </a:r>
            <a:endParaRPr lang="en-US" sz="1000" b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Infrastructure Components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This section will cover:</a:t>
            </a:r>
          </a:p>
          <a:p>
            <a:pPr lvl="1"/>
            <a:r>
              <a:rPr lang="en-US" smtClean="0"/>
              <a:t>Critical infrastructure component evaluation</a:t>
            </a:r>
          </a:p>
          <a:p>
            <a:pPr lvl="1"/>
            <a:r>
              <a:rPr lang="en-US" smtClean="0"/>
              <a:t>Methodology for gathering information on facilities</a:t>
            </a:r>
            <a:endParaRPr lang="en-US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Components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infrastructure component evaluation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Methodology for gathering information on facilities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Component Evaluation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Allows security managers to:</a:t>
            </a:r>
          </a:p>
          <a:p>
            <a:pPr lvl="1"/>
            <a:r>
              <a:rPr lang="en-US" smtClean="0"/>
              <a:t>Protect critical assets</a:t>
            </a:r>
          </a:p>
          <a:p>
            <a:pPr lvl="1"/>
            <a:r>
              <a:rPr lang="en-US" smtClean="0"/>
              <a:t>Prioritize efforts</a:t>
            </a:r>
          </a:p>
          <a:p>
            <a:pPr lvl="1"/>
            <a:r>
              <a:rPr lang="en-US" smtClean="0"/>
              <a:t>Use limited resources more efficiently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Critical Infrastructure Component Evaluation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Allows security managers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Protect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Prioritize efforts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Use limited resources more efficiently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Prioritize Vulnerability Analysis Efforts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1750" y="3337399"/>
            <a:ext cx="3525837" cy="2350558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Identify:</a:t>
            </a:r>
          </a:p>
          <a:p>
            <a:pPr lvl="1"/>
            <a:r>
              <a:rPr lang="en-US" smtClean="0"/>
              <a:t>Critical assets</a:t>
            </a:r>
          </a:p>
          <a:p>
            <a:pPr lvl="1"/>
            <a:r>
              <a:rPr lang="en-US" smtClean="0"/>
              <a:t>Common vulnerabilities and protection solutions</a:t>
            </a:r>
          </a:p>
          <a:p>
            <a:pPr lvl="1"/>
            <a:r>
              <a:rPr lang="en-US" smtClean="0"/>
              <a:t>Interdependencies between infrastructures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9202" y="5472513"/>
            <a:ext cx="8883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USGS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Prioritize Vulnerability Analysis Efforts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Identify: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Common vulnerabilities and protection solutions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Interdependencies between infrastructures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Identify Critical Assets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2950" y="3585883"/>
            <a:ext cx="4024313" cy="174811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Focus on identifying the truly critical assets</a:t>
            </a:r>
          </a:p>
          <a:p>
            <a:pPr lvl="0"/>
            <a:r>
              <a:rPr lang="en-US" smtClean="0"/>
              <a:t>Harden critical assets against attack</a:t>
            </a:r>
          </a:p>
          <a:p>
            <a:pPr lvl="0"/>
            <a:r>
              <a:rPr lang="en-US" smtClean="0"/>
              <a:t>If possible, reduce the effect of asset loss through:</a:t>
            </a:r>
          </a:p>
          <a:p>
            <a:pPr lvl="1"/>
            <a:r>
              <a:rPr lang="en-US" smtClean="0"/>
              <a:t>Redundancy</a:t>
            </a:r>
          </a:p>
          <a:p>
            <a:pPr lvl="1"/>
            <a:r>
              <a:rPr lang="en-US" smtClean="0"/>
              <a:t>Relocation </a:t>
            </a:r>
          </a:p>
          <a:p>
            <a:pPr lvl="1"/>
            <a:r>
              <a:rPr lang="en-US" smtClean="0"/>
              <a:t>Redesign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04216" y="5121413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Identify Critical Assets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Focus on identifying the truly critical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Harden critical assets against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If possible, reduce the effect of asset loss through: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Redundancy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Relocation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Redesign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46080173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Common Vulnerabilities </a:t>
            </a:r>
            <a:br>
              <a:rPr lang="en-US" dirty="0" smtClean="0"/>
            </a:br>
            <a:r>
              <a:rPr lang="en-US" dirty="0" smtClean="0"/>
              <a:t>and Protection Solutions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6800" y="3679825"/>
            <a:ext cx="3320613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Establish and implement best practices:</a:t>
            </a:r>
          </a:p>
          <a:p>
            <a:pPr lvl="1"/>
            <a:r>
              <a:rPr lang="en-US" smtClean="0"/>
              <a:t>Methods that show consistent superior results</a:t>
            </a:r>
          </a:p>
          <a:p>
            <a:pPr lvl="1"/>
            <a:r>
              <a:rPr lang="en-US" smtClean="0"/>
              <a:t>Benchmarks</a:t>
            </a:r>
          </a:p>
          <a:p>
            <a:pPr lvl="1"/>
            <a:r>
              <a:rPr lang="en-US" smtClean="0"/>
              <a:t>Variable to each asset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85413" y="5192483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NASA</a:t>
            </a:r>
            <a:endParaRPr lang="en-US" sz="800" b="1" dirty="0"/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Identify Common Vulnerabilities </a:t>
            </a:r>
            <a:br>
              <a:rPr lang="en-US" sz="1000" b="0" smtClean="0"/>
            </a:br>
            <a:r>
              <a:rPr lang="en-US" sz="1000" b="0" smtClean="0"/>
              <a:t>and Protection Solutions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Establish and implement best practices: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Methods that show consistent superior results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Benchmarks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Variable to each asset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1828636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Map with VAM Phases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93" y="1220788"/>
            <a:ext cx="5830840" cy="3719512"/>
          </a:xfrm>
        </p:spPr>
      </p:pic>
      <p:sp>
        <p:nvSpPr>
          <p:cNvPr id="12" name="Rectangle 11"/>
          <p:cNvSpPr/>
          <p:nvPr/>
        </p:nvSpPr>
        <p:spPr>
          <a:xfrm>
            <a:off x="1844414" y="1898452"/>
            <a:ext cx="15240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Identify Critical Infrastructure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Module 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575623" y="1643761"/>
            <a:ext cx="1616660" cy="12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Assess Critical Infrastructure Components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Module 5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5387339" y="1595519"/>
            <a:ext cx="1604011" cy="134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210587" y="3643963"/>
            <a:ext cx="1349433" cy="10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Threat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7-10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3981428" y="3506719"/>
            <a:ext cx="1483084" cy="13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11-14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5758378" y="3569486"/>
            <a:ext cx="1486972" cy="116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3403" y="1280779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1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39394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b="1" dirty="0" smtClean="0">
                <a:ea typeface="Calibri" pitchFamily="34" charset="0"/>
                <a:cs typeface="Calibri" pitchFamily="34" charset="0"/>
              </a:rPr>
              <a:t>2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47852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b="1" dirty="0" smtClean="0">
                <a:ea typeface="Calibri" pitchFamily="34" charset="0"/>
                <a:cs typeface="Calibri" pitchFamily="34" charset="0"/>
              </a:rPr>
              <a:t>3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78956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b="1" dirty="0" smtClean="0">
                <a:ea typeface="Calibri" pitchFamily="34" charset="0"/>
                <a:cs typeface="Calibri" pitchFamily="34" charset="0"/>
              </a:rPr>
              <a:t>4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41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1" name="CallBottom" hidden="1"/>
          <p:cNvSpPr txBox="1">
            <a:spLocks/>
          </p:cNvSpPr>
          <p:nvPr/>
        </p:nvSpPr>
        <p:spPr bwMode="auto">
          <a:xfrm>
            <a:off x="571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52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53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54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 6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6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7-10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7" name="CallAddL" hidden="1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11-14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8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9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0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1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2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with VAM Phases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Interdependencies </a:t>
            </a:r>
            <a:br>
              <a:rPr lang="en-US" dirty="0" smtClean="0"/>
            </a:br>
            <a:r>
              <a:rPr lang="en-US" dirty="0" smtClean="0"/>
              <a:t>between Infrastructures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Relationship between infrastructures</a:t>
            </a:r>
          </a:p>
          <a:p>
            <a:pPr lvl="0"/>
            <a:r>
              <a:rPr lang="en-US" dirty="0"/>
              <a:t>Geographic proximity </a:t>
            </a:r>
          </a:p>
          <a:p>
            <a:pPr lvl="0"/>
            <a:r>
              <a:rPr lang="en-US" dirty="0" smtClean="0"/>
              <a:t>Feasibility</a:t>
            </a:r>
            <a:endParaRPr lang="en-US" dirty="0"/>
          </a:p>
        </p:txBody>
      </p:sp>
      <p:pic>
        <p:nvPicPr>
          <p:cNvPr id="1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8240" y="1562100"/>
            <a:ext cx="2847304" cy="213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778407" y="3485927"/>
            <a:ext cx="17171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Bureau of Reclamation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Identify Interdependencies </a:t>
            </a:r>
            <a:br>
              <a:rPr lang="en-US" sz="1000" b="0" dirty="0" smtClean="0"/>
            </a:br>
            <a:r>
              <a:rPr lang="en-US" sz="1000" b="0" dirty="0" smtClean="0"/>
              <a:t>between Infrastructures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Relationship between infrastructures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Geographic proximity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Feasibility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277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Why is the evaluation of a critical infrastructure's components an important part of the vulnerability analysis?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Why is the evaluation of a critical infrastructure's components an important part of the vulnerability analysis?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08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for Gathering </a:t>
            </a:r>
            <a:br>
              <a:rPr lang="en-US" dirty="0" smtClean="0"/>
            </a:br>
            <a:r>
              <a:rPr lang="en-US" dirty="0" smtClean="0"/>
              <a:t>Information for Facilities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This section will cover:</a:t>
            </a:r>
          </a:p>
          <a:p>
            <a:pPr lvl="1"/>
            <a:r>
              <a:rPr lang="en-US" smtClean="0"/>
              <a:t>Stage 1: Planning</a:t>
            </a:r>
          </a:p>
          <a:p>
            <a:pPr lvl="1"/>
            <a:r>
              <a:rPr lang="en-US" smtClean="0"/>
              <a:t>Stage 2: Data review</a:t>
            </a:r>
          </a:p>
          <a:p>
            <a:pPr lvl="1"/>
            <a:r>
              <a:rPr lang="en-US" smtClean="0"/>
              <a:t>Stage 3: Site visit</a:t>
            </a:r>
          </a:p>
          <a:p>
            <a:pPr lvl="1"/>
            <a:r>
              <a:rPr lang="en-US" smtClean="0"/>
              <a:t>Stage 4: Information evaluation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Methodology for Gathering </a:t>
            </a:r>
            <a:br>
              <a:rPr lang="en-US" sz="1000" b="0" smtClean="0"/>
            </a:br>
            <a:r>
              <a:rPr lang="en-US" sz="1000" b="0" smtClean="0"/>
              <a:t>Information for Facilities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Stage 1: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Stage 2: Data review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Stage 3: Site visit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Stage 4: Information evaluation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5.1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Form a vulnerability analysis team:</a:t>
            </a:r>
          </a:p>
          <a:p>
            <a:pPr lvl="1"/>
            <a:r>
              <a:rPr lang="en-US" smtClean="0"/>
              <a:t>Project manager</a:t>
            </a:r>
          </a:p>
          <a:p>
            <a:pPr lvl="1"/>
            <a:r>
              <a:rPr lang="en-US" smtClean="0"/>
              <a:t>Security system technologist</a:t>
            </a:r>
          </a:p>
          <a:p>
            <a:pPr lvl="1"/>
            <a:r>
              <a:rPr lang="en-US" smtClean="0"/>
              <a:t>Subject matter experts</a:t>
            </a:r>
          </a:p>
          <a:p>
            <a:pPr lvl="0"/>
            <a:r>
              <a:rPr lang="en-US" smtClean="0"/>
              <a:t>Make a data call:</a:t>
            </a:r>
          </a:p>
          <a:p>
            <a:pPr lvl="1"/>
            <a:r>
              <a:rPr lang="en-US" smtClean="0"/>
              <a:t>Before site visit</a:t>
            </a:r>
          </a:p>
          <a:p>
            <a:pPr lvl="1"/>
            <a:r>
              <a:rPr lang="en-US" smtClean="0"/>
              <a:t>Request information about site</a:t>
            </a:r>
          </a:p>
          <a:p>
            <a:r>
              <a:rPr lang="en-US" smtClean="0"/>
              <a:t>Schedule site visit — time and permission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Gathering Component </a:t>
            </a:r>
            <a:br>
              <a:rPr lang="en-US" dirty="0" smtClean="0"/>
            </a:br>
            <a:r>
              <a:rPr lang="en-US" dirty="0" smtClean="0"/>
              <a:t>Data —Stage 1: Planning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Form a vulnerability analysis team: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Project manager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system technologist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Subject matter experts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Make a data call: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Before site visit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Request information about site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Schedule site visit — time and permission</a:t>
            </a:r>
            <a:endParaRPr lang="en-US" sz="1000" b="0" dirty="0"/>
          </a:p>
        </p:txBody>
      </p:sp>
      <p:sp>
        <p:nvSpPr>
          <p:cNvPr id="21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Gathering Component </a:t>
            </a:r>
          </a:p>
          <a:p>
            <a:r>
              <a:rPr lang="en-US" sz="1000" b="0" dirty="0" smtClean="0"/>
              <a:t>Data —Stage 1: Planning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68273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What other kinds of information would you want to obtain from the data call?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other kinds of information would you want to obtain from the data call?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3258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892" y="3539733"/>
            <a:ext cx="2631105" cy="1754070"/>
          </a:xfrm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Review data call information</a:t>
            </a:r>
          </a:p>
          <a:p>
            <a:r>
              <a:rPr lang="en-US" smtClean="0"/>
              <a:t>Prepare questions for site visit</a:t>
            </a:r>
          </a:p>
          <a:p>
            <a:r>
              <a:rPr lang="en-US" smtClean="0"/>
              <a:t>Plan site visit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Gathering Component Data — Stage 2: Data Review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5.1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770007" y="5078359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Review data call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Prepare questions for site visit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Plan site visit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22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Gathering Component Data — Stage 2: Data Review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22187911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Are there any other sample questions you would include in the list?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Are there any other sample questions you would include in the list?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6807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Gathering Component Data — </a:t>
            </a:r>
            <a:br>
              <a:rPr lang="en-US" dirty="0" smtClean="0"/>
            </a:br>
            <a:r>
              <a:rPr lang="en-US" dirty="0" smtClean="0"/>
              <a:t>Stage 3: Site Visit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43009" y="4456112"/>
            <a:ext cx="2627435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Briefing to facility point of contact</a:t>
            </a:r>
          </a:p>
          <a:p>
            <a:pPr lvl="0"/>
            <a:r>
              <a:rPr lang="en-US" smtClean="0"/>
              <a:t>Tour, including:</a:t>
            </a:r>
          </a:p>
          <a:p>
            <a:pPr lvl="1"/>
            <a:r>
              <a:rPr lang="en-US" smtClean="0"/>
              <a:t>All critical assets</a:t>
            </a:r>
          </a:p>
          <a:p>
            <a:pPr lvl="1"/>
            <a:r>
              <a:rPr lang="en-US" smtClean="0"/>
              <a:t>Secondary critical assets</a:t>
            </a:r>
          </a:p>
          <a:p>
            <a:pPr lvl="1"/>
            <a:r>
              <a:rPr lang="en-US" smtClean="0"/>
              <a:t>Security control center</a:t>
            </a:r>
          </a:p>
          <a:p>
            <a:pPr lvl="1"/>
            <a:r>
              <a:rPr lang="en-US" smtClean="0"/>
              <a:t>Other specified areas</a:t>
            </a:r>
          </a:p>
          <a:p>
            <a:r>
              <a:rPr lang="en-US" smtClean="0"/>
              <a:t>Interviews to answer remaining questions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90971" y="5986523"/>
            <a:ext cx="1670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Department of Energy</a:t>
            </a:r>
            <a:endParaRPr lang="en-US" sz="800" b="1" dirty="0"/>
          </a:p>
        </p:txBody>
      </p:sp>
      <p:sp>
        <p:nvSpPr>
          <p:cNvPr id="14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Gathering Component Data — Stage 3: Site Visit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Briefing to facility point of contact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Tour, including: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All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Secondary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control center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Other specified areas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Interviews to answer remaining questions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65277521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Gathering Component Data — </a:t>
            </a:r>
            <a:br>
              <a:rPr lang="en-US" dirty="0" smtClean="0"/>
            </a:br>
            <a:r>
              <a:rPr lang="en-US" dirty="0" smtClean="0"/>
              <a:t>Stage 4: Information Evaluation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Determine data relevance</a:t>
            </a:r>
          </a:p>
          <a:p>
            <a:r>
              <a:rPr lang="en-US" smtClean="0"/>
              <a:t>Record in report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2559" y="1593466"/>
            <a:ext cx="3288983" cy="2181054"/>
          </a:xfrm>
        </p:spPr>
      </p:pic>
      <p:sp>
        <p:nvSpPr>
          <p:cNvPr id="8" name="TextBox 7"/>
          <p:cNvSpPr txBox="1"/>
          <p:nvPr/>
        </p:nvSpPr>
        <p:spPr>
          <a:xfrm>
            <a:off x="7287291" y="355907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Gathering Component Data — </a:t>
            </a:r>
          </a:p>
          <a:p>
            <a:r>
              <a:rPr lang="en-US" sz="1000" b="0" dirty="0" smtClean="0"/>
              <a:t>Stage 4: Information Evaluation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data relevance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Record in report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780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How are critical infrastructure components used in a critical infrastructure assessment?</a:t>
            </a:r>
            <a:endParaRPr lang="en-US" dirty="0" smtClean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are critical infrastructure components used in a critical infrastructure assessment?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Components Defined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The physical conditions, facility operations, policies, and procedures, regulatory requirements, and the safety and legal considerations of the identified asset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Critical Infrastructure Components Defined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physical conditions, facility operations, policies, and procedures, regulatory requirements, and the safety and legal considerations of the identified asset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1648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77500" lnSpcReduction="20000"/>
          </a:bodyPr>
          <a:lstStyle/>
          <a:p>
            <a:r>
              <a:rPr lang="en-US" dirty="0" smtClean="0"/>
              <a:t>Workbook Introduction </a:t>
            </a:r>
          </a:p>
          <a:p>
            <a:r>
              <a:rPr lang="en-US" dirty="0" smtClean="0"/>
              <a:t>and Part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evaluate the critical infrastructure components of the National Ministries Building</a:t>
            </a:r>
          </a:p>
          <a:p>
            <a:pPr lvl="1"/>
            <a:r>
              <a:rPr lang="en-US" dirty="0" smtClean="0"/>
              <a:t>Duration: 90 minutes (70-exercise; 20-debrief)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presentations and discussion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Threaded Exercise </a:t>
            </a:r>
            <a:br>
              <a:rPr lang="en-US" dirty="0" smtClean="0"/>
            </a:br>
            <a:r>
              <a:rPr lang="en-US" dirty="0" smtClean="0"/>
              <a:t>Introduction and Part 1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Purpose: to evaluate the critical infrastructure components of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Duration: 90 minutes (70-exercise; 20-debrief)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Debrief: presentations and discussion</a:t>
            </a:r>
            <a:endParaRPr lang="en-US" sz="1000" b="0" dirty="0"/>
          </a:p>
        </p:txBody>
      </p:sp>
      <p:sp>
        <p:nvSpPr>
          <p:cNvPr id="21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Threaded Exercise </a:t>
            </a:r>
            <a:br>
              <a:rPr lang="en-US" sz="1000" b="0" smtClean="0"/>
            </a:br>
            <a:r>
              <a:rPr lang="en-US" sz="1000" b="0" smtClean="0"/>
              <a:t>Introduction and Part 1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Introduction and Part 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630983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fontScale="77500" lnSpcReduction="20000"/>
          </a:bodyPr>
          <a:lstStyle/>
          <a:p>
            <a:r>
              <a:rPr lang="en-US" dirty="0" smtClean="0"/>
              <a:t>National Ministries Building Complex Map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pic>
        <p:nvPicPr>
          <p:cNvPr id="11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1087582"/>
            <a:ext cx="5539280" cy="4170218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Ministries </a:t>
            </a:r>
            <a:br>
              <a:rPr lang="en-US" dirty="0" smtClean="0"/>
            </a:br>
            <a:r>
              <a:rPr lang="en-US" dirty="0" smtClean="0"/>
              <a:t>Building Complex Map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877869" y="1228508"/>
            <a:ext cx="5515611" cy="3836352"/>
            <a:chOff x="1877869" y="1228508"/>
            <a:chExt cx="5515611" cy="3836352"/>
          </a:xfrm>
        </p:grpSpPr>
        <p:sp>
          <p:nvSpPr>
            <p:cNvPr id="13" name="Text Box 99"/>
            <p:cNvSpPr txBox="1">
              <a:spLocks noChangeArrowheads="1"/>
            </p:cNvSpPr>
            <p:nvPr/>
          </p:nvSpPr>
          <p:spPr bwMode="auto">
            <a:xfrm>
              <a:off x="4084494" y="1228508"/>
              <a:ext cx="114300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14" name="Text Box 98"/>
            <p:cNvSpPr txBox="1">
              <a:spLocks noChangeArrowheads="1"/>
            </p:cNvSpPr>
            <p:nvPr/>
          </p:nvSpPr>
          <p:spPr bwMode="auto">
            <a:xfrm>
              <a:off x="4977463" y="1330744"/>
              <a:ext cx="904875" cy="445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5" name="Text Box 100"/>
            <p:cNvSpPr txBox="1">
              <a:spLocks noChangeArrowheads="1"/>
            </p:cNvSpPr>
            <p:nvPr/>
          </p:nvSpPr>
          <p:spPr bwMode="auto">
            <a:xfrm>
              <a:off x="6375892" y="1926054"/>
              <a:ext cx="883602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6" name="Text Box 101"/>
            <p:cNvSpPr txBox="1">
              <a:spLocks noChangeArrowheads="1"/>
            </p:cNvSpPr>
            <p:nvPr/>
          </p:nvSpPr>
          <p:spPr bwMode="auto">
            <a:xfrm>
              <a:off x="6245320" y="2654082"/>
              <a:ext cx="1014174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11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7" name="Text Box 130"/>
            <p:cNvSpPr txBox="1">
              <a:spLocks noChangeArrowheads="1"/>
            </p:cNvSpPr>
            <p:nvPr/>
          </p:nvSpPr>
          <p:spPr bwMode="auto">
            <a:xfrm>
              <a:off x="5089699" y="4807685"/>
              <a:ext cx="154495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18" name="Text Box 129"/>
            <p:cNvSpPr txBox="1">
              <a:spLocks noChangeArrowheads="1"/>
            </p:cNvSpPr>
            <p:nvPr/>
          </p:nvSpPr>
          <p:spPr bwMode="auto">
            <a:xfrm>
              <a:off x="3419648" y="4775618"/>
              <a:ext cx="136080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19" name="Text Box 96"/>
            <p:cNvSpPr txBox="1">
              <a:spLocks noChangeArrowheads="1"/>
            </p:cNvSpPr>
            <p:nvPr/>
          </p:nvSpPr>
          <p:spPr bwMode="auto">
            <a:xfrm>
              <a:off x="1978199" y="4466055"/>
              <a:ext cx="1845309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20" name="Text Box 95"/>
            <p:cNvSpPr txBox="1">
              <a:spLocks noChangeArrowheads="1"/>
            </p:cNvSpPr>
            <p:nvPr/>
          </p:nvSpPr>
          <p:spPr bwMode="auto">
            <a:xfrm>
              <a:off x="1877869" y="3145572"/>
              <a:ext cx="15621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21" name="Text Box 97"/>
            <p:cNvSpPr txBox="1">
              <a:spLocks noChangeArrowheads="1"/>
            </p:cNvSpPr>
            <p:nvPr/>
          </p:nvSpPr>
          <p:spPr bwMode="auto">
            <a:xfrm>
              <a:off x="2784647" y="2215930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22" name="Text Box 128"/>
            <p:cNvSpPr txBox="1">
              <a:spLocks noChangeArrowheads="1"/>
            </p:cNvSpPr>
            <p:nvPr/>
          </p:nvSpPr>
          <p:spPr bwMode="auto">
            <a:xfrm>
              <a:off x="3213848" y="3598586"/>
              <a:ext cx="86931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1400" b="1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14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23" name="Text Box 107"/>
            <p:cNvSpPr txBox="1">
              <a:spLocks noChangeArrowheads="1"/>
            </p:cNvSpPr>
            <p:nvPr/>
          </p:nvSpPr>
          <p:spPr bwMode="auto">
            <a:xfrm>
              <a:off x="5882338" y="3759301"/>
              <a:ext cx="1273016" cy="28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27" name="CallAddL"/>
            <p:cNvSpPr txBox="1">
              <a:spLocks noChangeArrowheads="1"/>
            </p:cNvSpPr>
            <p:nvPr/>
          </p:nvSpPr>
          <p:spPr bwMode="auto">
            <a:xfrm>
              <a:off x="3086274" y="1272320"/>
              <a:ext cx="1206500" cy="21082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2" name="Text Box 98"/>
            <p:cNvSpPr txBox="1">
              <a:spLocks noChangeArrowheads="1"/>
            </p:cNvSpPr>
            <p:nvPr/>
          </p:nvSpPr>
          <p:spPr bwMode="auto">
            <a:xfrm>
              <a:off x="5694854" y="1228508"/>
              <a:ext cx="895350" cy="2336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3" name="Text Box 100"/>
            <p:cNvSpPr txBox="1">
              <a:spLocks noChangeArrowheads="1"/>
            </p:cNvSpPr>
            <p:nvPr/>
          </p:nvSpPr>
          <p:spPr bwMode="auto">
            <a:xfrm>
              <a:off x="6518846" y="1553311"/>
              <a:ext cx="636508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4" name="Text Box 101"/>
            <p:cNvSpPr txBox="1">
              <a:spLocks noChangeArrowheads="1"/>
            </p:cNvSpPr>
            <p:nvPr/>
          </p:nvSpPr>
          <p:spPr bwMode="auto">
            <a:xfrm>
              <a:off x="6010767" y="3026829"/>
              <a:ext cx="1162050" cy="2127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5" name="Text Box 130"/>
            <p:cNvSpPr txBox="1">
              <a:spLocks noChangeArrowheads="1"/>
            </p:cNvSpPr>
            <p:nvPr/>
          </p:nvSpPr>
          <p:spPr bwMode="auto">
            <a:xfrm>
              <a:off x="6231430" y="4656396"/>
              <a:ext cx="1162050" cy="251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6" name="Text Box 129"/>
            <p:cNvSpPr txBox="1">
              <a:spLocks noChangeArrowheads="1"/>
            </p:cNvSpPr>
            <p:nvPr/>
          </p:nvSpPr>
          <p:spPr bwMode="auto">
            <a:xfrm>
              <a:off x="4218162" y="4576227"/>
              <a:ext cx="825500" cy="23145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7" name="Text Box 96"/>
            <p:cNvSpPr txBox="1">
              <a:spLocks noChangeArrowheads="1"/>
            </p:cNvSpPr>
            <p:nvPr/>
          </p:nvSpPr>
          <p:spPr bwMode="auto">
            <a:xfrm>
              <a:off x="2035032" y="4699735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8" name="Text Box 95"/>
            <p:cNvSpPr txBox="1">
              <a:spLocks noChangeArrowheads="1"/>
            </p:cNvSpPr>
            <p:nvPr/>
          </p:nvSpPr>
          <p:spPr bwMode="auto">
            <a:xfrm>
              <a:off x="1978199" y="3420527"/>
              <a:ext cx="1016000" cy="2124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9" name="Text Box 97"/>
            <p:cNvSpPr txBox="1">
              <a:spLocks noChangeArrowheads="1"/>
            </p:cNvSpPr>
            <p:nvPr/>
          </p:nvSpPr>
          <p:spPr bwMode="auto">
            <a:xfrm>
              <a:off x="2723052" y="2868075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8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0" name="Text Box 128"/>
            <p:cNvSpPr txBox="1">
              <a:spLocks noChangeArrowheads="1"/>
            </p:cNvSpPr>
            <p:nvPr/>
          </p:nvSpPr>
          <p:spPr bwMode="auto">
            <a:xfrm>
              <a:off x="3384723" y="3951071"/>
              <a:ext cx="793750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1" name="Text Box 107"/>
            <p:cNvSpPr txBox="1">
              <a:spLocks noChangeArrowheads="1"/>
            </p:cNvSpPr>
            <p:nvPr/>
          </p:nvSpPr>
          <p:spPr bwMode="auto">
            <a:xfrm>
              <a:off x="6494955" y="3702148"/>
              <a:ext cx="635000" cy="2838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  <p:sp>
        <p:nvSpPr>
          <p:cNvPr id="42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3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National Ministries Building Complex Map</a:t>
            </a:r>
            <a:endParaRPr lang="en-US" sz="800" b="0" dirty="0"/>
          </a:p>
        </p:txBody>
      </p:sp>
      <p:sp>
        <p:nvSpPr>
          <p:cNvPr id="44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National Ministries </a:t>
            </a:r>
            <a:br>
              <a:rPr lang="en-US" sz="950" b="0" smtClean="0"/>
            </a:br>
            <a:r>
              <a:rPr lang="en-US" sz="950" b="0" smtClean="0"/>
              <a:t>Building Complex Map</a:t>
            </a:r>
            <a:endParaRPr lang="en-US" sz="950" b="0" dirty="0"/>
          </a:p>
        </p:txBody>
      </p:sp>
      <p:sp>
        <p:nvSpPr>
          <p:cNvPr id="4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6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7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8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9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52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3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4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5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56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7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8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9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0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1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2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3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4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5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6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7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8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5088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Critical infrastructure assessments</a:t>
            </a:r>
          </a:p>
          <a:p>
            <a:r>
              <a:rPr lang="en-US" dirty="0"/>
              <a:t>Critical infrastructure components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assessments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components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Assessments Defined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 comprehensive evaluation of the components of a given critical infrastructure</a:t>
            </a:r>
          </a:p>
          <a:p>
            <a:endParaRPr lang="en-US" dirty="0"/>
          </a:p>
        </p:txBody>
      </p:sp>
      <p:pic>
        <p:nvPicPr>
          <p:cNvPr id="9" name="Picture 2" descr="http://www.stocktongov.com/files/MUDProvider_534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799" y="1435314"/>
            <a:ext cx="2278063" cy="3398624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700281" y="4594357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Critical Infrastructure Assessments Defined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comprehensive evaluation of the components of a given critical infrastructure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269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of Critical </a:t>
            </a:r>
            <a:br>
              <a:rPr lang="en-US" dirty="0" smtClean="0"/>
            </a:br>
            <a:r>
              <a:rPr lang="en-US" dirty="0" smtClean="0"/>
              <a:t>Infrastructure Assessments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5484" y="3730710"/>
            <a:ext cx="2127138" cy="2412298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Provide a comprehensive evaluation of a critical infrastructure’s components</a:t>
            </a:r>
          </a:p>
          <a:p>
            <a:pPr lvl="0"/>
            <a:r>
              <a:rPr lang="en-US" smtClean="0"/>
              <a:t>Assess and mitigate vulnerabilities</a:t>
            </a:r>
          </a:p>
          <a:p>
            <a:pPr lvl="0"/>
            <a:r>
              <a:rPr lang="en-US" smtClean="0"/>
              <a:t>Identify and establish security countermeasures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02667" y="5927564"/>
            <a:ext cx="19399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Dept. of Homeland Security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Purpose of Critical Infrastructure Assessments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 a comprehensive evaluation of a critical infrastructure’s components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Assess and mitigate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and establish security countermeasures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of Critical </a:t>
            </a:r>
            <a:br>
              <a:rPr lang="en-US" dirty="0" smtClean="0"/>
            </a:br>
            <a:r>
              <a:rPr lang="en-US" dirty="0" smtClean="0"/>
              <a:t>Infrastructure Components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Is part of the process of securing facilities against all threats including terrorist attack and natural disasters </a:t>
            </a:r>
          </a:p>
          <a:p>
            <a:r>
              <a:rPr lang="en-US" smtClean="0"/>
              <a:t>Requires a methodical approach</a:t>
            </a:r>
          </a:p>
          <a:p>
            <a:pPr lvl="0"/>
            <a:r>
              <a:rPr lang="en-US" smtClean="0"/>
              <a:t>Involves gathering data such as:</a:t>
            </a:r>
          </a:p>
          <a:p>
            <a:pPr lvl="1"/>
            <a:r>
              <a:rPr lang="en-US" smtClean="0"/>
              <a:t>Physical description of the facility</a:t>
            </a:r>
          </a:p>
          <a:p>
            <a:pPr lvl="1"/>
            <a:r>
              <a:rPr lang="en-US" smtClean="0"/>
              <a:t>Known vulnerabilities and weaknesses </a:t>
            </a:r>
            <a:endParaRPr lang="en-US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Evaluation of Critical Infrastructure Components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Is part of the process of securing facilities against all threats including terrorist attack and natural disasters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Requires a methodical approach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Involves gathering data such 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Physical description of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Known vulnerabilities and weaknesses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572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Accurate 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Picture 2" descr="http://www.bls.gov/ooh/images/15565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120" y="3742055"/>
            <a:ext cx="3392804" cy="2261869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Gathering accurate information is critical</a:t>
            </a:r>
          </a:p>
          <a:p>
            <a:pPr lvl="0"/>
            <a:r>
              <a:rPr lang="en-US" smtClean="0"/>
              <a:t>Accurate data allows for the development of appropriate security countermeasure recommendations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85487" y="5788480"/>
            <a:ext cx="18774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Bureau of Labor Statistics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Accurate Data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Gathering accurate information is critical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Accurate data allows for the development of appropriate security countermeasure recommendations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494562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Inaccurate 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9158" y="3688080"/>
            <a:ext cx="3343901" cy="222926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Results in:</a:t>
            </a:r>
          </a:p>
          <a:p>
            <a:pPr lvl="1"/>
            <a:r>
              <a:rPr lang="en-US" smtClean="0"/>
              <a:t>Wasted resources</a:t>
            </a:r>
          </a:p>
          <a:p>
            <a:pPr lvl="1"/>
            <a:r>
              <a:rPr lang="en-US" smtClean="0"/>
              <a:t>Damage or destruction of critical assets</a:t>
            </a:r>
          </a:p>
          <a:p>
            <a:pPr lvl="1"/>
            <a:r>
              <a:rPr lang="en-US" smtClean="0"/>
              <a:t>Injury or death</a:t>
            </a:r>
          </a:p>
          <a:p>
            <a:pPr lvl="0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11971" y="5689839"/>
            <a:ext cx="105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Microsoft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Inaccurate Data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Results in: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Wasted resources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Damage or destruction of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Injury or death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303610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77A35E-F34D-46B6-8EBC-1021CAC4AA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6105</TotalTime>
  <Words>2560</Words>
  <Application>Microsoft Office PowerPoint</Application>
  <PresentationFormat>On-screen Show (4:3)</PresentationFormat>
  <Paragraphs>598</Paragraphs>
  <Slides>42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Primary Master No Icons</vt:lpstr>
      <vt:lpstr>Reference Master Icons</vt:lpstr>
      <vt:lpstr>Critical Infrastructure Components </vt:lpstr>
      <vt:lpstr>Module Objective</vt:lpstr>
      <vt:lpstr>Course Map with VAM Phases</vt:lpstr>
      <vt:lpstr>Critical Infrastructure  Components Defined</vt:lpstr>
      <vt:lpstr>Critical Infrastructure  Assessments Defined</vt:lpstr>
      <vt:lpstr>Purpose of Critical  Infrastructure Assessments</vt:lpstr>
      <vt:lpstr>Evaluation of Critical  Infrastructure Components</vt:lpstr>
      <vt:lpstr>Accurate Data</vt:lpstr>
      <vt:lpstr>Inaccurate Data</vt:lpstr>
      <vt:lpstr>Critical Infrastructure Components</vt:lpstr>
      <vt:lpstr>Physical Conditions Component (1 of 2)</vt:lpstr>
      <vt:lpstr>Physical Conditions Component (2 of 2)</vt:lpstr>
      <vt:lpstr>Environmental Aspects</vt:lpstr>
      <vt:lpstr>Knowledge of Physical Conditions </vt:lpstr>
      <vt:lpstr>Discussion Question</vt:lpstr>
      <vt:lpstr>Facility Operations Component</vt:lpstr>
      <vt:lpstr>Facility Polices and Procedures Component</vt:lpstr>
      <vt:lpstr>Regulatory Requirements Component</vt:lpstr>
      <vt:lpstr>Safety Considerations Component</vt:lpstr>
      <vt:lpstr>Discussion Question</vt:lpstr>
      <vt:lpstr>Legal Considerations Component (1 of 3)</vt:lpstr>
      <vt:lpstr>Legal Considerations Component (2 of 3)</vt:lpstr>
      <vt:lpstr>Legal Considerations Component (3 of 3)</vt:lpstr>
      <vt:lpstr>TeachBack Moment</vt:lpstr>
      <vt:lpstr>Critical Infrastructure Components</vt:lpstr>
      <vt:lpstr>Critical Infrastructure  Component Evaluation</vt:lpstr>
      <vt:lpstr>Prioritize Vulnerability Analysis Efforts</vt:lpstr>
      <vt:lpstr>Identify Critical Assets</vt:lpstr>
      <vt:lpstr>Identify Common Vulnerabilities  and Protection Solutions</vt:lpstr>
      <vt:lpstr>Identify Interdependencies  between Infrastructures</vt:lpstr>
      <vt:lpstr>Discussion Question</vt:lpstr>
      <vt:lpstr>Methodology for Gathering  Information for Facilities</vt:lpstr>
      <vt:lpstr>Gathering Component  Data —Stage 1: Planning</vt:lpstr>
      <vt:lpstr>Discussion Question</vt:lpstr>
      <vt:lpstr>Gathering Component Data — Stage 2: Data Review</vt:lpstr>
      <vt:lpstr>Discussion Question</vt:lpstr>
      <vt:lpstr>Gathering Component Data —  Stage 3: Site Visit</vt:lpstr>
      <vt:lpstr>Gathering Component Data —  Stage 4: Information Evaluation</vt:lpstr>
      <vt:lpstr>TeachBack Moment</vt:lpstr>
      <vt:lpstr>Threaded Exercise  Introduction and Part 1</vt:lpstr>
      <vt:lpstr>National Ministries  Building Complex Map</vt:lpstr>
      <vt:lpstr>Module Summary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5: Components of Critical Infrastructure</dc:title>
  <dc:subject>Critical Infrastructure Security and Resilience (CISR)</dc:subject>
  <dc:creator>ATA</dc:creator>
  <cp:lastModifiedBy>Bryant</cp:lastModifiedBy>
  <cp:revision>174</cp:revision>
  <dcterms:created xsi:type="dcterms:W3CDTF">2013-12-04T17:15:08Z</dcterms:created>
  <dcterms:modified xsi:type="dcterms:W3CDTF">2019-01-15T14:04:41Z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