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0"/>
  </p:notesMasterIdLst>
  <p:handoutMasterIdLst>
    <p:handoutMasterId r:id="rId41"/>
  </p:handoutMasterIdLst>
  <p:sldIdLst>
    <p:sldId id="271" r:id="rId6"/>
    <p:sldId id="275" r:id="rId7"/>
    <p:sldId id="353" r:id="rId8"/>
    <p:sldId id="278" r:id="rId9"/>
    <p:sldId id="279" r:id="rId10"/>
    <p:sldId id="280" r:id="rId11"/>
    <p:sldId id="281" r:id="rId12"/>
    <p:sldId id="307" r:id="rId13"/>
    <p:sldId id="282" r:id="rId14"/>
    <p:sldId id="308" r:id="rId15"/>
    <p:sldId id="309" r:id="rId16"/>
    <p:sldId id="354" r:id="rId17"/>
    <p:sldId id="330" r:id="rId18"/>
    <p:sldId id="350" r:id="rId19"/>
    <p:sldId id="316" r:id="rId20"/>
    <p:sldId id="317" r:id="rId21"/>
    <p:sldId id="318" r:id="rId22"/>
    <p:sldId id="319" r:id="rId23"/>
    <p:sldId id="344" r:id="rId24"/>
    <p:sldId id="320" r:id="rId25"/>
    <p:sldId id="345" r:id="rId26"/>
    <p:sldId id="321" r:id="rId27"/>
    <p:sldId id="322" r:id="rId28"/>
    <p:sldId id="346" r:id="rId29"/>
    <p:sldId id="347" r:id="rId30"/>
    <p:sldId id="323" r:id="rId31"/>
    <p:sldId id="348" r:id="rId32"/>
    <p:sldId id="332" r:id="rId33"/>
    <p:sldId id="351" r:id="rId34"/>
    <p:sldId id="337" r:id="rId35"/>
    <p:sldId id="336" r:id="rId36"/>
    <p:sldId id="335" r:id="rId37"/>
    <p:sldId id="304" r:id="rId38"/>
    <p:sldId id="277" r:id="rId39"/>
  </p:sldIdLst>
  <p:sldSz cx="9144000" cy="6858000" type="screen4x3"/>
  <p:notesSz cx="7010400" cy="9372600"/>
  <p:custDataLst>
    <p:tags r:id="rId4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8927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336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2712" y="-132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8: Surveillance Awareness: What You Can Do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8: Surveillance Awareness: What You Can Do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8: Surveillance Awareness: What You Can Do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8: Surveillance Awareness: What You Can Do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30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9552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8: Surveillance Awareness: What You Can Do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34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040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57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159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298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42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290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23038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8: Surveillance Awareness: What You Can Do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3602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7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333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287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25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49163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539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48908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337011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08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437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8882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344240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8: Surveillance Awareness: What You Can Do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75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spspi.gdit.com/opsnafs/NAFSWTS/ATA/ATA%20Image%20Library/ATA%20SD%20IMAGES/497151794.jpg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spspi.gdit.com/opsnafs/NAFSWTS/ATA/ATA%20Image%20Library/ATA%20SD%20IMAGES/470474164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Surveillance Awareness: What You Can Do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Module 8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Pre-Attack Preparation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Scope determines length of preparation</a:t>
            </a:r>
          </a:p>
          <a:p>
            <a:pPr lvl="0"/>
            <a:r>
              <a:rPr lang="en-US" dirty="0" smtClean="0"/>
              <a:t>Hostile surveillance</a:t>
            </a:r>
          </a:p>
          <a:p>
            <a:pPr lvl="0"/>
            <a:r>
              <a:rPr lang="en-US" dirty="0" smtClean="0"/>
              <a:t>Security system tests</a:t>
            </a:r>
          </a:p>
          <a:p>
            <a:pPr lvl="0"/>
            <a:r>
              <a:rPr lang="en-US" dirty="0" smtClean="0"/>
              <a:t>Repeated visits — most vulnerability for operative </a:t>
            </a:r>
          </a:p>
          <a:p>
            <a:pPr lvl="0"/>
            <a:r>
              <a:rPr lang="en-US" dirty="0" smtClean="0"/>
              <a:t>Acquisition of supplies and materials</a:t>
            </a:r>
          </a:p>
          <a:p>
            <a:r>
              <a:rPr lang="en-US" dirty="0" smtClean="0"/>
              <a:t>Practice or rehearsals</a:t>
            </a:r>
          </a:p>
          <a:p>
            <a:r>
              <a:rPr lang="en-US" dirty="0" smtClean="0"/>
              <a:t>Detection and halting attack most likely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Pre-Attack Preparation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Scope determines length of preparation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system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Repeated visits — most vulnerability for operative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Acquisition of supplies and materials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Practice or rehearsals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Detection and halting attack most likely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Pre-Attack Preparation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Scope determines length of preparation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system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Repeated visits — most vulnerability for operative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Acquisition of supplies and materials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Practice or rehearsals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Detection and halting attack most likely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3622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8.2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Making observations with vision-enhancing devices</a:t>
            </a:r>
          </a:p>
          <a:p>
            <a:pPr lvl="0"/>
            <a:r>
              <a:rPr lang="en-US" dirty="0" smtClean="0"/>
              <a:t>Drawing maps or diagrams</a:t>
            </a:r>
          </a:p>
          <a:p>
            <a:pPr lvl="0"/>
            <a:r>
              <a:rPr lang="en-US" dirty="0" smtClean="0"/>
              <a:t>Asking for more than routine information</a:t>
            </a:r>
          </a:p>
          <a:p>
            <a:pPr lvl="0"/>
            <a:r>
              <a:rPr lang="en-US" dirty="0" smtClean="0"/>
              <a:t>Taking notes about observable security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Indicators of Hostile Surveillance Activities (1 of 2)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Making observations with vision-enhancing devices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Drawing maps or diagrams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Asking for more than routine information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Taking notes about observable security</a:t>
            </a:r>
            <a:endParaRPr lang="en-US" sz="1000" b="0" dirty="0" smtClean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Indicators of Hostile Surveillance Activities (1 of 2)</a:t>
            </a:r>
            <a:endParaRPr lang="en-US" sz="9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Making observations with vision-enhancing devices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Drawing maps or diagrams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Asking for more than routine information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Taking notes about observable security</a:t>
            </a:r>
            <a:endParaRPr lang="en-US" sz="1000" b="0" dirty="0" smtClean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8.2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3728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pic>
        <p:nvPicPr>
          <p:cNvPr id="1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29" y="3652195"/>
            <a:ext cx="3321250" cy="2246102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Charting crowd patterns</a:t>
            </a:r>
          </a:p>
          <a:p>
            <a:pPr lvl="0"/>
            <a:r>
              <a:rPr lang="en-US" dirty="0" smtClean="0"/>
              <a:t>Putting documents in a pocket</a:t>
            </a:r>
          </a:p>
          <a:p>
            <a:pPr lvl="0"/>
            <a:r>
              <a:rPr lang="en-US" dirty="0" smtClean="0"/>
              <a:t>Photographing anything related to security</a:t>
            </a:r>
          </a:p>
          <a:p>
            <a:r>
              <a:rPr lang="en-US" dirty="0" smtClean="0"/>
              <a:t>Observing or taking notes about responses to a security breach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Indicators of Hostile Surveillance Activities (2 of 2)</a:t>
            </a:r>
            <a:endParaRPr lang="en-US" dirty="0"/>
          </a:p>
        </p:txBody>
      </p:sp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8.2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11652" y="5903179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Charting crowd patterns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Putting documents in a pocket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Photographing anything related to security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Observing or taking notes about responses to a security breach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Indicators of Hostile Surveillance Activities (2 of 2)</a:t>
            </a:r>
            <a:endParaRPr lang="en-US" sz="900" b="0" dirty="0"/>
          </a:p>
        </p:txBody>
      </p:sp>
      <p:sp>
        <p:nvSpPr>
          <p:cNvPr id="2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Charting crowd patterns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Putting documents in a pocket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Photographing anything related to security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Observing or taking notes about responses to a security breach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24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25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8.2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7707035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Unusual Hostile </a:t>
            </a:r>
            <a:br>
              <a:rPr lang="en-US" dirty="0" smtClean="0"/>
            </a:br>
            <a:r>
              <a:rPr lang="en-US" dirty="0" smtClean="0"/>
              <a:t>Surveillant Behavior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Attempting to hide when observed</a:t>
            </a:r>
          </a:p>
          <a:p>
            <a:pPr lvl="0"/>
            <a:r>
              <a:rPr lang="en-US" dirty="0" smtClean="0"/>
              <a:t>Reacting visibly to security events of interest</a:t>
            </a:r>
          </a:p>
          <a:p>
            <a:pPr lvl="0"/>
            <a:r>
              <a:rPr lang="en-US" dirty="0" smtClean="0"/>
              <a:t>Making sudden turns or stops </a:t>
            </a:r>
          </a:p>
          <a:p>
            <a:pPr lvl="0"/>
            <a:r>
              <a:rPr lang="en-US" dirty="0" smtClean="0"/>
              <a:t>Making visible hand or other signals</a:t>
            </a:r>
          </a:p>
          <a:p>
            <a:pPr lvl="0"/>
            <a:r>
              <a:rPr lang="en-US" dirty="0" smtClean="0"/>
              <a:t>Running immediately when detected</a:t>
            </a:r>
          </a:p>
          <a:p>
            <a:pPr lvl="0"/>
            <a:r>
              <a:rPr lang="en-US" dirty="0" smtClean="0"/>
              <a:t>Hiding, averting the face, or bending down to avoid detection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Unusual Hostile </a:t>
            </a:r>
            <a:br>
              <a:rPr lang="en-US" sz="1000" b="0" smtClean="0"/>
            </a:br>
            <a:r>
              <a:rPr lang="en-US" sz="1000" b="0" smtClean="0"/>
              <a:t>Surveillant Behavior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Attempting to hide when observed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Reacting visibly to security events of interest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Making sudden turns or stops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Making visible hand or other signals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Running immediately when detected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Hiding, averting the face, or bending down to avoid detection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Unusual Hostile </a:t>
            </a:r>
            <a:br>
              <a:rPr lang="en-US" sz="1000" b="0" smtClean="0"/>
            </a:br>
            <a:r>
              <a:rPr lang="en-US" sz="1000" b="0" smtClean="0"/>
              <a:t>Surveillant Behavior (1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Attempting to hide when observed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Reacting visibly to security events of interest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Making sudden turns or stops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Making visible hand or other signals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Running immediately when detected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Hiding, averting the face, or bending down to avoid detection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0677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Unusual Hostile </a:t>
            </a:r>
            <a:br>
              <a:rPr lang="en-US" dirty="0" smtClean="0"/>
            </a:br>
            <a:r>
              <a:rPr lang="en-US" dirty="0" smtClean="0"/>
              <a:t>Surveillant Behavior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88180" y="3992909"/>
            <a:ext cx="2395161" cy="239516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Failing to have a valid reason to be in a location</a:t>
            </a:r>
          </a:p>
          <a:p>
            <a:pPr lvl="0"/>
            <a:r>
              <a:rPr lang="en-US" dirty="0" smtClean="0"/>
              <a:t>Engaging in activities not normally conducted in a location</a:t>
            </a:r>
          </a:p>
          <a:p>
            <a:r>
              <a:rPr lang="en-US" dirty="0" smtClean="0"/>
              <a:t>Dressing inappropriately for the environment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24593" y="6172626"/>
            <a:ext cx="19587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Unusual Hostile </a:t>
            </a:r>
            <a:br>
              <a:rPr lang="en-US" sz="1000" b="0" smtClean="0"/>
            </a:br>
            <a:r>
              <a:rPr lang="en-US" sz="1000" b="0" smtClean="0"/>
              <a:t>Surveillant Behavior (2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Failing to have a valid reason to be in a location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Engaging in activities not normally conducted in a location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Dressing inappropriately for the environment</a:t>
            </a:r>
            <a:endParaRPr lang="en-US" sz="1000" b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Unusual Hostile </a:t>
            </a:r>
            <a:br>
              <a:rPr lang="en-US" sz="1000" b="0" smtClean="0"/>
            </a:br>
            <a:r>
              <a:rPr lang="en-US" sz="1000" b="0" smtClean="0"/>
              <a:t>Surveillant Behavior (2 of 2)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Failing to have a valid reason to be in a location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Engaging in activities not normally conducted in a location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Dressing inappropriately for the environment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9532853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Surveillance Can Be Detected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47160" y="3580944"/>
            <a:ext cx="3098062" cy="233045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Weak link in the preparations for an attack</a:t>
            </a:r>
          </a:p>
          <a:p>
            <a:pPr lvl="0"/>
            <a:r>
              <a:rPr lang="en-US" dirty="0" smtClean="0"/>
              <a:t>Surveillants are vulnerable due to:</a:t>
            </a:r>
          </a:p>
          <a:p>
            <a:pPr lvl="1"/>
            <a:r>
              <a:rPr lang="en-US" dirty="0" smtClean="0"/>
              <a:t>The time needed for surveillance</a:t>
            </a:r>
          </a:p>
          <a:p>
            <a:pPr lvl="1"/>
            <a:r>
              <a:rPr lang="en-US" dirty="0" smtClean="0"/>
              <a:t>The likelihood of repeated visits to the same site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52975" y="5689997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Surveillance Can Be Detected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Weak link in the preparations for an attack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Surveillants are vulnerable due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time needed for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likelihood of repeated visits to the same site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Surveillance Can Be Detected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Weak link in the preparations for an attack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Surveillants are vulnerable due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time needed for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likelihood of repeated visits to the same site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93700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Trained and Untrained Surveillants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Highly trained individuals or teams may use:</a:t>
            </a:r>
          </a:p>
          <a:p>
            <a:pPr lvl="1"/>
            <a:r>
              <a:rPr lang="en-US" dirty="0" smtClean="0"/>
              <a:t>Sophisticated observation equipment</a:t>
            </a:r>
          </a:p>
          <a:p>
            <a:pPr lvl="1"/>
            <a:r>
              <a:rPr lang="en-US" dirty="0" smtClean="0"/>
              <a:t>Multiple forms of transportation</a:t>
            </a:r>
          </a:p>
          <a:p>
            <a:pPr lvl="1"/>
            <a:r>
              <a:rPr lang="en-US" dirty="0" smtClean="0"/>
              <a:t>The cover of posing as families or tourists</a:t>
            </a:r>
          </a:p>
          <a:p>
            <a:pPr lvl="0"/>
            <a:r>
              <a:rPr lang="en-US" dirty="0" smtClean="0"/>
              <a:t>Untrained surveillants are:</a:t>
            </a:r>
          </a:p>
          <a:p>
            <a:pPr lvl="1"/>
            <a:r>
              <a:rPr lang="en-US" dirty="0" smtClean="0"/>
              <a:t>Not well equipped </a:t>
            </a:r>
          </a:p>
          <a:p>
            <a:pPr lvl="1"/>
            <a:r>
              <a:rPr lang="en-US" dirty="0" smtClean="0"/>
              <a:t>Vulnerable to detection due to their inexperience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Trained and Untrained Surveillants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Highly trained individuals or teams may use: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Sophisticated observation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Multiple forms of transportation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cover of posing as families or tourists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Untrained surveillants are: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Not well equipped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Vulnerable to detection due to their inexperience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Trained and Untrained Surveillants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Highly trained individuals or teams may use: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Sophisticated observation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Multiple forms of transportation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cover of posing as families or tourists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Untrained surveillants are: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Not well equipped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Vulnerable to detection due to their inexperience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31371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Detect Hostile Surveillance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7140" y="3983064"/>
            <a:ext cx="3183272" cy="2231463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Know what is normal in order to detect what is abnormal</a:t>
            </a:r>
          </a:p>
          <a:p>
            <a:pPr lvl="1"/>
            <a:r>
              <a:rPr lang="en-US" dirty="0" smtClean="0"/>
              <a:t>Notice the indicators of surveillance</a:t>
            </a:r>
          </a:p>
          <a:p>
            <a:pPr lvl="1"/>
            <a:r>
              <a:rPr lang="en-US" dirty="0" smtClean="0"/>
              <a:t>Evaluate surveillance-related activities </a:t>
            </a:r>
          </a:p>
          <a:p>
            <a:r>
              <a:rPr lang="en-US" dirty="0" smtClean="0"/>
              <a:t>Determine whether they seem unusual or out of place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93937" y="5999083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How to Detect Hostile Surveillance 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Know what is normal in order to detect what is abnormal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Notice the indicators of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Evaluate surveillance-related activities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Determine whether they seem unusual or out of place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How to Detect Hostile Surveillance 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Know what is normal in order to detect what is abnormal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Notice the indicators of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Evaluate surveillance-related activities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Determine whether they seem unusual or out of place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2701055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 for Unusual Activities </a:t>
            </a:r>
            <a:br>
              <a:rPr lang="en-US" dirty="0" smtClean="0"/>
            </a:br>
            <a:r>
              <a:rPr lang="en-US" dirty="0" smtClean="0"/>
              <a:t>— Examples 1 and 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An individual is observed one time with a tripod-mounted camera and is openly taking  photographs of a critical infrastructure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 person is observed on repeated occasions taking several quick secretive photos of a critical infrastructure with a cell phone from several locations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Look for Unusual Activities </a:t>
            </a:r>
            <a:br>
              <a:rPr lang="en-US" sz="1000" b="0" smtClean="0"/>
            </a:br>
            <a:r>
              <a:rPr lang="en-US" sz="1000" b="0" smtClean="0"/>
              <a:t>— Examples 1 and 2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 smtClean="0"/>
              <a:t>An individual is observed one time with a tripod-mounted camera and is openly taking  photographs of a critical infrastructure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 smtClean="0"/>
              <a:t>A person is observed on repeated occasions taking several quick secretive photos of a critical infrastructure with a cell phone from several locations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Look for Unusual Activities </a:t>
            </a:r>
            <a:br>
              <a:rPr lang="en-US" sz="1000" b="0" smtClean="0"/>
            </a:br>
            <a:r>
              <a:rPr lang="en-US" sz="1000" b="0" smtClean="0"/>
              <a:t>— Examples 1 and 2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 smtClean="0"/>
              <a:t>An individual is observed one time with a tripod-mounted camera and is openly taking  photographs of a critical infrastructure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 smtClean="0"/>
              <a:t>A person is observed on repeated occasions taking several quick secretive photos of a critical infrastructure with a cell phone from several locations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6246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 for Unusual Activities </a:t>
            </a:r>
            <a:br>
              <a:rPr lang="en-US" dirty="0" smtClean="0"/>
            </a:br>
            <a:r>
              <a:rPr lang="en-US" dirty="0" smtClean="0"/>
              <a:t>— Examples 3 and 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 startAt="3"/>
            </a:pPr>
            <a:r>
              <a:rPr lang="en-US" dirty="0" smtClean="0"/>
              <a:t>An individual is taking photographs of everything notable in a popular tourist area and includes companions in the photographs</a:t>
            </a:r>
          </a:p>
          <a:p>
            <a:pPr marL="514350" lvl="0" indent="-514350">
              <a:buFont typeface="+mj-lt"/>
              <a:buAutoNum type="arabicPeriod" startAt="3"/>
            </a:pPr>
            <a:r>
              <a:rPr lang="en-US" dirty="0" smtClean="0"/>
              <a:t>An individual is photographing building entrances, windows, or security personnel or features and does not include companions in the photos or video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Look for Unusual Activities </a:t>
            </a:r>
            <a:br>
              <a:rPr lang="en-US" sz="1000" b="0" smtClean="0"/>
            </a:br>
            <a:r>
              <a:rPr lang="en-US" sz="1000" b="0" smtClean="0"/>
              <a:t>— Examples 3 and 4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 smtClean="0"/>
              <a:t>An individual is taking photographs of everything notable in a popular tourist area and includes companions in the photographs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 smtClean="0"/>
              <a:t>An individual is photographing building entrances, windows, or security personnel or features and does not include companions in the photos or video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Look for Unusual Activities </a:t>
            </a:r>
            <a:br>
              <a:rPr lang="en-US" sz="1000" b="0" smtClean="0"/>
            </a:br>
            <a:r>
              <a:rPr lang="en-US" sz="1000" b="0" smtClean="0"/>
              <a:t>— Examples 3 and 4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 smtClean="0"/>
              <a:t>An individual is taking photographs of everything notable in a popular tourist area and includes companions in the photographs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 smtClean="0"/>
              <a:t>An individual is photographing building entrances, windows, or security personnel or features and does not include companions in the photos or video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4788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Objective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By the end of this module, you will be able to explain the actions necessary to detect and report suspicious activities associated with hostile surveillance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 explain the actions necessary to detect and report suspicious activities associated with hostile surveillance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 explain the actions necessary to detect and report suspicious activities associated with hostile surveillance</a:t>
            </a:r>
            <a:endParaRPr lang="en-US" sz="10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Unusual Activities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2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85260" y="3538855"/>
            <a:ext cx="3408997" cy="227266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Isolated unusual activity may not necessarily indicate hostile surveillance</a:t>
            </a:r>
          </a:p>
          <a:p>
            <a:pPr lvl="0"/>
            <a:r>
              <a:rPr lang="en-US" dirty="0" smtClean="0"/>
              <a:t>Evaluate all observed actions and behaviors in context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18471" y="5596077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Evaluating Unusual Activities (1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Isolated unusual activity may not necessarily indicate 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Evaluate all observed actions and behaviors in context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Evaluating Unusual Activities (1 of 2)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Isolated unusual activity may not necessarily indicate 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Evaluate all observed actions and behaviors in context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7641832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Unusual Activities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Consider behaviors to be suspicious if there are additional unusual behaviors observed:</a:t>
            </a:r>
          </a:p>
          <a:p>
            <a:pPr lvl="1"/>
            <a:r>
              <a:rPr lang="en-US" dirty="0" smtClean="0"/>
              <a:t>Repeated visits to same location</a:t>
            </a:r>
          </a:p>
          <a:p>
            <a:pPr lvl="1"/>
            <a:r>
              <a:rPr lang="en-US" dirty="0" smtClean="0"/>
              <a:t>Disguised interest in location</a:t>
            </a:r>
          </a:p>
          <a:p>
            <a:pPr lvl="1"/>
            <a:r>
              <a:rPr lang="en-US" dirty="0" smtClean="0"/>
              <a:t>Focused interest in alarms, security features or personnel, or restricted areas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Evaluating Unusual Activities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Consider behaviors to be suspicious if there are additional unusual behaviors observed: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Repeated visits to same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Disguised interest in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Focused interest in alarms, security features or personnel, or restricted areas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Evaluating Unusual Activities (2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Consider behaviors to be suspicious if there are additional unusual behaviors observed: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Repeated visits to same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Disguised interest in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Focused interest in alarms, security features or personnel, or restricted areas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54695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Ray is crossing the street toward the Law Enforcement Training Academy and sees someone taking photos of the building entrance with a camera</a:t>
            </a:r>
          </a:p>
          <a:p>
            <a:pPr lvl="0"/>
            <a:r>
              <a:rPr lang="en-US" dirty="0" smtClean="0"/>
              <a:t>The person taking the photos is sitting inside a car parked across the street from the building</a:t>
            </a:r>
          </a:p>
          <a:p>
            <a:r>
              <a:rPr lang="en-US" dirty="0" smtClean="0"/>
              <a:t>The car window is closed and the person is hunched over inside the car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— Scenario 1</a:t>
            </a:r>
            <a:endParaRPr lang="en-US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Ray is crossing the street toward the Law Enforcement Training Academy and sees someone taking photos of the building entrance with a camera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person taking the photos is sitting inside a car parked across the street from the building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car window is closed and the person is hunched over inside the car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1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Ray is crossing the street toward the Law Enforcement Training Academy and sees someone taking photos of the building entrance with a camera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person taking the photos is sitting inside a car parked across the street from the building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car window is closed and the person is hunched over inside the car</a:t>
            </a:r>
            <a:endParaRPr lang="en-US" sz="1000" b="0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1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616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People gather across the street from Law Enforcement Headquarters near a bus stop every day </a:t>
            </a:r>
          </a:p>
          <a:p>
            <a:pPr lvl="1"/>
            <a:r>
              <a:rPr lang="en-US" dirty="0" smtClean="0"/>
              <a:t>The bus comes at the same time every hour</a:t>
            </a:r>
          </a:p>
          <a:p>
            <a:pPr lvl="1"/>
            <a:r>
              <a:rPr lang="en-US" dirty="0" smtClean="0"/>
              <a:t>People who are waiting check often for an approaching bus and look at their watches or cell phones frequently</a:t>
            </a:r>
          </a:p>
          <a:p>
            <a:pPr lvl="1"/>
            <a:r>
              <a:rPr lang="en-US" dirty="0" smtClean="0"/>
              <a:t>They typically wait less than 20 minutes</a:t>
            </a:r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— Scenario 2 (1 of 3)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People gather across the street from Law Enforcement Headquarters near a bus stop every day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bus comes at the same time every hour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People who are waiting check often for an approaching bus and look at their watches or cell phones frequently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They typically wait less than 20 minutes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2 (1 of 3)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People gather across the street from Law Enforcement Headquarters near a bus stop every day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bus comes at the same time every hour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People who are waiting check often for an approaching bus and look at their watches or cell phones frequently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They typically wait less than 20 minutes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2 (1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6501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One day, you notice a man sitting at the bus stop and writing in a notebook</a:t>
            </a:r>
          </a:p>
          <a:p>
            <a:pPr lvl="1"/>
            <a:r>
              <a:rPr lang="en-US" dirty="0" smtClean="0"/>
              <a:t>When you look up again almost an hour later, the man is in the same location</a:t>
            </a:r>
          </a:p>
          <a:p>
            <a:pPr lvl="1"/>
            <a:r>
              <a:rPr lang="en-US" dirty="0" smtClean="0"/>
              <a:t>He does not look up as a bus approaches</a:t>
            </a:r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— Scenario 2 (2 of 3)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One day, you notice a man sitting at the bus stop and writing in a notebook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When you look up again almost an hour later, the man is in the same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He does not look up as a bus approaches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2 (2 of 3)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One day, you notice a man sitting at the bus stop and writing in a notebook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When you look up again almost an hour later, the man is in the same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He does not look up as a bus approaches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2 (2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2772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You see him several more times in the following week at different times of the day</a:t>
            </a:r>
          </a:p>
          <a:p>
            <a:pPr lvl="1"/>
            <a:r>
              <a:rPr lang="en-US" dirty="0" smtClean="0"/>
              <a:t>He waits for an hour or more each time, writing in his notebook</a:t>
            </a:r>
          </a:p>
          <a:p>
            <a:pPr lvl="1"/>
            <a:r>
              <a:rPr lang="en-US" dirty="0" smtClean="0"/>
              <a:t>He looks up often, but only toward the building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— Scenario 2 (3 of 3)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You see him several more times in the following week at different times of the day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He waits for an hour or more each time, writing in his notebook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He looks up often, but only toward the building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2 (3 of 3)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You see him several more times in the following week at different times of the day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He waits for an hour or more each time, writing in his notebook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He looks up often, but only toward the building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2 (3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9125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Ella is walking from her car in the employee parking lot of the Water Department</a:t>
            </a:r>
          </a:p>
          <a:p>
            <a:pPr lvl="1"/>
            <a:r>
              <a:rPr lang="en-US" dirty="0" smtClean="0"/>
              <a:t>There is a young man in front of her taking long strides</a:t>
            </a:r>
          </a:p>
          <a:p>
            <a:pPr lvl="1"/>
            <a:r>
              <a:rPr lang="en-US" dirty="0" smtClean="0"/>
              <a:t>When he reaches the parking lot gate, he stops and writes something in a small notebook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— Scenario 3 (1 of 2) </a:t>
            </a:r>
            <a:endParaRPr lang="en-US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Ella is walking from her car in the employee parking lot of the Water Department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There is a young man in front of her taking long strides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When he reaches the parking lot gate, he stops and writes something in a small notebook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3 (1 of 2) 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Ella is walking from her car in the employee parking lot of the Water Department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There is a young man in front of her taking long strides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When he reaches the parking lot gate, he stops and writes something in a small notebook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3 (1 of 2)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255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/>
            <a:r>
              <a:rPr lang="en-US" dirty="0" smtClean="0"/>
              <a:t>The young man walks alongside the parking lot fence from one end to the other, stopping again at the end to write in his notebook</a:t>
            </a:r>
          </a:p>
          <a:p>
            <a:r>
              <a:rPr lang="en-US" dirty="0" smtClean="0"/>
              <a:t>When he turns around and sees Ella watching, he quickly puts the notebook in his pocket and rapidly walks away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— Scenario 3 (2 of 2) </a:t>
            </a:r>
            <a:endParaRPr lang="en-US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young man walks alongside the parking lot fence from one end to the other, stopping again at the end to write in his notebook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When he turns around and sees Ella watching, he quickly puts the notebook in his pocket and rapidly walks away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3 (2 of 2) 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young man walks alongside the parking lot fence from one end to the other, stopping again at the end to write in his notebook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When he turns around and sees Ella watching, he quickly puts the notebook in his pocket and rapidly walks away</a:t>
            </a:r>
            <a:endParaRPr lang="en-US" sz="1000" b="0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— Scenario 3 (2 of 2)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2257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Observed Activities (1 of 2)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Reporting suspicious activities is invaluable to protecting critical infrastructure</a:t>
            </a:r>
          </a:p>
          <a:p>
            <a:pPr lvl="0"/>
            <a:r>
              <a:rPr lang="en-US" dirty="0" smtClean="0"/>
              <a:t>Law enforcement, employees, and the community are in the best position to observe and report unusual activities in the area of critical infrastructure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Reporting Observed Activities (1 of 2) 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Reporting suspicious activities is invaluable to protecting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Law enforcement, employees, and the community are in the best position to observe and report unusual activities in the area of critical infrastructure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Reporting Observed Activities (1 of 2) 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Reporting suspicious activities is invaluable to protecting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Law enforcement, employees, and the community are in the best position to observe and report unusual activities in the area of critical infrastructure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067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Observed Activities (2 of 2)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Reports may be the significant factor in disrupting a terrorist attack</a:t>
            </a:r>
          </a:p>
          <a:p>
            <a:r>
              <a:rPr lang="en-US" dirty="0" smtClean="0"/>
              <a:t>Business, public, and private organizations should encourage employees to report suspicious activities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Reporting Observed Activities (2 of 2) 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Reports may be the significant factor in disrupting a terrorist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Business, public, and private organizations should encourage employees to report suspicious activities</a:t>
            </a:r>
            <a:endParaRPr lang="en-US" sz="1000" b="0" dirty="0" smtClean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Reporting Observed Activities (2 of 2) 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Reports may be the significant factor in disrupting a terrorist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Business, public, and private organizations should encourage employees to report suspicious activities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68750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Surveillance?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The monitoring of a person, facility, or area with the intent of gathering information, generally through discreet observation</a:t>
            </a:r>
          </a:p>
          <a:p>
            <a:r>
              <a:rPr lang="en-US" dirty="0" smtClean="0"/>
              <a:t>Law enforcement and security personnel actions</a:t>
            </a:r>
            <a:endParaRPr lang="en-US" dirty="0"/>
          </a:p>
        </p:txBody>
      </p:sp>
      <p:pic>
        <p:nvPicPr>
          <p:cNvPr id="7" name="Content Placeholder 41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4678" y="3834765"/>
            <a:ext cx="3868337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46739" y="5349468"/>
            <a:ext cx="1296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800" b="1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Source: Getty Images</a:t>
            </a:r>
            <a:endParaRPr lang="en-US" sz="800" b="1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What Is Surveillance?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monitoring of a person, facility, or area with the intent of gathering information, generally through discreet observation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Law enforcement and security personnel actions</a:t>
            </a:r>
            <a:endParaRPr lang="en-US" sz="1000" b="0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What Is Surveillance?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The monitoring of a person, facility, or area with the intent of gathering information, generally through discreet observation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Law enforcement and security personnel actions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97576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Should You Report?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Immediately write down as much detailed information about the person or vehicle as you remember, including: </a:t>
            </a:r>
          </a:p>
          <a:p>
            <a:pPr lvl="1"/>
            <a:r>
              <a:rPr lang="en-US" dirty="0" smtClean="0"/>
              <a:t>Actions, behaviors, and descriptions of people and vehicles</a:t>
            </a:r>
          </a:p>
          <a:p>
            <a:pPr lvl="1"/>
            <a:r>
              <a:rPr lang="en-US" dirty="0" smtClean="0"/>
              <a:t>Descriptions of what made the actions or behaviors suspicious or unusual</a:t>
            </a:r>
          </a:p>
          <a:p>
            <a:r>
              <a:rPr lang="en-US" dirty="0" smtClean="0"/>
              <a:t>Report using form or worksheet if available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What Should You Report? 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Immediately write down as much detailed information about the person or vehicle as you remember, including: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Actions, behaviors, and descriptions of people and vehicles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Descriptions of what made the actions or behaviors suspicious or unusual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Report using form or worksheet if available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What Should You Report? 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Immediately write down as much detailed information about the person or vehicle as you remember, including: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Actions, behaviors, and descriptions of people and vehicles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Descriptions of what made the actions or behaviors suspicious or unusual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Report using form or worksheet if available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4155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Whom Do You Report?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9580" y="4325247"/>
            <a:ext cx="2917507" cy="1943474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Community relationships help establish reporting procedures with local law enforcement</a:t>
            </a:r>
          </a:p>
          <a:p>
            <a:pPr lvl="0"/>
            <a:r>
              <a:rPr lang="en-US" dirty="0" smtClean="0"/>
              <a:t>Employers may establish reporting procedures </a:t>
            </a:r>
          </a:p>
          <a:p>
            <a:r>
              <a:rPr lang="en-US" dirty="0" smtClean="0"/>
              <a:t>Local law enforcement may supply reporting forms or worksheets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456787" y="6036945"/>
            <a:ext cx="17240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To Whom Do You Report?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Community relationships help establish reporting procedures with local law enforcement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Employers may establish reporting procedures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Local law enforcement may supply reporting forms or worksheets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To Whom Do You Report?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Community relationships help establish reporting procedures with local law enforcement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Employers may establish reporting procedures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Local law enforcement may supply reporting forms or worksheets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798987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Community Awareness </a:t>
            </a:r>
            <a:br>
              <a:rPr lang="en-US" dirty="0" smtClean="0"/>
            </a:br>
            <a:r>
              <a:rPr lang="en-US" dirty="0" smtClean="0"/>
              <a:t>and Reporting Programs 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If You See Something, Say Something</a:t>
            </a:r>
          </a:p>
          <a:p>
            <a:pPr lvl="0"/>
            <a:r>
              <a:rPr lang="en-US" dirty="0" smtClean="0"/>
              <a:t>Txt-a-Tip Campaign</a:t>
            </a:r>
          </a:p>
          <a:p>
            <a:pPr lvl="0"/>
            <a:r>
              <a:rPr lang="en-US" dirty="0" smtClean="0"/>
              <a:t>Programs in your own countries</a:t>
            </a:r>
            <a:endParaRPr lang="en-US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Community Awareness </a:t>
            </a:r>
            <a:br>
              <a:rPr lang="en-US" sz="1000" b="0" smtClean="0"/>
            </a:br>
            <a:r>
              <a:rPr lang="en-US" sz="1000" b="0" smtClean="0"/>
              <a:t>and Reporting Programs 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You See Something, Say Something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Txt-a-Tip Campaign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Programs in your own countries</a:t>
            </a:r>
            <a:endParaRPr lang="en-US" sz="1000" b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Community Awareness </a:t>
            </a:r>
            <a:br>
              <a:rPr lang="en-US" sz="1000" b="0" smtClean="0"/>
            </a:br>
            <a:r>
              <a:rPr lang="en-US" sz="1000" b="0" smtClean="0"/>
              <a:t>and Reporting Programs 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You See Something, Say Something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Txt-a-Tip Campaign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Programs in your own countries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584273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TeachBack Moment</a:t>
            </a:r>
            <a:endParaRPr lang="en-US" dirty="0"/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actions you can take to detect potential hostile surveillance incidents?</a:t>
            </a:r>
          </a:p>
          <a:p>
            <a:pPr lvl="0"/>
            <a:r>
              <a:rPr lang="en-US" dirty="0" smtClean="0"/>
              <a:t>Why is it important to identify and report suspicious activities associated with hostile surveillance?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actions you can take to detect potential hostile surveillance incidents?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Why is it important to identify and report suspicious activities associated with hostile surveillance?</a:t>
            </a:r>
            <a:endParaRPr lang="en-US" sz="1000" b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actions you can take to detect potential hostile surveillance incidents?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Why is it important to identify and report suspicious activities associated with hostile surveillance?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777818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Understanding surveillance</a:t>
            </a:r>
          </a:p>
          <a:p>
            <a:pPr lvl="0"/>
            <a:r>
              <a:rPr lang="en-US" dirty="0" smtClean="0"/>
              <a:t>Potential targets of surveillance</a:t>
            </a:r>
          </a:p>
          <a:p>
            <a:pPr lvl="0"/>
            <a:r>
              <a:rPr lang="en-US" dirty="0" smtClean="0"/>
              <a:t>Hostile surveillance</a:t>
            </a:r>
          </a:p>
          <a:p>
            <a:pPr lvl="0"/>
            <a:r>
              <a:rPr lang="en-US" dirty="0" smtClean="0"/>
              <a:t>Detecting surveillance</a:t>
            </a:r>
          </a:p>
          <a:p>
            <a:pPr lvl="0"/>
            <a:r>
              <a:rPr lang="en-US" dirty="0" smtClean="0"/>
              <a:t>Reporting suspicious activities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Understanding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Potential targets of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Detecting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Reporting suspicious activities</a:t>
            </a:r>
            <a:endParaRPr lang="en-US" sz="1000" b="0" dirty="0" smtClean="0"/>
          </a:p>
        </p:txBody>
      </p:sp>
      <p:sp>
        <p:nvSpPr>
          <p:cNvPr id="15" name="CallAddRight" hidden="1"/>
          <p:cNvSpPr txBox="1">
            <a:spLocks/>
          </p:cNvSpPr>
          <p:nvPr/>
        </p:nvSpPr>
        <p:spPr bwMode="auto">
          <a:xfrm>
            <a:off x="1854200" y="5029200"/>
            <a:ext cx="1041400" cy="3048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="1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</a:t>
            </a:r>
          </a:p>
          <a:p>
            <a:r>
              <a:rPr lang="en-US" sz="800" b="0" smtClean="0"/>
              <a:t>Addendum 8.3</a:t>
            </a:r>
            <a:endParaRPr lang="en-US" sz="800" b="0" dirty="0"/>
          </a:p>
        </p:txBody>
      </p:sp>
      <p:sp>
        <p:nvSpPr>
          <p:cNvPr id="16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Understanding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Potential targets of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Detecting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Reporting suspicious activities</a:t>
            </a:r>
            <a:endParaRPr lang="en-US" sz="10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Surveillance-Related Terms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Surveillant</a:t>
            </a:r>
          </a:p>
          <a:p>
            <a:r>
              <a:rPr lang="en-US" dirty="0" smtClean="0"/>
              <a:t>Hostile surveillance</a:t>
            </a:r>
          </a:p>
          <a:p>
            <a:r>
              <a:rPr lang="en-US" dirty="0" smtClean="0"/>
              <a:t>Surveillance detection</a:t>
            </a:r>
          </a:p>
          <a:p>
            <a:r>
              <a:rPr lang="en-US" dirty="0" smtClean="0"/>
              <a:t>Countersurveillance 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61487" y="1466850"/>
            <a:ext cx="2692215" cy="2179583"/>
          </a:xfrm>
        </p:spPr>
      </p:pic>
      <p:sp>
        <p:nvSpPr>
          <p:cNvPr id="9" name="TextBox 8"/>
          <p:cNvSpPr txBox="1"/>
          <p:nvPr/>
        </p:nvSpPr>
        <p:spPr>
          <a:xfrm>
            <a:off x="7020910" y="3399459"/>
            <a:ext cx="13327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Important Surveillance-Related Terms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Surveillant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Surveillance detection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Countersurveillance 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Important Surveillance-Related Terms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err="1" smtClean="0"/>
              <a:t>Surveillant</a:t>
            </a:r>
            <a:endParaRPr lang="en-US" sz="1000" b="0" dirty="0" smtClean="0"/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Surveillance detection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err="1" smtClean="0"/>
              <a:t>Countersurveillance</a:t>
            </a:r>
            <a:r>
              <a:rPr lang="en-US" sz="1000" b="0" dirty="0" smtClean="0"/>
              <a:t> 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Can Detect Hostile Surveillance?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Everyone working together serves as a force multiplier in protecting critical infrastructure and the community as a whole</a:t>
            </a:r>
          </a:p>
          <a:p>
            <a:pPr lvl="1"/>
            <a:r>
              <a:rPr lang="en-US" dirty="0" smtClean="0"/>
              <a:t>Members of the community</a:t>
            </a:r>
          </a:p>
          <a:p>
            <a:pPr lvl="1"/>
            <a:r>
              <a:rPr lang="en-US" dirty="0" smtClean="0"/>
              <a:t>Critical infrastructure employees</a:t>
            </a:r>
          </a:p>
          <a:p>
            <a:pPr lvl="1"/>
            <a:r>
              <a:rPr lang="en-US" dirty="0" smtClean="0"/>
              <a:t>Critical infrastructure security personnel</a:t>
            </a:r>
          </a:p>
          <a:p>
            <a:pPr lvl="1"/>
            <a:r>
              <a:rPr lang="en-US" dirty="0" smtClean="0"/>
              <a:t>Law enforcement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Who Can Detect Hostile Surveillance?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Everyone working together serves as a force multiplier in protecting critical infrastructure and the community as a whole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Members of the community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infrastructure employees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infrastructure security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Law enforcement</a:t>
            </a:r>
            <a:endParaRPr lang="en-US" sz="1000" b="0" dirty="0" smtClean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Who Can Detect Hostile Surveillance?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Everyone working together serves as a force multiplier in protecting critical infrastructure and the community as a whole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Members of the community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infrastructure employees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infrastructure security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Law enforcement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Collected </a:t>
            </a:r>
            <a:br>
              <a:rPr lang="en-US" dirty="0" smtClean="0"/>
            </a:br>
            <a:r>
              <a:rPr lang="en-US" dirty="0" smtClean="0"/>
              <a:t>through Hostile Surveillance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2" name="Picture 4" descr="Picture">
            <a:hlinkClick r:id="rId2"/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1910" y="3594557"/>
            <a:ext cx="3167248" cy="210820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Depends on type of target and attack</a:t>
            </a:r>
          </a:p>
          <a:p>
            <a:pPr lvl="0"/>
            <a:r>
              <a:rPr lang="en-US" dirty="0" smtClean="0"/>
              <a:t>Information about facilities, personnel, and procedures</a:t>
            </a:r>
          </a:p>
          <a:p>
            <a:r>
              <a:rPr lang="en-US" dirty="0" smtClean="0"/>
              <a:t>Information about special events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73208" y="5487313"/>
            <a:ext cx="18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Information Collected </a:t>
            </a:r>
            <a:br>
              <a:rPr lang="en-US" sz="1000" b="0" smtClean="0"/>
            </a:br>
            <a:r>
              <a:rPr lang="en-US" sz="1000" b="0" smtClean="0"/>
              <a:t>through Hostile Surveillance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Depends on type of target and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about facilities, personnel,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about special events</a:t>
            </a:r>
            <a:endParaRPr lang="en-US" sz="1000" b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Information Collected </a:t>
            </a:r>
            <a:br>
              <a:rPr lang="en-US" sz="1000" b="0" smtClean="0"/>
            </a:br>
            <a:r>
              <a:rPr lang="en-US" sz="1000" b="0" smtClean="0"/>
              <a:t>through Hostile Surveillance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Depends on type of target and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about facilities, personnel,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about special events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8.1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Banking and finance</a:t>
            </a:r>
          </a:p>
          <a:p>
            <a:pPr lvl="0"/>
            <a:r>
              <a:rPr lang="en-US" dirty="0" smtClean="0"/>
              <a:t>Chemical sector</a:t>
            </a:r>
          </a:p>
          <a:p>
            <a:pPr lvl="0"/>
            <a:r>
              <a:rPr lang="en-US" dirty="0" smtClean="0"/>
              <a:t>Commercial facilities</a:t>
            </a:r>
          </a:p>
          <a:p>
            <a:pPr lvl="0"/>
            <a:r>
              <a:rPr lang="en-US" dirty="0" smtClean="0"/>
              <a:t>Communications</a:t>
            </a:r>
          </a:p>
          <a:p>
            <a:pPr lvl="0"/>
            <a:r>
              <a:rPr lang="en-US" dirty="0" smtClean="0"/>
              <a:t>Critical manufacturing</a:t>
            </a:r>
          </a:p>
          <a:p>
            <a:pPr lvl="0"/>
            <a:r>
              <a:rPr lang="en-US" dirty="0" smtClean="0"/>
              <a:t>Dams</a:t>
            </a:r>
          </a:p>
          <a:p>
            <a:pPr lvl="0"/>
            <a:r>
              <a:rPr lang="en-US" dirty="0" smtClean="0"/>
              <a:t>Defense industrial base</a:t>
            </a:r>
          </a:p>
          <a:p>
            <a:pPr lvl="0"/>
            <a:r>
              <a:rPr lang="en-US" dirty="0" smtClean="0"/>
              <a:t>Emergency services</a:t>
            </a:r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Categories of Critical Infrastructure as Targets (1 of 2)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Banking and finance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Chemical sector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Commercial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Communications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manufacturing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Defense industrial base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Emergency services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800" b="0" dirty="0" smtClean="0"/>
              <a:t>Categories of Critical </a:t>
            </a:r>
          </a:p>
          <a:p>
            <a:r>
              <a:rPr lang="en-US" sz="800" b="0" dirty="0" smtClean="0"/>
              <a:t>Infrastructure as Targets (1 of 2)</a:t>
            </a:r>
            <a:endParaRPr lang="en-US" sz="8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Banking and finance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Chemical sector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Commercial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Communications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manufacturing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Defense industrial base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Emergency services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8.1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8.1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Energy</a:t>
            </a:r>
          </a:p>
          <a:p>
            <a:pPr lvl="0"/>
            <a:r>
              <a:rPr lang="en-US" dirty="0" smtClean="0"/>
              <a:t>Food and agriculture</a:t>
            </a:r>
          </a:p>
          <a:p>
            <a:pPr lvl="0"/>
            <a:r>
              <a:rPr lang="en-US" dirty="0" smtClean="0"/>
              <a:t>Government facilities and national monuments</a:t>
            </a:r>
          </a:p>
          <a:p>
            <a:pPr lvl="0"/>
            <a:r>
              <a:rPr lang="en-US" dirty="0" smtClean="0"/>
              <a:t>Health care and public health facilities</a:t>
            </a:r>
          </a:p>
          <a:p>
            <a:pPr lvl="0"/>
            <a:r>
              <a:rPr lang="en-US" dirty="0" smtClean="0"/>
              <a:t>Information technology</a:t>
            </a:r>
          </a:p>
          <a:p>
            <a:pPr lvl="0"/>
            <a:r>
              <a:rPr lang="en-US" dirty="0" smtClean="0"/>
              <a:t>Nuclear reactors, materials, and waste</a:t>
            </a:r>
          </a:p>
          <a:p>
            <a:pPr lvl="0"/>
            <a:r>
              <a:rPr lang="en-US" dirty="0" smtClean="0"/>
              <a:t>Transportation, postal, and shipping systems</a:t>
            </a:r>
          </a:p>
          <a:p>
            <a:r>
              <a:rPr lang="en-US" dirty="0" smtClean="0"/>
              <a:t>Water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Categories of Critical Infrastructure as Targets (2 of 2)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Energy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Food and agriculture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Government facilities and national monuments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Health care and public health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technology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Nuclear reactors, materials, and waste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Transportation, postal, and shipping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Water 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800" b="0" dirty="0" smtClean="0"/>
              <a:t>Categories of Critical </a:t>
            </a:r>
          </a:p>
          <a:p>
            <a:r>
              <a:rPr lang="en-US" sz="800" b="0" dirty="0" smtClean="0"/>
              <a:t>Infrastructure as Targets (2 of 2)</a:t>
            </a:r>
            <a:endParaRPr lang="en-US" sz="8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Energy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Food and agriculture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Government facilities and national monuments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Health care and public health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technology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Nuclear reactors, materials, and waste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Transportation, postal, and shipping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Water </a:t>
            </a:r>
            <a:endParaRPr lang="en-US" sz="10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8.1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21298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Selection Surveillance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8: Surveillance Awareness: What You Can Do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11163" y="1219200"/>
            <a:ext cx="6044066" cy="3721099"/>
          </a:xfrm>
        </p:spPr>
        <p:txBody>
          <a:bodyPr/>
          <a:lstStyle/>
          <a:p>
            <a:pPr lvl="0"/>
            <a:r>
              <a:rPr lang="en-US" dirty="0" smtClean="0"/>
              <a:t>Location and surroundings</a:t>
            </a:r>
          </a:p>
          <a:p>
            <a:pPr lvl="0"/>
            <a:r>
              <a:rPr lang="en-US" dirty="0" smtClean="0"/>
              <a:t>Access, egress, or vulnerabilities</a:t>
            </a:r>
          </a:p>
          <a:p>
            <a:pPr lvl="0"/>
            <a:r>
              <a:rPr lang="en-US" dirty="0" smtClean="0"/>
              <a:t>Usual activities </a:t>
            </a:r>
          </a:p>
          <a:p>
            <a:pPr lvl="0"/>
            <a:r>
              <a:rPr lang="en-US" dirty="0" smtClean="0"/>
              <a:t>Security systems</a:t>
            </a:r>
          </a:p>
          <a:p>
            <a:r>
              <a:rPr lang="en-US" dirty="0" smtClean="0"/>
              <a:t>Other relevant information</a:t>
            </a:r>
            <a:endParaRPr lang="en-US" dirty="0"/>
          </a:p>
        </p:txBody>
      </p:sp>
      <p:pic>
        <p:nvPicPr>
          <p:cNvPr id="9" name="Picture 2" descr="Picture">
            <a:hlinkClick r:id="rId2"/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0971" y="3648375"/>
            <a:ext cx="3654200" cy="2432326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324398" y="5827532"/>
            <a:ext cx="13100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Target Selection Surveillance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Location and surroundings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Access, egress, or vulnerabilities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Usual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Other relevant information</a:t>
            </a:r>
            <a:endParaRPr lang="en-US" sz="1000" b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Target Selection Surveillance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Location and surroundings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Access, egress, or vulnerabilities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Usual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Other relevant information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9DD526-A824-4DBA-873D-1F9526CA0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1701</TotalTime>
  <Words>4124</Words>
  <Application>Microsoft Office PowerPoint</Application>
  <PresentationFormat>On-screen Show (4:3)</PresentationFormat>
  <Paragraphs>613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Primary Master No Icons</vt:lpstr>
      <vt:lpstr>Reference Master Icons</vt:lpstr>
      <vt:lpstr>Surveillance Awareness: What You Can Do</vt:lpstr>
      <vt:lpstr>Module Objective</vt:lpstr>
      <vt:lpstr>What Is Surveillance?</vt:lpstr>
      <vt:lpstr>Important Surveillance-Related Terms</vt:lpstr>
      <vt:lpstr>Who Can Detect Hostile Surveillance?</vt:lpstr>
      <vt:lpstr>Information Collected  through Hostile Surveillance</vt:lpstr>
      <vt:lpstr>Categories of Critical Infrastructure as Targets (1 of 2)</vt:lpstr>
      <vt:lpstr>Categories of Critical Infrastructure as Targets (2 of 2)</vt:lpstr>
      <vt:lpstr>Target Selection Surveillance</vt:lpstr>
      <vt:lpstr>Pre-Attack Preparation</vt:lpstr>
      <vt:lpstr>Indicators of Hostile Surveillance Activities (1 of 2)</vt:lpstr>
      <vt:lpstr>Indicators of Hostile Surveillance Activities (2 of 2)</vt:lpstr>
      <vt:lpstr>Unusual Hostile  Surveillant Behavior (1 of 2)</vt:lpstr>
      <vt:lpstr>Unusual Hostile  Surveillant Behavior (2 of 2)</vt:lpstr>
      <vt:lpstr>Surveillance Can Be Detected</vt:lpstr>
      <vt:lpstr>Trained and Untrained Surveillants</vt:lpstr>
      <vt:lpstr>How to Detect Hostile Surveillance </vt:lpstr>
      <vt:lpstr>Look for Unusual Activities  — Examples 1 and 2</vt:lpstr>
      <vt:lpstr>Look for Unusual Activities  — Examples 3 and 4</vt:lpstr>
      <vt:lpstr>Evaluating Unusual Activities (1 of 2)</vt:lpstr>
      <vt:lpstr>Evaluating Unusual Activities (2 of 2)</vt:lpstr>
      <vt:lpstr>Discussion — Scenario 1</vt:lpstr>
      <vt:lpstr>Discussion — Scenario 2 (1 of 3)</vt:lpstr>
      <vt:lpstr>Discussion — Scenario 2 (2 of 3)</vt:lpstr>
      <vt:lpstr>Discussion — Scenario 2 (3 of 3)</vt:lpstr>
      <vt:lpstr>Discussion — Scenario 3 (1 of 2) </vt:lpstr>
      <vt:lpstr>Discussion — Scenario 3 (2 of 2) </vt:lpstr>
      <vt:lpstr>Reporting Observed Activities (1 of 2) </vt:lpstr>
      <vt:lpstr>Reporting Observed Activities (2 of 2) </vt:lpstr>
      <vt:lpstr>What Should You Report? </vt:lpstr>
      <vt:lpstr>To Whom Do You Report?</vt:lpstr>
      <vt:lpstr>Community Awareness  and Reporting Programs </vt:lpstr>
      <vt:lpstr>TeachBack Moment</vt:lpstr>
      <vt:lpstr>Module Summary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8: Surveillance Awareness: What You Can Do</dc:title>
  <dc:subject>Critical Infrastructure Security and Resilience (CISR)</dc:subject>
  <dc:creator>ATA</dc:creator>
  <cp:lastModifiedBy>Bryant</cp:lastModifiedBy>
  <cp:revision>103</cp:revision>
  <dcterms:created xsi:type="dcterms:W3CDTF">2013-12-04T17:15:08Z</dcterms:created>
  <dcterms:modified xsi:type="dcterms:W3CDTF">2019-01-15T14:08:10Z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