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  <p:sldMasterId id="2147483690" r:id="rId5"/>
  </p:sldMasterIdLst>
  <p:notesMasterIdLst>
    <p:notesMasterId r:id="rId33"/>
  </p:notesMasterIdLst>
  <p:handoutMasterIdLst>
    <p:handoutMasterId r:id="rId34"/>
  </p:handoutMasterIdLst>
  <p:sldIdLst>
    <p:sldId id="256" r:id="rId6"/>
    <p:sldId id="258" r:id="rId7"/>
    <p:sldId id="281" r:id="rId8"/>
    <p:sldId id="259" r:id="rId9"/>
    <p:sldId id="289" r:id="rId10"/>
    <p:sldId id="290" r:id="rId11"/>
    <p:sldId id="287" r:id="rId12"/>
    <p:sldId id="261" r:id="rId13"/>
    <p:sldId id="265" r:id="rId14"/>
    <p:sldId id="266" r:id="rId15"/>
    <p:sldId id="288" r:id="rId16"/>
    <p:sldId id="267" r:id="rId17"/>
    <p:sldId id="268" r:id="rId18"/>
    <p:sldId id="270" r:id="rId19"/>
    <p:sldId id="269" r:id="rId20"/>
    <p:sldId id="271" r:id="rId21"/>
    <p:sldId id="272" r:id="rId22"/>
    <p:sldId id="284" r:id="rId23"/>
    <p:sldId id="273" r:id="rId24"/>
    <p:sldId id="275" r:id="rId25"/>
    <p:sldId id="276" r:id="rId26"/>
    <p:sldId id="277" r:id="rId27"/>
    <p:sldId id="279" r:id="rId28"/>
    <p:sldId id="278" r:id="rId29"/>
    <p:sldId id="280" r:id="rId30"/>
    <p:sldId id="282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 snapToGrid="0"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385D4F-7E3E-4C96-99B9-6B4AAF2BFCEA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728060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Office of Antiterrorism Assistance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 dirty="0"/>
              <a:t>Critical Infrastructure Security and Resilience (CISR) v4.00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dirty="0"/>
              <a:t>Module 16: Capstone Exercise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19CB7-F9A5-4A26-A9E5-C21C92E04FA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41115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 algn="r" rtl="1"/>
              <a:t>1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 algn="r" rtl="1"/>
            <a:r>
              <a:rPr lang="en-US" dirty="0"/>
              <a:t>أمن البنية التحتية الحيوية ومرونتها (CISR) الإصدار 4.00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r" rtl="1"/>
            <a:r>
              <a:rPr lang="en-US" dirty="0"/>
              <a:t>الوحدة 16: التمرين الختامي</a:t>
            </a:r>
          </a:p>
        </p:txBody>
      </p:sp>
      <p:sp>
        <p:nvSpPr>
          <p:cNvPr id="7" name="Header Placeholder 6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pPr algn="r" rtl="1"/>
            <a:r>
              <a:rPr lang="en-US" dirty="0"/>
              <a:t>مكتب المساعدة في مكافحة الإرهاب</a:t>
            </a:r>
          </a:p>
        </p:txBody>
      </p:sp>
    </p:spTree>
    <p:extLst>
      <p:ext uri="{BB962C8B-B14F-4D97-AF65-F5344CB8AC3E}">
        <p14:creationId xmlns:p14="http://schemas.microsoft.com/office/powerpoint/2010/main" val="27828071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/>
              <a:t>Office of Antiterrorism Assistance</a:t>
            </a:r>
            <a:endParaRPr lang="en-US" dirty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r>
              <a:rPr lang="en-US"/>
              <a:t>Critical Infrastructure Security and Resilience (CISR) v4.00</a:t>
            </a:r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Module 16: Capstone Exercise</a:t>
            </a:r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64419CB7-F9A5-4A26-A9E5-C21C92E04FA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838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329609" y="2796363"/>
            <a:ext cx="6996225" cy="1318437"/>
          </a:xfrm>
          <a:effectLst/>
        </p:spPr>
        <p:txBody>
          <a:bodyPr lIns="91440" tIns="45720" rIns="91440" bIns="45720" anchor="ctr"/>
          <a:lstStyle>
            <a:lvl1pPr algn="l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Module Title</a:t>
            </a:r>
          </a:p>
        </p:txBody>
      </p:sp>
      <p:sp>
        <p:nvSpPr>
          <p:cNvPr id="7" name="Date Placeholder 11"/>
          <p:cNvSpPr>
            <a:spLocks noGrp="1"/>
          </p:cNvSpPr>
          <p:nvPr>
            <p:ph type="dt" sz="half" idx="2"/>
          </p:nvPr>
        </p:nvSpPr>
        <p:spPr>
          <a:xfrm>
            <a:off x="2971800" y="6581775"/>
            <a:ext cx="3200400" cy="2762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5816229" y="71438"/>
            <a:ext cx="3156321" cy="366713"/>
          </a:xfrm>
        </p:spPr>
        <p:txBody>
          <a:bodyPr anchor="ctr"/>
          <a:lstStyle>
            <a:lvl1pPr algn="r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Place Module ##</a:t>
            </a: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304800" y="419100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kern="1200" dirty="0">
                <a:solidFill>
                  <a:srgbClr val="FF0000"/>
                </a:solidFill>
                <a:effectLst/>
                <a:latin typeface="+mn-lt"/>
                <a:ea typeface="+mn-ea"/>
                <a:cs typeface="+mn-cs"/>
              </a:rPr>
              <a:t>These materials are for training purposes only and must not be considered official recommendations.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819570D3-7D41-C16B-E198-1F698B245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5423" y="3086099"/>
            <a:ext cx="685801" cy="68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0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apter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411164" y="2857500"/>
            <a:ext cx="8318500" cy="1143000"/>
          </a:xfrm>
          <a:effectLst/>
        </p:spPr>
        <p:txBody>
          <a:bodyPr lIns="91440" tIns="45720" rIns="91440" bIns="45720" anchor="ctr"/>
          <a:lstStyle>
            <a:lvl1pPr algn="ctr">
              <a:spcAft>
                <a:spcPts val="200"/>
              </a:spcAft>
              <a:defRPr sz="36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Place Chapter Break Title</a:t>
            </a:r>
          </a:p>
        </p:txBody>
      </p:sp>
    </p:spTree>
    <p:extLst>
      <p:ext uri="{BB962C8B-B14F-4D97-AF65-F5344CB8AC3E}">
        <p14:creationId xmlns:p14="http://schemas.microsoft.com/office/powerpoint/2010/main" val="115735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11162" y="1233488"/>
            <a:ext cx="8318501" cy="3700462"/>
          </a:xfrm>
        </p:spPr>
        <p:txBody>
          <a:bodyPr/>
          <a:lstStyle>
            <a:lvl1pPr marL="233363" indent="-233363">
              <a:defRPr sz="2800" b="1">
                <a:latin typeface="Arial" pitchFamily="34" charset="0"/>
                <a:cs typeface="Arial" pitchFamily="34" charset="0"/>
              </a:defRPr>
            </a:lvl1pPr>
            <a:lvl2pPr>
              <a:defRPr sz="2400" b="1">
                <a:latin typeface="Arial" pitchFamily="34" charset="0"/>
                <a:cs typeface="Arial" pitchFamily="34" charset="0"/>
              </a:defRPr>
            </a:lvl2pPr>
            <a:lvl3pPr marL="1147763" indent="-233363">
              <a:spcBef>
                <a:spcPts val="200"/>
              </a:spcBef>
              <a:tabLst/>
              <a:defRPr sz="2000" b="1">
                <a:latin typeface="Arial" pitchFamily="34" charset="0"/>
                <a:cs typeface="Arial" pitchFamily="34" charset="0"/>
              </a:defRPr>
            </a:lvl3pPr>
            <a:lvl4pPr marL="1604963" indent="-233363">
              <a:spcBef>
                <a:spcPts val="100"/>
              </a:spcBef>
              <a:buFont typeface="Arial" pitchFamily="34" charset="0"/>
              <a:buChar char="•"/>
              <a:defRPr sz="1800" b="1">
                <a:latin typeface="Arial" pitchFamily="34" charset="0"/>
                <a:cs typeface="Arial" pitchFamily="34" charset="0"/>
              </a:defRPr>
            </a:lvl4pPr>
            <a:lvl5pPr marL="1998663" indent="-169863">
              <a:buFont typeface="Arial" pitchFamily="34" charset="0"/>
              <a:buChar char="•"/>
              <a:defRPr sz="2400" b="0">
                <a:latin typeface="+mj-lt"/>
              </a:defRPr>
            </a:lvl5pPr>
          </a:lstStyle>
          <a:p>
            <a:pPr lvl="0"/>
            <a:r>
              <a:rPr lang="en-US" dirty="0"/>
              <a:t>Click to edit level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78324" y="662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>
                <a:solidFill>
                  <a:schemeClr val="bg1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490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DDDD67A7-88D2-B1B1-A8CE-2898155377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05350" y="4162489"/>
            <a:ext cx="4024313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07516326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0"/>
            <a:ext cx="3976687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7"/>
            <a:ext cx="3975100" cy="3721099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79761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Question - Title and 2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19201"/>
            <a:ext cx="3976687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8"/>
            <a:ext cx="3975100" cy="3719512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8" name="Picture 7" descr="Background pattern&#10;&#10;AI-generated content may be incorrect.">
            <a:extLst>
              <a:ext uri="{FF2B5EF4-FFF2-40B4-BE49-F238E27FC236}">
                <a16:creationId xmlns:a16="http://schemas.microsoft.com/office/drawing/2014/main" id="{C36C9886-D815-EE18-4537-B4F66F014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7295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1 Content,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11163" y="1220790"/>
            <a:ext cx="3976687" cy="3719509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22827684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 Content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2" y="228600"/>
            <a:ext cx="8318501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0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" name="Date Placeholder 11"/>
          <p:cNvSpPr>
            <a:spLocks noGrp="1"/>
          </p:cNvSpPr>
          <p:nvPr>
            <p:ph type="dt" sz="half" idx="11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5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9" name="Content Placeholder 6"/>
          <p:cNvSpPr>
            <a:spLocks noGrp="1"/>
          </p:cNvSpPr>
          <p:nvPr>
            <p:ph sz="quarter" idx="12" hasCustomPrompt="1"/>
          </p:nvPr>
        </p:nvSpPr>
        <p:spPr>
          <a:xfrm>
            <a:off x="4754563" y="1220788"/>
            <a:ext cx="3975100" cy="3719511"/>
          </a:xfrm>
        </p:spPr>
        <p:txBody>
          <a:bodyPr/>
          <a:lstStyle>
            <a:lvl1pPr marL="228600" indent="-228600">
              <a:defRPr baseline="0"/>
            </a:lvl1pPr>
            <a:lvl4pPr>
              <a:defRPr/>
            </a:lvl4pPr>
          </a:lstStyle>
          <a:p>
            <a:pPr lvl="0"/>
            <a:r>
              <a:rPr lang="en-US" dirty="0"/>
              <a:t>Click to edit Layout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6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11163" y="1222376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7" name="Content Placeholder 6"/>
          <p:cNvSpPr>
            <a:spLocks noGrp="1"/>
          </p:cNvSpPr>
          <p:nvPr>
            <p:ph sz="quarter" idx="14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9193361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imary: 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CISR v4.00</a:t>
            </a:r>
            <a:endParaRPr lang="en-US" dirty="0"/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/>
              <a:t> </a:t>
            </a:r>
            <a:fld id="{1E05A8D5-9D50-4F79-AAB3-D0C9B9E3293E}" type="slidenum">
              <a:rPr lang="en-US" smtClean="0"/>
              <a:pPr>
                <a:defRPr/>
              </a:pPr>
              <a:t>‹N°›</a:t>
            </a:fld>
            <a:endParaRPr lang="en-US" dirty="0"/>
          </a:p>
        </p:txBody>
      </p:sp>
      <p:sp>
        <p:nvSpPr>
          <p:cNvPr id="18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54563" y="1220788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3202940"/>
            <a:ext cx="3975100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4" y="1220788"/>
            <a:ext cx="3976686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1" name="Content Placeholder 6"/>
          <p:cNvSpPr>
            <a:spLocks noGrp="1"/>
          </p:cNvSpPr>
          <p:nvPr>
            <p:ph sz="quarter" idx="18" hasCustomPrompt="1"/>
          </p:nvPr>
        </p:nvSpPr>
        <p:spPr>
          <a:xfrm>
            <a:off x="411163" y="3202940"/>
            <a:ext cx="3976687" cy="1737360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46366249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8318500" cy="3713161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 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28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6460" y="24669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9519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- 1 Title 1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8318500" cy="371951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3AACBAB5-1CB8-C5B9-975E-17E7C5A40B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751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Content 2 Stagg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Content Placeholder 6"/>
          <p:cNvSpPr>
            <a:spLocks noGrp="1"/>
          </p:cNvSpPr>
          <p:nvPr>
            <p:ph sz="quarter" idx="16" hasCustomPrompt="1"/>
          </p:nvPr>
        </p:nvSpPr>
        <p:spPr>
          <a:xfrm>
            <a:off x="4754563" y="4162489"/>
            <a:ext cx="3975100" cy="1755648"/>
          </a:xfrm>
        </p:spPr>
        <p:txBody>
          <a:bodyPr/>
          <a:lstStyle>
            <a:lvl1pPr marL="228600" indent="-228600">
              <a:defRPr/>
            </a:lvl1pPr>
            <a:lvl4pPr>
              <a:defRPr/>
            </a:lvl4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0" name="Content Placeholder 6"/>
          <p:cNvSpPr>
            <a:spLocks noGrp="1"/>
          </p:cNvSpPr>
          <p:nvPr>
            <p:ph sz="quarter" idx="17" hasCustomPrompt="1"/>
          </p:nvPr>
        </p:nvSpPr>
        <p:spPr>
          <a:xfrm>
            <a:off x="411163" y="1220788"/>
            <a:ext cx="8318500" cy="2743200"/>
          </a:xfrm>
        </p:spPr>
        <p:txBody>
          <a:bodyPr/>
          <a:lstStyle>
            <a:lvl1pPr marL="228600" indent="-228600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4pPr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 Placeholder 12"/>
          <p:cNvSpPr>
            <a:spLocks noGrp="1"/>
          </p:cNvSpPr>
          <p:nvPr>
            <p:ph type="body" sz="quarter" idx="18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20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21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1591088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</p:spTree>
    <p:extLst>
      <p:ext uri="{BB962C8B-B14F-4D97-AF65-F5344CB8AC3E}">
        <p14:creationId xmlns:p14="http://schemas.microsoft.com/office/powerpoint/2010/main" val="35066591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Question - Title 2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729662" y="6629400"/>
            <a:ext cx="405861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2971800" y="6629400"/>
            <a:ext cx="3200400" cy="2286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9"/>
            <a:ext cx="3976687" cy="3701732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7" name="Title 26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5994984" cy="9144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15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8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1220788"/>
            <a:ext cx="3978274" cy="370332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3789EEC2-66A5-1652-1FDA-C907A4A4A9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775" y="1220788"/>
            <a:ext cx="5228958" cy="465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6142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754562" y="1224974"/>
            <a:ext cx="397414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14337" y="1227138"/>
            <a:ext cx="3973513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754563" y="3157220"/>
            <a:ext cx="3975100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31320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and 2 Cont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4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3" y="1220788"/>
            <a:ext cx="3976687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2" name="Content Placeholder 13"/>
          <p:cNvSpPr>
            <a:spLocks noGrp="1"/>
          </p:cNvSpPr>
          <p:nvPr>
            <p:ph sz="quarter" idx="14" hasCustomPrompt="1"/>
          </p:nvPr>
        </p:nvSpPr>
        <p:spPr>
          <a:xfrm>
            <a:off x="4754563" y="1220789"/>
            <a:ext cx="3975100" cy="3713162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8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6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9" hasCustomPrompt="1"/>
          </p:nvPr>
        </p:nvSpPr>
        <p:spPr>
          <a:xfrm>
            <a:off x="411163" y="3157220"/>
            <a:ext cx="3972613" cy="1783080"/>
          </a:xfrm>
          <a:prstGeom prst="rect">
            <a:avLst/>
          </a:prstGeom>
        </p:spPr>
        <p:txBody>
          <a:bodyPr/>
          <a:lstStyle>
            <a:lvl1pPr marL="228600" indent="-228600">
              <a:defRPr/>
            </a:lvl1pPr>
          </a:lstStyle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083983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21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24" name="Picture Placeholder 16"/>
          <p:cNvSpPr>
            <a:spLocks noGrp="1"/>
          </p:cNvSpPr>
          <p:nvPr>
            <p:ph type="pic" sz="quarter" idx="22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5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6" name="Picture Placeholder 16"/>
          <p:cNvSpPr>
            <a:spLocks noGrp="1"/>
          </p:cNvSpPr>
          <p:nvPr>
            <p:ph type="pic" sz="quarter" idx="23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32" name="Content Placeholder 13"/>
          <p:cNvSpPr>
            <a:spLocks noGrp="1"/>
          </p:cNvSpPr>
          <p:nvPr>
            <p:ph sz="quarter" idx="13" hasCustomPrompt="1"/>
          </p:nvPr>
        </p:nvSpPr>
        <p:spPr>
          <a:xfrm>
            <a:off x="411164" y="1220788"/>
            <a:ext cx="3976686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3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411163" y="3157220"/>
            <a:ext cx="3976687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46175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5" hasCustomPrompt="1"/>
          </p:nvPr>
        </p:nvSpPr>
        <p:spPr>
          <a:xfrm>
            <a:off x="4754563" y="1220788"/>
            <a:ext cx="3975100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35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4754562" y="3150870"/>
            <a:ext cx="3975101" cy="1737360"/>
          </a:xfrm>
          <a:prstGeom prst="rect">
            <a:avLst/>
          </a:prstGeom>
        </p:spPr>
        <p:txBody>
          <a:bodyPr/>
          <a:lstStyle>
            <a:lvl1pPr marL="182563" indent="-1825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  <a:lvl3pPr>
              <a:defRPr/>
            </a:lvl3pPr>
            <a:lvl4pPr marL="1188720" indent="-228600">
              <a:buFont typeface="Arial" pitchFamily="34" charset="0"/>
              <a:buChar char="•"/>
              <a:defRPr/>
            </a:lvl4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97296031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10"/>
          <p:cNvSpPr>
            <a:spLocks noGrp="1" noChangeArrowheads="1"/>
          </p:cNvSpPr>
          <p:nvPr>
            <p:ph type="ftr" sz="quarter" idx="14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5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17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Title 22"/>
          <p:cNvSpPr>
            <a:spLocks noGrp="1"/>
          </p:cNvSpPr>
          <p:nvPr>
            <p:ph type="title" hasCustomPrompt="1"/>
          </p:nvPr>
        </p:nvSpPr>
        <p:spPr>
          <a:xfrm>
            <a:off x="411164" y="228600"/>
            <a:ext cx="5988050" cy="9144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Header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6" hasCustomPrompt="1"/>
          </p:nvPr>
        </p:nvSpPr>
        <p:spPr>
          <a:xfrm>
            <a:off x="6399213" y="228600"/>
            <a:ext cx="2330450" cy="914400"/>
          </a:xfrm>
          <a:prstGeom prst="rect">
            <a:avLst/>
          </a:prstGeom>
          <a:solidFill>
            <a:srgbClr val="DDDDDD"/>
          </a:solidFill>
        </p:spPr>
        <p:txBody>
          <a:bodyPr lIns="45720" tIns="91440" rIns="228600" bIns="91440" anchor="ctr">
            <a:normAutofit/>
          </a:bodyPr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 sz="1600" baseline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88000"/>
              <a:buFont typeface="Wingdings" pitchFamily="2" charset="2"/>
              <a:buNone/>
              <a:tabLst/>
              <a:defRPr/>
            </a:pPr>
            <a:r>
              <a:rPr lang="en-US" sz="1600" b="1" dirty="0"/>
              <a:t>Refer To:</a:t>
            </a:r>
          </a:p>
          <a:p>
            <a:pPr lvl="0"/>
            <a:r>
              <a:rPr lang="en-US" dirty="0"/>
              <a:t>Addendum #.#, Handout #.#, Book</a:t>
            </a:r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3843627833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1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8318500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5825" y="548640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5825" y="245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932848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0" hasCustomPrompt="1"/>
          </p:nvPr>
        </p:nvSpPr>
        <p:spPr>
          <a:xfrm>
            <a:off x="411163" y="1220788"/>
            <a:ext cx="3976687" cy="3713161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 hasCustomPrompt="1"/>
          </p:nvPr>
        </p:nvSpPr>
        <p:spPr>
          <a:xfrm>
            <a:off x="4754563" y="1220788"/>
            <a:ext cx="3978274" cy="3703320"/>
          </a:xfrm>
        </p:spPr>
        <p:txBody>
          <a:bodyPr/>
          <a:lstStyle>
            <a:lvl1pPr marL="233363" indent="-233363">
              <a:defRPr lang="en-US" sz="2800" b="1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defRPr>
            </a:lvl1pPr>
          </a:lstStyle>
          <a:p>
            <a:pPr marL="228600" lvl="0" indent="-228600" algn="l" rtl="0" eaLnBrk="1" fontAlgn="base" hangingPunct="1">
              <a:spcBef>
                <a:spcPts val="0"/>
              </a:spcBef>
              <a:spcAft>
                <a:spcPts val="200"/>
              </a:spcAft>
              <a:buSzPct val="88000"/>
              <a:buFont typeface="Wingdings" pitchFamily="2" charset="2"/>
              <a:buChar char="§"/>
            </a:pPr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40559301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: Long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11163" y="228600"/>
            <a:ext cx="8318500" cy="914400"/>
          </a:xfrm>
        </p:spPr>
        <p:txBody>
          <a:bodyPr/>
          <a:lstStyle>
            <a:lvl1pPr>
              <a:defRPr sz="32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Header</a:t>
            </a:r>
          </a:p>
        </p:txBody>
      </p:sp>
      <p:sp>
        <p:nvSpPr>
          <p:cNvPr id="11" name="Footer Placeholder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971800" y="66294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100" b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2"/>
          </p:nvPr>
        </p:nvSpPr>
        <p:spPr>
          <a:xfrm>
            <a:off x="47624" y="6629400"/>
            <a:ext cx="2836864" cy="228600"/>
          </a:xfrm>
          <a:prstGeom prst="rect">
            <a:avLst/>
          </a:prstGeom>
        </p:spPr>
        <p:txBody>
          <a:bodyPr vert="horz" wrap="none" lIns="9144" tIns="9144" rIns="45720" bIns="9144" rtlCol="0" anchor="ctr"/>
          <a:lstStyle>
            <a:lvl1pPr algn="l">
              <a:defRPr sz="1000" b="1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>
                <a:solidFill>
                  <a:srgbClr val="FFFFFF">
                    <a:lumMod val="85000"/>
                  </a:srgbClr>
                </a:solidFill>
              </a:rPr>
              <a:t>CISR v4.00</a:t>
            </a:r>
            <a:endParaRPr lang="en-US" dirty="0">
              <a:solidFill>
                <a:srgbClr val="FFFFFF">
                  <a:lumMod val="85000"/>
                </a:srgbClr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29662" y="6629400"/>
            <a:ext cx="405861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9144" rIns="91440" bIns="9144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1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dirty="0">
                <a:solidFill>
                  <a:srgbClr val="FFFFFF"/>
                </a:solidFill>
              </a:rPr>
              <a:t> </a:t>
            </a:r>
            <a:fld id="{1E05A8D5-9D50-4F79-AAB3-D0C9B9E3293E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‹N°›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Picture Placeholder 16"/>
          <p:cNvSpPr>
            <a:spLocks noGrp="1"/>
          </p:cNvSpPr>
          <p:nvPr>
            <p:ph type="pic" sz="quarter" idx="17" hasCustomPrompt="1"/>
          </p:nvPr>
        </p:nvSpPr>
        <p:spPr>
          <a:xfrm>
            <a:off x="8503920" y="245852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0" name="Picture Placeholder 16"/>
          <p:cNvSpPr>
            <a:spLocks noGrp="1"/>
          </p:cNvSpPr>
          <p:nvPr>
            <p:ph type="pic" sz="quarter" idx="18" hasCustomPrompt="1"/>
          </p:nvPr>
        </p:nvSpPr>
        <p:spPr>
          <a:xfrm>
            <a:off x="8503920" y="5502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9" hasCustomPrompt="1"/>
          </p:nvPr>
        </p:nvSpPr>
        <p:spPr>
          <a:xfrm>
            <a:off x="8503920" y="851428"/>
            <a:ext cx="274320" cy="274320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ctr">
              <a:buNone/>
              <a:defRPr sz="700" b="1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 dirty="0"/>
              <a:t>ICON</a:t>
            </a:r>
          </a:p>
        </p:txBody>
      </p:sp>
    </p:spTree>
    <p:extLst>
      <p:ext uri="{BB962C8B-B14F-4D97-AF65-F5344CB8AC3E}">
        <p14:creationId xmlns:p14="http://schemas.microsoft.com/office/powerpoint/2010/main" val="256065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11163" y="228600"/>
            <a:ext cx="83185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F8F8F8">
                <a:alpha val="50000"/>
              </a:srgbClr>
            </a:outerShdw>
          </a:effectLst>
        </p:spPr>
        <p:txBody>
          <a:bodyPr vert="horz" wrap="square" lIns="9144" tIns="9144" rIns="9144" bIns="91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Header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6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D73B18-EEF7-0577-1457-F0DBCC9755D2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69CC5-B154-57DE-3561-18998CDF9067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7996B2-4902-9479-0DE5-F21AA4B4570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CF3E13-1A7B-294B-FA7A-0869E94FB37F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87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9" r:id="rId2"/>
    <p:sldLayoutId id="2147483688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orient="horz" pos="776" userDrawn="1">
          <p15:clr>
            <a:srgbClr val="F26B43"/>
          </p15:clr>
        </p15:guide>
        <p15:guide id="4" orient="horz" pos="720" userDrawn="1">
          <p15:clr>
            <a:srgbClr val="F26B43"/>
          </p15:clr>
        </p15:guide>
        <p15:guide id="5" pos="2763" userDrawn="1">
          <p15:clr>
            <a:srgbClr val="F26B43"/>
          </p15:clr>
        </p15:guide>
        <p15:guide id="6" pos="2997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411164" y="228600"/>
            <a:ext cx="5988050" cy="91440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Header</a:t>
            </a:r>
          </a:p>
        </p:txBody>
      </p:sp>
      <p:sp>
        <p:nvSpPr>
          <p:cNvPr id="1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1163" y="1220788"/>
            <a:ext cx="8318500" cy="371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" tIns="9144" rIns="9144" bIns="91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Layout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73AAAC1-6940-7EA6-6568-ACE39F79DDCD}"/>
              </a:ext>
            </a:extLst>
          </p:cNvPr>
          <p:cNvSpPr/>
          <p:nvPr userDrawn="1"/>
        </p:nvSpPr>
        <p:spPr bwMode="auto">
          <a:xfrm>
            <a:off x="0" y="6604084"/>
            <a:ext cx="9144000" cy="253916"/>
          </a:xfrm>
          <a:prstGeom prst="rect">
            <a:avLst/>
          </a:prstGeom>
          <a:solidFill>
            <a:srgbClr val="EAB83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52CB8-051C-B971-A340-1B3A15A24CEE}"/>
              </a:ext>
            </a:extLst>
          </p:cNvPr>
          <p:cNvSpPr txBox="1"/>
          <p:nvPr userDrawn="1"/>
        </p:nvSpPr>
        <p:spPr>
          <a:xfrm>
            <a:off x="8477" y="6614364"/>
            <a:ext cx="20963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tx1"/>
                </a:solidFill>
              </a:rPr>
              <a:t>CISR v4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10E620-6C50-E78C-5ED8-59ECD9ABEB7E}"/>
              </a:ext>
            </a:extLst>
          </p:cNvPr>
          <p:cNvSpPr txBox="1"/>
          <p:nvPr userDrawn="1"/>
        </p:nvSpPr>
        <p:spPr>
          <a:xfrm>
            <a:off x="2157371" y="6604084"/>
            <a:ext cx="48292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tx1"/>
                </a:solidFill>
              </a:rPr>
              <a:t>Footer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93E8EC-F08E-4496-FF4B-23229B143E6B}"/>
              </a:ext>
            </a:extLst>
          </p:cNvPr>
          <p:cNvSpPr txBox="1"/>
          <p:nvPr userDrawn="1"/>
        </p:nvSpPr>
        <p:spPr>
          <a:xfrm>
            <a:off x="8802240" y="6614364"/>
            <a:ext cx="35618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714925BF-9CAF-48C5-B236-06E7E2D47609}" type="slidenum">
              <a:rPr lang="en-US" sz="1100" b="1" smtClean="0">
                <a:solidFill>
                  <a:schemeClr val="tx1"/>
                </a:solidFill>
              </a:rPr>
              <a:t>‹N°›</a:t>
            </a:fld>
            <a:endParaRPr lang="en-US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805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500" b="1">
          <a:solidFill>
            <a:schemeClr val="tx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500" b="1">
          <a:solidFill>
            <a:srgbClr val="000066"/>
          </a:solidFill>
          <a:latin typeface="Arial" charset="0"/>
        </a:defRPr>
      </a:lvl9pPr>
    </p:titleStyle>
    <p:bodyStyle>
      <a:lvl1pPr marL="228600" indent="-228600" algn="l" rtl="0" eaLnBrk="1" fontAlgn="base" hangingPunct="1">
        <a:spcBef>
          <a:spcPts val="0"/>
        </a:spcBef>
        <a:spcAft>
          <a:spcPts val="200"/>
        </a:spcAft>
        <a:buSzPct val="88000"/>
        <a:buFont typeface="Wingdings" pitchFamily="2" charset="2"/>
        <a:buChar char="§"/>
        <a:defRPr sz="2800" b="1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548640" indent="-228600" algn="l" rtl="0" eaLnBrk="1" fontAlgn="base" hangingPunct="1">
        <a:spcBef>
          <a:spcPts val="0"/>
        </a:spcBef>
        <a:spcAft>
          <a:spcPts val="0"/>
        </a:spcAft>
        <a:buChar char="•"/>
        <a:defRPr sz="2400" b="1">
          <a:solidFill>
            <a:schemeClr val="tx1"/>
          </a:solidFill>
          <a:latin typeface="+mn-lt"/>
          <a:cs typeface="Arial" pitchFamily="34" charset="0"/>
        </a:defRPr>
      </a:lvl2pPr>
      <a:lvl3pPr marL="822960" indent="-228600" algn="l" rtl="0" eaLnBrk="1" fontAlgn="base" hangingPunct="1">
        <a:spcBef>
          <a:spcPts val="0"/>
        </a:spcBef>
        <a:spcAft>
          <a:spcPts val="0"/>
        </a:spcAft>
        <a:buChar char="•"/>
        <a:defRPr sz="2000" b="1">
          <a:solidFill>
            <a:schemeClr val="tx1"/>
          </a:solidFill>
          <a:latin typeface="+mn-lt"/>
          <a:cs typeface="Arial" pitchFamily="34" charset="0"/>
        </a:defRPr>
      </a:lvl3pPr>
      <a:lvl4pPr marL="1097280" indent="-228600" algn="l" rtl="0" eaLnBrk="1" fontAlgn="base" hangingPunct="1">
        <a:spcBef>
          <a:spcPts val="0"/>
        </a:spcBef>
        <a:spcAft>
          <a:spcPts val="0"/>
        </a:spcAft>
        <a:buFont typeface="Arial" pitchFamily="34" charset="0"/>
        <a:buChar char="•"/>
        <a:defRPr sz="1800" b="1">
          <a:solidFill>
            <a:schemeClr val="tx1"/>
          </a:solidFill>
          <a:latin typeface="+mn-lt"/>
          <a:cs typeface="Arial" pitchFamily="34" charset="0"/>
        </a:defRPr>
      </a:lvl4pPr>
      <a:lvl5pPr marL="1280160" indent="-182880" algn="l" rtl="0" eaLnBrk="1" fontAlgn="base" hangingPunct="1">
        <a:spcBef>
          <a:spcPts val="600"/>
        </a:spcBef>
        <a:spcAft>
          <a:spcPct val="0"/>
        </a:spcAft>
        <a:buFont typeface="Arial" pitchFamily="34" charset="0"/>
        <a:buNone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316230" y="2769781"/>
            <a:ext cx="6996225" cy="1318437"/>
          </a:xfrm>
        </p:spPr>
        <p:txBody>
          <a:bodyPr/>
          <a:lstStyle/>
          <a:p>
            <a:pPr algn="ctr" rtl="1"/>
            <a:r>
              <a:rPr lang="ar-AE" sz="6000" b="0" u="sng" dirty="0">
                <a:solidFill>
                  <a:srgbClr val="FF0000"/>
                </a:solidFill>
              </a:rPr>
              <a:t>منشأة الشرطة النموذجية</a:t>
            </a:r>
            <a:endParaRPr lang="en-US" sz="6000" b="0" u="sng" dirty="0">
              <a:solidFill>
                <a:srgbClr val="FF0000"/>
              </a:solidFill>
            </a:endParaRPr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818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12750" y="186397"/>
            <a:ext cx="8318500" cy="914400"/>
          </a:xfrm>
        </p:spPr>
        <p:txBody>
          <a:bodyPr/>
          <a:lstStyle/>
          <a:p>
            <a:pPr algn="r" rtl="1"/>
            <a:r>
              <a:rPr lang="en-US" dirty="0"/>
              <a:t>الجزء الأول: </a:t>
            </a:r>
            <a:r>
              <a:rPr lang="en-US" dirty="0" err="1"/>
              <a:t>تقييم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fr-FR" dirty="0"/>
              <a:t> </a:t>
            </a:r>
            <a:r>
              <a:rPr lang="en-US" dirty="0" err="1"/>
              <a:t>الحيوية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مهام فريق تحليل الثغرات الأمنية</a:t>
            </a:r>
          </a:p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883197734"/>
              </p:ext>
            </p:extLst>
          </p:nvPr>
        </p:nvGraphicFramePr>
        <p:xfrm>
          <a:off x="1028700" y="1905000"/>
          <a:ext cx="7086600" cy="3761935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43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3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en-US" baseline="0" dirty="0" err="1"/>
                        <a:t>اسم</a:t>
                      </a:r>
                      <a:r>
                        <a:rPr lang="en-US" baseline="0" dirty="0"/>
                        <a:t> </a:t>
                      </a:r>
                      <a:r>
                        <a:rPr lang="en-US" dirty="0" err="1"/>
                        <a:t>المشارك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en-US" dirty="0"/>
                        <a:t>الدور/مجال الخبرة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ظافر الشابي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القائد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ربيع بن عياد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sz="2400" b="1" dirty="0"/>
                        <a:t>التنسيق العام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سامي البوكادي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 err="1"/>
                        <a:t>الإستطلاع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535"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حسين بن نجمة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sz="2400" b="1" dirty="0"/>
                        <a:t>جمع المعلومات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رمزي الزوابي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sz="2400" b="1" dirty="0"/>
                        <a:t>تحليل البيانات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ctr" rtl="1"/>
                      <a:r>
                        <a:rPr lang="ar-AE" sz="2400" b="1" dirty="0"/>
                        <a:t>مالك الظاهري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TN" sz="2400" b="1" dirty="0"/>
                        <a:t>تقييم البيانات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392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59532" y="2817934"/>
            <a:ext cx="8984468" cy="1222131"/>
          </a:xfrm>
        </p:spPr>
        <p:txBody>
          <a:bodyPr/>
          <a:lstStyle/>
          <a:p>
            <a:pPr rtl="1"/>
            <a:r>
              <a:rPr lang="ar-AE" sz="5400" dirty="0">
                <a:solidFill>
                  <a:srgbClr val="FF0000"/>
                </a:solidFill>
              </a:rPr>
              <a:t>تقييم: منشأة الشرطة النموذجية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049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876" y="139363"/>
            <a:ext cx="6200653" cy="803172"/>
          </a:xfrm>
        </p:spPr>
        <p:txBody>
          <a:bodyPr/>
          <a:lstStyle/>
          <a:p>
            <a:pPr algn="r" rtl="1"/>
            <a:r>
              <a:rPr lang="en-US" sz="2400" dirty="0" err="1"/>
              <a:t>تحليل</a:t>
            </a:r>
            <a:r>
              <a:rPr lang="en-US" sz="2400" dirty="0"/>
              <a:t> </a:t>
            </a:r>
            <a:r>
              <a:rPr lang="ar-AE" sz="2400" dirty="0"/>
              <a:t>المنشأة</a:t>
            </a:r>
            <a:r>
              <a:rPr lang="ar-TN" sz="2400" dirty="0"/>
              <a:t> </a:t>
            </a:r>
            <a:r>
              <a:rPr lang="en-US" sz="2400" dirty="0" err="1"/>
              <a:t>الحيوية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7227829"/>
              </p:ext>
            </p:extLst>
          </p:nvPr>
        </p:nvGraphicFramePr>
        <p:xfrm>
          <a:off x="956604" y="1146866"/>
          <a:ext cx="7554351" cy="5455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72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1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578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تقييم المكون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المعلومات الواردة من تقرير مسح الموقع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886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الحالة المادية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بناية تتكون من عدد02طوابق مساحته 150 متر مربع</a:t>
                      </a:r>
                      <a:br>
                        <a:rPr lang="ar-AE" dirty="0"/>
                      </a:br>
                      <a:r>
                        <a:rPr lang="ar-TN" dirty="0"/>
                        <a:t>- </a:t>
                      </a:r>
                      <a:r>
                        <a:rPr lang="ar-AE" dirty="0"/>
                        <a:t>طابق أرضي : عدد02أبواب دخول , عدد07شبابيك </a:t>
                      </a:r>
                      <a:br>
                        <a:rPr lang="ar-AE" dirty="0"/>
                      </a:br>
                      <a:r>
                        <a:rPr lang="ar-AE" dirty="0"/>
                        <a:t>وبه مكتب </a:t>
                      </a:r>
                      <a:r>
                        <a:rPr lang="ar-AE" dirty="0" err="1"/>
                        <a:t>إستقبال</a:t>
                      </a:r>
                      <a:r>
                        <a:rPr lang="ar-AE" dirty="0"/>
                        <a:t> عدد06مكاتب إدارية و قاعة </a:t>
                      </a:r>
                      <a:r>
                        <a:rPr lang="ar-AE" dirty="0" err="1"/>
                        <a:t>إجتماعات</a:t>
                      </a:r>
                      <a:r>
                        <a:rPr lang="ar-AE" dirty="0"/>
                        <a:t> و عدد02غرف </a:t>
                      </a:r>
                      <a:r>
                        <a:rPr lang="ar-AE" dirty="0" err="1"/>
                        <a:t>إحتفاظ</a:t>
                      </a:r>
                      <a:r>
                        <a:rPr lang="ar-AE" dirty="0"/>
                        <a:t> عدد05حواسيب </a:t>
                      </a:r>
                      <a:br>
                        <a:rPr lang="ar-AE" dirty="0"/>
                      </a:br>
                      <a:r>
                        <a:rPr lang="ar-TN" dirty="0"/>
                        <a:t>- </a:t>
                      </a:r>
                      <a:r>
                        <a:rPr lang="ar-AE" dirty="0"/>
                        <a:t>طابق علوي</a:t>
                      </a:r>
                      <a:r>
                        <a:rPr lang="ar-TN" dirty="0"/>
                        <a:t> </a:t>
                      </a: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يتكون من عدد02غرفة و صالة و مطبخ</a:t>
                      </a:r>
                      <a:r>
                        <a:rPr kumimoji="0" lang="ar-T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كما يحتوي على 03</a:t>
                      </a:r>
                      <a:r>
                        <a:rPr lang="ar-AE" dirty="0"/>
                        <a:t> أبواب </a:t>
                      </a:r>
                      <a:r>
                        <a:rPr lang="ar-TN" dirty="0"/>
                        <a:t>خروج </a:t>
                      </a:r>
                      <a:r>
                        <a:rPr lang="ar-AE" dirty="0"/>
                        <a:t>و 08 شبابيك</a:t>
                      </a:r>
                      <a:br>
                        <a:rPr lang="ar-AE" dirty="0"/>
                      </a:br>
                      <a:r>
                        <a:rPr lang="ar-TN" dirty="0"/>
                        <a:t>- </a:t>
                      </a:r>
                      <a:r>
                        <a:rPr lang="ar-AE" dirty="0"/>
                        <a:t>عدد04كاميرات مراقبة : مركزة بالجدران الخارجية للمبنى مستوى الطابق الأرضي و لا تغطي كافة المساحة</a:t>
                      </a:r>
                      <a:endParaRPr lang="ar-TN" dirty="0"/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kumimoji="0" lang="ar-AE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تركيز حوالي 12 كاميرا مراقبة بالطابق الأرضي </a:t>
                      </a:r>
                      <a:r>
                        <a:rPr kumimoji="0" lang="ar-T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10 </a:t>
                      </a:r>
                      <a:r>
                        <a:rPr kumimoji="0" lang="ar-TN" sz="1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كاميراوات</a:t>
                      </a:r>
                      <a:r>
                        <a:rPr kumimoji="0" lang="ar-T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بالطابق العلوي</a:t>
                      </a:r>
                      <a:br>
                        <a:rPr lang="ar-AE" dirty="0"/>
                      </a:br>
                      <a:r>
                        <a:rPr lang="ar-AE" dirty="0" err="1"/>
                        <a:t>الإنارة:غير</a:t>
                      </a:r>
                      <a:r>
                        <a:rPr lang="ar-AE" dirty="0"/>
                        <a:t> كافية عدد02كاشف ضوئي من الجهة الشرقية مع وجود </a:t>
                      </a:r>
                      <a:r>
                        <a:rPr lang="ar-AE" dirty="0" err="1"/>
                        <a:t>أشجاركثيفة</a:t>
                      </a:r>
                      <a:r>
                        <a:rPr lang="ar-TN" dirty="0"/>
                        <a:t> غير مقلمة</a:t>
                      </a:r>
                      <a:r>
                        <a:rPr lang="ar-AE" dirty="0"/>
                        <a:t> بالجهة الخلفية </a:t>
                      </a:r>
                      <a:br>
                        <a:rPr lang="ar-AE" dirty="0"/>
                      </a:br>
                      <a:r>
                        <a:rPr lang="ar-TN" dirty="0"/>
                        <a:t>- </a:t>
                      </a:r>
                      <a:r>
                        <a:rPr lang="ar-AE" dirty="0"/>
                        <a:t>طريقة التحكم في فتح و غلق الأبواب: يدوية </a:t>
                      </a:r>
                      <a:br>
                        <a:rPr lang="ar-AE" dirty="0"/>
                      </a:br>
                      <a:r>
                        <a:rPr lang="ar-TN" dirty="0"/>
                        <a:t>- </a:t>
                      </a:r>
                      <a:r>
                        <a:rPr lang="ar-AE" dirty="0"/>
                        <a:t>عدم وجود كواشف الغاز و الدخان</a:t>
                      </a:r>
                      <a:endParaRPr lang="fr-FR" dirty="0"/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ar-AE" dirty="0"/>
                        <a:t> </a:t>
                      </a:r>
                      <a:endParaRPr lang="ar-TN" dirty="0"/>
                    </a:p>
                    <a:p>
                      <a:pPr marL="285750" indent="-285750" algn="r" rtl="1">
                        <a:buFontTx/>
                        <a:buChar char="-"/>
                      </a:pPr>
                      <a:r>
                        <a:rPr lang="ar-TN" dirty="0"/>
                        <a:t>إحداثيات المنشأة: </a:t>
                      </a:r>
                      <a:r>
                        <a:rPr lang="fr-FR" sz="2000" b="1" dirty="0"/>
                        <a:t>N; 36’50’51’,74</a:t>
                      </a:r>
                    </a:p>
                    <a:p>
                      <a:pPr marL="0" indent="0" algn="r" rtl="1">
                        <a:buFontTx/>
                        <a:buNone/>
                      </a:pPr>
                      <a:r>
                        <a:rPr lang="fr-FR" dirty="0"/>
                        <a:t>   </a:t>
                      </a:r>
                      <a:r>
                        <a:rPr lang="fr-FR" sz="2000" b="1" dirty="0"/>
                        <a:t>E; 10’19’14,42                       </a:t>
                      </a:r>
                      <a:br>
                        <a:rPr lang="ar-AE" dirty="0"/>
                      </a:b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3656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D4F23FF-8F33-47B2-AD00-EAA926A492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503" y="323557"/>
            <a:ext cx="3868615" cy="709715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BA76300-F04A-4529-8558-9FFBF95E8E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2" y="1048042"/>
            <a:ext cx="4475311" cy="58240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68A104F-0E53-40CB-BBC8-01F40D812171}"/>
              </a:ext>
            </a:extLst>
          </p:cNvPr>
          <p:cNvSpPr/>
          <p:nvPr/>
        </p:nvSpPr>
        <p:spPr bwMode="auto">
          <a:xfrm>
            <a:off x="1358426" y="1406768"/>
            <a:ext cx="2124222" cy="43609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الطابق السفلي للبناية</a:t>
            </a:r>
            <a:endParaRPr kumimoji="0" lang="fr-FR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3135784-8094-4537-8F2A-C228454623A4}"/>
              </a:ext>
            </a:extLst>
          </p:cNvPr>
          <p:cNvSpPr/>
          <p:nvPr/>
        </p:nvSpPr>
        <p:spPr bwMode="auto">
          <a:xfrm>
            <a:off x="1997612" y="196948"/>
            <a:ext cx="4923693" cy="67524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رسم بياني للمنشأة</a:t>
            </a: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227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B8A6759-0EA7-4514-A627-C87D07DC9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0" b="23901"/>
          <a:stretch/>
        </p:blipFill>
        <p:spPr>
          <a:xfrm>
            <a:off x="253218" y="372795"/>
            <a:ext cx="8637563" cy="6485205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2E8FF7-6C1F-4F0E-A294-C6F93394AE77}"/>
              </a:ext>
            </a:extLst>
          </p:cNvPr>
          <p:cNvSpPr/>
          <p:nvPr/>
        </p:nvSpPr>
        <p:spPr bwMode="auto">
          <a:xfrm>
            <a:off x="2321169" y="211015"/>
            <a:ext cx="4473526" cy="70338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TN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رسم مساحي للمنشأة</a:t>
            </a:r>
            <a:endParaRPr kumimoji="0" lang="fr-FR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256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1D598C2-98B5-465F-A0E7-5BA97FD913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064096"/>
              </p:ext>
            </p:extLst>
          </p:nvPr>
        </p:nvGraphicFramePr>
        <p:xfrm>
          <a:off x="794824" y="1178585"/>
          <a:ext cx="7554351" cy="320763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72961">
                  <a:extLst>
                    <a:ext uri="{9D8B030D-6E8A-4147-A177-3AD203B41FA5}">
                      <a16:colId xmlns:a16="http://schemas.microsoft.com/office/drawing/2014/main" val="4102645312"/>
                    </a:ext>
                  </a:extLst>
                </a:gridCol>
                <a:gridCol w="5781390">
                  <a:extLst>
                    <a:ext uri="{9D8B030D-6E8A-4147-A177-3AD203B41FA5}">
                      <a16:colId xmlns:a16="http://schemas.microsoft.com/office/drawing/2014/main" val="1046738015"/>
                    </a:ext>
                  </a:extLst>
                </a:gridCol>
              </a:tblGrid>
              <a:tr h="1772365">
                <a:tc>
                  <a:txBody>
                    <a:bodyPr/>
                    <a:lstStyle/>
                    <a:p>
                      <a:pPr algn="r" rtl="1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عمليات المنشأة</a:t>
                      </a:r>
                    </a:p>
                    <a:p>
                      <a:pPr algn="r" rtl="1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الاستقبال و التوجيه</a:t>
                      </a:r>
                    </a:p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النجدة و التدخل </a:t>
                      </a:r>
                    </a:p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الدوريات و المراقبة </a:t>
                      </a:r>
                    </a:p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الشرطة العدلية</a:t>
                      </a:r>
                    </a:p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المرور و السلامة المرورية </a:t>
                      </a:r>
                    </a:p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تأمين </a:t>
                      </a:r>
                      <a:r>
                        <a:rPr lang="ar-TN" b="0" dirty="0" err="1">
                          <a:solidFill>
                            <a:schemeClr val="tx1"/>
                          </a:solidFill>
                        </a:rPr>
                        <a:t>المنشات</a:t>
                      </a:r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 و الأماكن الحساسة </a:t>
                      </a:r>
                    </a:p>
                    <a:p>
                      <a:pPr algn="r" rtl="1"/>
                      <a:r>
                        <a:rPr lang="ar-TN" b="0" dirty="0">
                          <a:solidFill>
                            <a:schemeClr val="tx1"/>
                          </a:solidFill>
                        </a:rPr>
                        <a:t>استخراج الوثائق </a:t>
                      </a:r>
                    </a:p>
                    <a:p>
                      <a:pPr algn="r" rtl="1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446230"/>
                  </a:ext>
                </a:extLst>
              </a:tr>
              <a:tr h="921630">
                <a:tc>
                  <a:txBody>
                    <a:bodyPr/>
                    <a:lstStyle/>
                    <a:p>
                      <a:pPr algn="r" rtl="1"/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سياسات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dirty="0" err="1">
                          <a:solidFill>
                            <a:schemeClr val="tx1"/>
                          </a:solidFill>
                        </a:rPr>
                        <a:t>المنشأة</a:t>
                      </a: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="1" baseline="0" dirty="0" err="1">
                          <a:solidFill>
                            <a:schemeClr val="tx1"/>
                          </a:solidFill>
                        </a:rPr>
                        <a:t>والإجراءات</a:t>
                      </a:r>
                      <a:endParaRPr lang="en-US" b="1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>
                          <a:solidFill>
                            <a:schemeClr val="tx1"/>
                          </a:solidFill>
                        </a:rPr>
                        <a:t>المسؤول عن السياسات رئيس المركز </a:t>
                      </a:r>
                    </a:p>
                    <a:p>
                      <a:pPr algn="r" rtl="1"/>
                      <a:r>
                        <a:rPr lang="ar-TN" dirty="0">
                          <a:solidFill>
                            <a:schemeClr val="tx1"/>
                          </a:solidFill>
                        </a:rPr>
                        <a:t>الدخول للمنشأة يكون بالبصمة اليدوية مرورا على جهاز كشف المعادن 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553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31769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en-US" dirty="0"/>
              <a:t> الحيوية (2 من 2)</a:t>
            </a:r>
          </a:p>
        </p:txBody>
      </p:sp>
      <p:graphicFrame>
        <p:nvGraphicFramePr>
          <p:cNvPr id="7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9937583"/>
              </p:ext>
            </p:extLst>
          </p:nvPr>
        </p:nvGraphicFramePr>
        <p:xfrm>
          <a:off x="685800" y="1264920"/>
          <a:ext cx="7924800" cy="362959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599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64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0474"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 تقييم المكونات</a:t>
                      </a:r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المعلومات الواردة من تقرير مسح الموقع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aseline="0" dirty="0"/>
                        <a:t>ال</a:t>
                      </a:r>
                      <a:r>
                        <a:rPr lang="en-US" baseline="0" dirty="0" err="1"/>
                        <a:t>متطلبات</a:t>
                      </a:r>
                      <a:endParaRPr lang="en-US" baseline="0" dirty="0"/>
                    </a:p>
                    <a:p>
                      <a:pPr algn="r" rtl="1"/>
                      <a:r>
                        <a:rPr lang="en-US" dirty="0" err="1"/>
                        <a:t>التنظيم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-منشأة أمنية تعمل تحت القانون الأساسي لسياسات و إجراءات القانون الأساسي لوزارة الداخلية </a:t>
                      </a:r>
                    </a:p>
                    <a:p>
                      <a:pPr algn="r" rtl="1"/>
                      <a:r>
                        <a:rPr lang="ar-TN" dirty="0"/>
                        <a:t>-التقيد بالنظام الداخلي للمنشأة 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اعتبارات السلامة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وجود قوارير الإطفاء </a:t>
                      </a:r>
                      <a:r>
                        <a:rPr kumimoji="0" lang="ar-T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ولافتات توضح مسارات الإخلاء</a:t>
                      </a:r>
                    </a:p>
                    <a:p>
                      <a:pPr algn="r" rtl="1"/>
                      <a:r>
                        <a:rPr kumimoji="0" lang="ar-TN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عدم وجود كواشف النار والدخان</a:t>
                      </a:r>
                      <a:endParaRPr lang="ar-TN" dirty="0"/>
                    </a:p>
                    <a:p>
                      <a:pPr algn="r" rtl="1"/>
                      <a:r>
                        <a:rPr lang="ar-TN" dirty="0"/>
                        <a:t>إجراء فحص دوري لأنظمة وأجهزة إطفاء الحرائق</a:t>
                      </a:r>
                    </a:p>
                    <a:p>
                      <a:pPr algn="r" rtl="1"/>
                      <a:r>
                        <a:rPr lang="ar-TN" dirty="0"/>
                        <a:t>تنظيم عمليات بيضاء حول الإخلاء خلال الطوارئ مع مصالح الحماية المدنية 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6391">
                <a:tc>
                  <a:txBody>
                    <a:bodyPr/>
                    <a:lstStyle/>
                    <a:p>
                      <a:pPr algn="r" rtl="1"/>
                      <a:r>
                        <a:rPr lang="en-US" dirty="0"/>
                        <a:t>الاعتبارات القانونية</a:t>
                      </a:r>
                    </a:p>
                    <a:p>
                      <a:pPr algn="r" rtl="1"/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dirty="0"/>
                        <a:t>حظر استخدام القوة لإنجاز المهمات الأمنية</a:t>
                      </a:r>
                      <a:endParaRPr lang="en-US" dirty="0"/>
                    </a:p>
                  </a:txBody>
                  <a:tcPr marL="98834" marR="98834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1214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الثاني: </a:t>
            </a:r>
            <a:r>
              <a:rPr lang="en-US" dirty="0" err="1"/>
              <a:t>أصول</a:t>
            </a:r>
            <a:r>
              <a:rPr lang="en-US" dirty="0"/>
              <a:t> </a:t>
            </a:r>
            <a:r>
              <a:rPr lang="ar-AE" dirty="0"/>
              <a:t>المنشأة</a:t>
            </a:r>
            <a:r>
              <a:rPr lang="en-US" dirty="0"/>
              <a:t> الحيوية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2658916"/>
              </p:ext>
            </p:extLst>
          </p:nvPr>
        </p:nvGraphicFramePr>
        <p:xfrm>
          <a:off x="609600" y="1371600"/>
          <a:ext cx="8229600" cy="486156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 gridSpan="2">
                  <a:txBody>
                    <a:bodyPr/>
                    <a:lstStyle/>
                    <a:p>
                      <a:pPr algn="ctr" rtl="1"/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أصول</a:t>
                      </a: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ar-AE" dirty="0">
                          <a:solidFill>
                            <a:schemeClr val="bg1"/>
                          </a:solidFill>
                        </a:rPr>
                        <a:t>المنشأة</a:t>
                      </a: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dirty="0" err="1">
                          <a:solidFill>
                            <a:schemeClr val="bg1"/>
                          </a:solidFill>
                        </a:rPr>
                        <a:t>الحيوية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sz="2400" b="1" dirty="0"/>
                        <a:t>المَوارِد البَشَرِيَّة 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b="1" dirty="0"/>
                        <a:t> وزراء الخارجية تونس ليبيا و الجزائر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b="1" dirty="0"/>
                        <a:t>20 زائر رفيع المستوى</a:t>
                      </a:r>
                    </a:p>
                    <a:p>
                      <a:pPr algn="r" rtl="1"/>
                      <a:r>
                        <a:rPr lang="ar-TN" b="1" dirty="0"/>
                        <a:t>رئيس و مساعد مع 22 اعوان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ar-AE" sz="2400" b="1" dirty="0"/>
                        <a:t>ال</a:t>
                      </a:r>
                      <a:r>
                        <a:rPr lang="en-US" sz="2400" b="1" dirty="0" err="1"/>
                        <a:t>معلوم</a:t>
                      </a:r>
                      <a:r>
                        <a:rPr lang="ar-AE" sz="2400" b="1" dirty="0"/>
                        <a:t>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/>
                        <a:t>التقارير السرية </a:t>
                      </a:r>
                    </a:p>
                    <a:p>
                      <a:pPr algn="r" rtl="1"/>
                      <a:r>
                        <a:rPr lang="ar-TN" b="1" dirty="0"/>
                        <a:t>المحاضر العدلية </a:t>
                      </a:r>
                    </a:p>
                    <a:p>
                      <a:pPr algn="r" rtl="1"/>
                      <a:r>
                        <a:rPr lang="ar-TN" b="1" dirty="0"/>
                        <a:t>المعطيات الشخصية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/>
                        <a:t>العمليات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/>
                        <a:t>تعطيل المرافق و الخدمات </a:t>
                      </a:r>
                    </a:p>
                    <a:p>
                      <a:pPr algn="r" rtl="1"/>
                      <a:r>
                        <a:rPr lang="ar-TN" b="1" dirty="0"/>
                        <a:t>الهجوم على المقر و التخريب </a:t>
                      </a:r>
                    </a:p>
                    <a:p>
                      <a:pPr algn="r" rtl="1"/>
                      <a:r>
                        <a:rPr lang="ar-TN" b="1" dirty="0"/>
                        <a:t>تهريب موقوفين </a:t>
                      </a:r>
                    </a:p>
                    <a:p>
                      <a:pPr algn="r" rtl="1"/>
                      <a:r>
                        <a:rPr lang="ar-TN" b="1" dirty="0"/>
                        <a:t>سرقة سجلات المجرمين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/>
                        <a:t>معدات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/>
                        <a:t>الحواسيب </a:t>
                      </a:r>
                    </a:p>
                    <a:p>
                      <a:pPr algn="r" rtl="1"/>
                      <a:r>
                        <a:rPr lang="ar-AE" b="1" dirty="0"/>
                        <a:t>الأسلحة و الذخيرة </a:t>
                      </a:r>
                    </a:p>
                    <a:p>
                      <a:pPr algn="r" rtl="1"/>
                      <a:r>
                        <a:rPr lang="ar-AE" b="1" dirty="0"/>
                        <a:t>أجهزة التخاطب الراديوي </a:t>
                      </a:r>
                    </a:p>
                    <a:p>
                      <a:pPr algn="r" rtl="1"/>
                      <a:r>
                        <a:rPr lang="ar-AE" b="1" dirty="0"/>
                        <a:t>السيارات و الدراجات النارية </a:t>
                      </a:r>
                    </a:p>
                    <a:p>
                      <a:pPr algn="r" rtl="1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629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تحليل خسائر الأصول الحرجة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7263438"/>
              </p:ext>
            </p:extLst>
          </p:nvPr>
        </p:nvGraphicFramePr>
        <p:xfrm>
          <a:off x="411163" y="1233488"/>
          <a:ext cx="8504236" cy="413099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6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4912">
                <a:tc>
                  <a:txBody>
                    <a:bodyPr/>
                    <a:lstStyle/>
                    <a:p>
                      <a:pPr marL="0" marR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 err="1"/>
                        <a:t>أصل</a:t>
                      </a:r>
                      <a:endParaRPr lang="en-US" dirty="0"/>
                    </a:p>
                    <a:p>
                      <a:pPr algn="r" rtl="1"/>
                      <a:r>
                        <a:rPr lang="en-US" dirty="0" err="1"/>
                        <a:t>شديد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الأهمية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العواقب غير المرغوبة لفقدان الأصول الحيوية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مستويات العواقب غير المرغوب فيها المترتبة على فقدان الأصول الحيوية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dirty="0"/>
                        <a:t>احتمالية وقوع أحداث غير مرغوب فيها</a:t>
                      </a:r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/>
                        <a:t>ا</a:t>
                      </a:r>
                      <a:r>
                        <a:rPr lang="ar-AE" sz="2400" b="1" dirty="0"/>
                        <a:t>المَوارِد البَشَرِيَّة </a:t>
                      </a:r>
                      <a:endParaRPr lang="en-US" sz="2400" b="1" dirty="0"/>
                    </a:p>
                    <a:p>
                      <a:pPr algn="r" rtl="1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/>
                        <a:t>فقدان أرواح</a:t>
                      </a:r>
                      <a:endParaRPr lang="fr-FR" b="1" dirty="0"/>
                    </a:p>
                    <a:p>
                      <a:pPr algn="r" rtl="1"/>
                      <a:endParaRPr lang="ar-TN" b="1" dirty="0"/>
                    </a:p>
                    <a:p>
                      <a:pPr algn="r" rtl="1"/>
                      <a:r>
                        <a:rPr lang="ar-TN" b="1" dirty="0"/>
                        <a:t>فقدان أرواح </a:t>
                      </a:r>
                      <a:endParaRPr lang="fr-FR" b="1" dirty="0"/>
                    </a:p>
                    <a:p>
                      <a:pPr algn="r" rtl="1"/>
                      <a:endParaRPr lang="ar-TN" b="1" dirty="0"/>
                    </a:p>
                    <a:p>
                      <a:pPr algn="r" rtl="1"/>
                      <a:r>
                        <a:rPr lang="ar-TN" b="1" dirty="0"/>
                        <a:t>خسائر بشرية </a:t>
                      </a:r>
                      <a:r>
                        <a:rPr lang="ar-AE" b="1" dirty="0"/>
                        <a:t> </a:t>
                      </a:r>
                    </a:p>
                    <a:p>
                      <a:pPr algn="r" rtl="1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/>
                        <a:t>عالي </a:t>
                      </a:r>
                    </a:p>
                    <a:p>
                      <a:pPr algn="r" rtl="1"/>
                      <a:endParaRPr lang="ar-TN" b="1" dirty="0"/>
                    </a:p>
                    <a:p>
                      <a:pPr algn="r" rtl="1"/>
                      <a:r>
                        <a:rPr lang="ar-TN" b="1" dirty="0"/>
                        <a:t>عالي</a:t>
                      </a:r>
                      <a:endParaRPr lang="fr-FR" b="1" dirty="0"/>
                    </a:p>
                    <a:p>
                      <a:pPr algn="r" rtl="1"/>
                      <a:endParaRPr lang="ar-TN" b="1" dirty="0"/>
                    </a:p>
                    <a:p>
                      <a:pPr algn="r" rtl="1"/>
                      <a:r>
                        <a:rPr lang="ar-TN" b="1" dirty="0"/>
                        <a:t>متوسط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b="1" dirty="0"/>
                        <a:t> وزراء الخارجية تونس ليبيا و الجزائر</a:t>
                      </a: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TN" b="1" dirty="0"/>
                        <a:t>20 زائر رفيع المستوى</a:t>
                      </a:r>
                      <a:endParaRPr lang="fr-FR" b="1" dirty="0"/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TN" b="1" dirty="0"/>
                    </a:p>
                    <a:p>
                      <a:pPr algn="r" rtl="1"/>
                      <a:r>
                        <a:rPr lang="ar-TN" b="1" dirty="0"/>
                        <a:t>رئيس و مساعد مع 22 عون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ar-AE" sz="2400" b="1" dirty="0"/>
                        <a:t>المعلومات</a:t>
                      </a:r>
                      <a:endParaRPr lang="en-US" sz="2400" b="1" dirty="0"/>
                    </a:p>
                    <a:p>
                      <a:pPr algn="r" rtl="1"/>
                      <a:endParaRPr lang="en-US" sz="2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TN" b="1" dirty="0"/>
                    </a:p>
                    <a:p>
                      <a:pPr algn="r" rtl="1"/>
                      <a:r>
                        <a:rPr lang="ar-TN" b="1" dirty="0"/>
                        <a:t> سرقة المعطيات</a:t>
                      </a:r>
                    </a:p>
                    <a:p>
                      <a:pPr algn="r" rtl="1"/>
                      <a:endParaRPr lang="ar-TN" b="1" dirty="0"/>
                    </a:p>
                    <a:p>
                      <a:pPr algn="r" rtl="1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/>
                        <a:t>عالي</a:t>
                      </a:r>
                    </a:p>
                    <a:p>
                      <a:pPr algn="r" rtl="1"/>
                      <a:r>
                        <a:rPr lang="ar-TN" b="1" dirty="0"/>
                        <a:t>عالي </a:t>
                      </a:r>
                    </a:p>
                    <a:p>
                      <a:pPr algn="r" rtl="1"/>
                      <a:r>
                        <a:rPr lang="ar-TN" b="1" dirty="0"/>
                        <a:t>متوسط 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/>
                        <a:t>التقارير السرية </a:t>
                      </a:r>
                    </a:p>
                    <a:p>
                      <a:pPr algn="r" rtl="1"/>
                      <a:r>
                        <a:rPr lang="ar-AE" b="1" dirty="0"/>
                        <a:t>المحاضر العدلية </a:t>
                      </a:r>
                    </a:p>
                    <a:p>
                      <a:pPr algn="r" rtl="1"/>
                      <a:r>
                        <a:rPr lang="ar-AE" b="1" dirty="0"/>
                        <a:t>المعطيات الشخصية </a:t>
                      </a:r>
                    </a:p>
                    <a:p>
                      <a:pPr algn="r" rtl="1"/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3883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FD98286-D5FB-4492-AFA5-1DD4D69416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0717393"/>
              </p:ext>
            </p:extLst>
          </p:nvPr>
        </p:nvGraphicFramePr>
        <p:xfrm>
          <a:off x="411163" y="1220788"/>
          <a:ext cx="8504236" cy="34747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126059">
                  <a:extLst>
                    <a:ext uri="{9D8B030D-6E8A-4147-A177-3AD203B41FA5}">
                      <a16:colId xmlns:a16="http://schemas.microsoft.com/office/drawing/2014/main" val="2982722887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1646932883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3489055255"/>
                    </a:ext>
                  </a:extLst>
                </a:gridCol>
                <a:gridCol w="2126059">
                  <a:extLst>
                    <a:ext uri="{9D8B030D-6E8A-4147-A177-3AD203B41FA5}">
                      <a16:colId xmlns:a16="http://schemas.microsoft.com/office/drawing/2014/main" val="8768069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العمليات</a:t>
                      </a:r>
                    </a:p>
                    <a:p>
                      <a:pPr algn="r" rtl="1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endParaRPr lang="ar-TN" b="1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endParaRPr lang="ar-TN" b="1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تعطيل المرفق العمومي و ضرب المنظومة الأمنية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</a:t>
                      </a: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</a:t>
                      </a:r>
                    </a:p>
                    <a:p>
                      <a:pPr algn="r" rtl="1"/>
                      <a:endParaRPr lang="ar-TN" b="1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 </a:t>
                      </a: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تعطيل المرافق و الخدمات </a:t>
                      </a:r>
                    </a:p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الهجوم على المقر و التخريب </a:t>
                      </a:r>
                    </a:p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تهريب موقوفين </a:t>
                      </a:r>
                    </a:p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سرقة سجلات المجرمين </a:t>
                      </a:r>
                    </a:p>
                    <a:p>
                      <a:pPr algn="r" rtl="1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488911"/>
                  </a:ext>
                </a:extLst>
              </a:tr>
              <a:tr h="602415">
                <a:tc>
                  <a:txBody>
                    <a:bodyPr/>
                    <a:lstStyle/>
                    <a:p>
                      <a:pPr algn="r" rtl="1"/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معدات</a:t>
                      </a:r>
                    </a:p>
                    <a:p>
                      <a:pPr algn="r" rtl="1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سرقة المعلومات الاستراتيجية </a:t>
                      </a:r>
                    </a:p>
                    <a:p>
                      <a:pPr algn="r" rtl="1"/>
                      <a:endParaRPr lang="ar-TN" b="1" dirty="0">
                        <a:solidFill>
                          <a:schemeClr val="tx1"/>
                        </a:solidFill>
                      </a:endParaRP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القيام بالتخريب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 </a:t>
                      </a: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 </a:t>
                      </a: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عالي</a:t>
                      </a:r>
                    </a:p>
                    <a:p>
                      <a:pPr algn="r" rtl="1"/>
                      <a:r>
                        <a:rPr lang="ar-TN" b="1" dirty="0">
                          <a:solidFill>
                            <a:schemeClr val="tx1"/>
                          </a:solidFill>
                        </a:rPr>
                        <a:t>متوسط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الحواسيب </a:t>
                      </a:r>
                    </a:p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أجهزة التخاطب الراديوي </a:t>
                      </a:r>
                      <a:endParaRPr lang="ar-TN" b="1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الأسلحة و الذخيرة </a:t>
                      </a:r>
                    </a:p>
                    <a:p>
                      <a:pPr algn="r" rtl="1"/>
                      <a:r>
                        <a:rPr lang="ar-AE" b="1" dirty="0">
                          <a:solidFill>
                            <a:schemeClr val="tx1"/>
                          </a:solidFill>
                        </a:rPr>
                        <a:t>السيارات و الدراجات النارية </a:t>
                      </a:r>
                    </a:p>
                    <a:p>
                      <a:pPr algn="r" rtl="1"/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7451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667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1743" y="1072344"/>
            <a:ext cx="7269811" cy="5048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مصفوفة طيف التهديدات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143000" y="1250148"/>
            <a:ext cx="685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800" b="1" dirty="0">
                <a:solidFill>
                  <a:schemeClr val="bg1"/>
                </a:solidFill>
                <a:latin typeface="Cambria" pitchFamily="18" charset="0"/>
              </a:rPr>
              <a:t>منشأة: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045029" y="2025106"/>
            <a:ext cx="169817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عاقبة وخيمة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43000" y="30672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عاقب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 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متوسطة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143000" y="4158905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عاقبة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 طفيفة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2851238" y="5200881"/>
            <a:ext cx="16445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>
              <a:spcBef>
                <a:spcPts val="0"/>
              </a:spcBef>
            </a:pP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 </a:t>
            </a:r>
          </a:p>
          <a:p>
            <a:pPr algn="ctr" rtl="1">
              <a:spcBef>
                <a:spcPts val="0"/>
              </a:spcBef>
            </a:pP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قليل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4724400" y="5200880"/>
            <a:ext cx="16002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احتمالية 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متوسط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ة</a:t>
            </a:r>
            <a:endParaRPr lang="en-US" sz="1600" b="1" dirty="0">
              <a:solidFill>
                <a:schemeClr val="bg1"/>
              </a:solidFill>
              <a:latin typeface="Cambria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486144" y="5200881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احتمالية عالية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51238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908476" y="3974239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4652340" y="1990888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dirty="0"/>
              <a:t>     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2224" y="1972222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667956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64617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175730" y="1803365"/>
            <a:ext cx="21391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TN" b="1" dirty="0"/>
              <a:t>فقدان الأرواح البشرية</a:t>
            </a:r>
            <a:endParaRPr lang="ar-AE" b="1" dirty="0"/>
          </a:p>
          <a:p>
            <a:pPr algn="r" rtl="1"/>
            <a:r>
              <a:rPr lang="ar-AE" b="1" dirty="0"/>
              <a:t>تعطيل المرفق العمومي و ضرب المنظومة الأمنية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86144" y="288261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6486481" y="3966994"/>
            <a:ext cx="172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endParaRPr lang="en-US" dirty="0"/>
          </a:p>
        </p:txBody>
      </p:sp>
      <p:sp>
        <p:nvSpPr>
          <p:cNvPr id="25" name="TextBox 13">
            <a:extLst>
              <a:ext uri="{FF2B5EF4-FFF2-40B4-BE49-F238E27FC236}">
                <a16:creationId xmlns:a16="http://schemas.microsoft.com/office/drawing/2014/main" id="{068C123C-454C-4DC1-AA48-93811141DF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3544" y="2355813"/>
            <a:ext cx="1752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احتمالية عالية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7CE91344-9002-439B-8677-AE7298116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9046" y="2931346"/>
            <a:ext cx="127195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/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ا</a:t>
            </a:r>
            <a:r>
              <a:rPr lang="ar-AE" sz="1600" b="1" dirty="0">
                <a:solidFill>
                  <a:schemeClr val="bg1"/>
                </a:solidFill>
                <a:latin typeface="Cambria" pitchFamily="18" charset="0"/>
              </a:rPr>
              <a:t>سرقة المعطيات</a:t>
            </a:r>
          </a:p>
          <a:p>
            <a:pPr algn="ctr" rtl="1"/>
            <a:r>
              <a:rPr lang="ar-AE" sz="1600" b="1" dirty="0">
                <a:latin typeface="Cambria" pitchFamily="18" charset="0"/>
              </a:rPr>
              <a:t>سرقة المعطيات</a:t>
            </a:r>
            <a:endParaRPr lang="ar-TN" sz="1600" b="1" dirty="0">
              <a:latin typeface="Cambria" pitchFamily="18" charset="0"/>
            </a:endParaRPr>
          </a:p>
          <a:p>
            <a:pPr algn="ctr" rtl="1"/>
            <a:endParaRPr lang="ar-AE" sz="1600" b="1" dirty="0">
              <a:latin typeface="Cambria" pitchFamily="18" charset="0"/>
            </a:endParaRPr>
          </a:p>
          <a:p>
            <a:pPr algn="ctr" rtl="1"/>
            <a:r>
              <a:rPr lang="en-US" sz="1600" b="1" dirty="0" err="1">
                <a:solidFill>
                  <a:schemeClr val="bg1"/>
                </a:solidFill>
                <a:latin typeface="Cambria" pitchFamily="18" charset="0"/>
              </a:rPr>
              <a:t>حتمالية</a:t>
            </a:r>
            <a:r>
              <a:rPr lang="en-US" sz="1600" b="1" dirty="0">
                <a:solidFill>
                  <a:schemeClr val="bg1"/>
                </a:solidFill>
                <a:latin typeface="Cambria" pitchFamily="18" charset="0"/>
              </a:rPr>
              <a:t> عالية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6BBFE54-773C-459A-B40A-1E0C65E151C4}"/>
              </a:ext>
            </a:extLst>
          </p:cNvPr>
          <p:cNvSpPr txBox="1"/>
          <p:nvPr/>
        </p:nvSpPr>
        <p:spPr>
          <a:xfrm>
            <a:off x="4864650" y="3189589"/>
            <a:ext cx="14513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b="1" dirty="0"/>
              <a:t>القيام بالتخريب </a:t>
            </a:r>
          </a:p>
        </p:txBody>
      </p:sp>
    </p:spTree>
    <p:extLst>
      <p:ext uri="{BB962C8B-B14F-4D97-AF65-F5344CB8AC3E}">
        <p14:creationId xmlns:p14="http://schemas.microsoft.com/office/powerpoint/2010/main" val="1938913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750" y="130126"/>
            <a:ext cx="8318500" cy="914400"/>
          </a:xfrm>
        </p:spPr>
        <p:txBody>
          <a:bodyPr/>
          <a:lstStyle/>
          <a:p>
            <a:pPr algn="r" rtl="1"/>
            <a:r>
              <a:rPr lang="en-US" dirty="0"/>
              <a:t>الجزء الثالث: تقدير التهديدات:</a:t>
            </a:r>
            <a:br>
              <a:rPr lang="en-US" dirty="0"/>
            </a:br>
            <a:r>
              <a:rPr lang="en-US" dirty="0"/>
              <a:t>معلومات عن التهديدات الداخلية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8902887"/>
              </p:ext>
            </p:extLst>
          </p:nvPr>
        </p:nvGraphicFramePr>
        <p:xfrm>
          <a:off x="253218" y="1371600"/>
          <a:ext cx="8662185" cy="45408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47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233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15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74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74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74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74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70498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التهديد والفرصة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فئات المطلعين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6858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الأصول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الوصول إلى نظام الحماية المادية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3429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معرفة الأمن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4572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للسرقة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5715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للتخريب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effectLst/>
                        </a:rPr>
                        <a:t>فرصة للتواطؤ</a:t>
                      </a:r>
                      <a:endParaRPr lang="en-US" sz="10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 err="1">
                          <a:effectLst/>
                        </a:rPr>
                        <a:t>ا</a:t>
                      </a:r>
                      <a:r>
                        <a:rPr lang="ar-TN" sz="1800" b="1" dirty="0" err="1">
                          <a:solidFill>
                            <a:schemeClr val="tx1"/>
                          </a:solidFill>
                          <a:effectLst/>
                        </a:rPr>
                        <a:t>وزراء</a:t>
                      </a:r>
                      <a:r>
                        <a:rPr lang="ar-TN" sz="1800" b="1" dirty="0">
                          <a:solidFill>
                            <a:schemeClr val="tx1"/>
                          </a:solidFill>
                          <a:effectLst/>
                        </a:rPr>
                        <a:t> الخارجية تونس و الجزائر و ليبيا </a:t>
                      </a:r>
                      <a:endParaRPr lang="en-US" sz="1800" b="1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endParaRPr lang="en-US" sz="18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منخفضة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منخفض 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متوسط 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solidFill>
                            <a:schemeClr val="tx2"/>
                          </a:solidFill>
                          <a:effectLst/>
                        </a:rPr>
                        <a:t>الرئيس </a:t>
                      </a:r>
                      <a:endParaRPr lang="en-US" sz="1800" b="1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solidFill>
                            <a:schemeClr val="tx1"/>
                          </a:solidFill>
                          <a:effectLst/>
                        </a:rPr>
                        <a:t>و المساعد</a:t>
                      </a:r>
                      <a:endParaRPr lang="en-US" sz="1800" b="1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endParaRPr lang="en-US" sz="18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عالية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عالي 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عالي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منخفضة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منخفضة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متوسطة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solidFill>
                            <a:schemeClr val="tx1"/>
                          </a:solidFill>
                          <a:effectLst/>
                        </a:rPr>
                        <a:t>الموظفين </a:t>
                      </a:r>
                      <a:endParaRPr lang="en-US" sz="18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  <a:latin typeface="Cambria"/>
                          <a:ea typeface="Calibri"/>
                          <a:cs typeface="Times New Roman"/>
                        </a:rPr>
                        <a:t>متوسطة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متوسطة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عالية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متوسطة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متوسطة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عالية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2924004"/>
                  </a:ext>
                </a:extLst>
              </a:tr>
              <a:tr h="65287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solidFill>
                            <a:schemeClr val="tx1"/>
                          </a:solidFill>
                          <a:effectLst/>
                        </a:rPr>
                        <a:t>الزوار </a:t>
                      </a:r>
                      <a:endParaRPr lang="en-US" sz="1800" b="1" dirty="0">
                        <a:effectLst/>
                      </a:endParaRPr>
                    </a:p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endParaRPr lang="en-US" sz="18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منخفضة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منخفض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منخفضة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منخفض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effectLst/>
                        </a:rPr>
                        <a:t>منخفض</a:t>
                      </a:r>
                      <a:r>
                        <a:rPr lang="en-US" sz="1600" b="1" dirty="0">
                          <a:effectLst/>
                        </a:rPr>
                        <a:t> 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</a:rPr>
                        <a:t> </a:t>
                      </a:r>
                      <a:r>
                        <a:rPr lang="ar-TN" sz="1600" b="1" dirty="0">
                          <a:effectLst/>
                        </a:rPr>
                        <a:t>متوسطة</a:t>
                      </a:r>
                      <a:endParaRPr lang="en-US" sz="16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4849" marR="5484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Straight Arrow Connector 6"/>
          <p:cNvSpPr>
            <a:spLocks noChangeShapeType="1"/>
          </p:cNvSpPr>
          <p:nvPr/>
        </p:nvSpPr>
        <p:spPr bwMode="auto">
          <a:xfrm>
            <a:off x="990600" y="1421789"/>
            <a:ext cx="265113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  <p:sp>
        <p:nvSpPr>
          <p:cNvPr id="9" name="Straight Arrow Connector 5"/>
          <p:cNvSpPr>
            <a:spLocks noChangeShapeType="1"/>
          </p:cNvSpPr>
          <p:nvPr/>
        </p:nvSpPr>
        <p:spPr bwMode="auto">
          <a:xfrm rot="5400000">
            <a:off x="1281113" y="1906431"/>
            <a:ext cx="180975" cy="0"/>
          </a:xfrm>
          <a:prstGeom prst="straightConnector1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60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(1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165204"/>
              </p:ext>
            </p:extLst>
          </p:nvPr>
        </p:nvGraphicFramePr>
        <p:xfrm>
          <a:off x="762000" y="1233488"/>
          <a:ext cx="7620000" cy="51239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9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1225">
                <a:tc row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نوع التهديد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effectLst/>
                        </a:rPr>
                        <a:t>التهديد 1</a:t>
                      </a:r>
                      <a:endParaRPr lang="en-US" sz="1400" dirty="0">
                        <a:solidFill>
                          <a:schemeClr val="bg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225">
                <a:tc v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</a:rPr>
                        <a:t>المجموعة الإرهابية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004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الإجراء المحتمل (عالي، متوسط، منخفض)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سرقة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مرتفع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تخريب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مرتفع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655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40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الدافع (عالي، متوسط، منخفض)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سياسي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مرتفع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ديني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مرتفع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اجتماعي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مرتفع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اقتصادي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مرتفع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6913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effectLst/>
                        </a:rPr>
                        <a:t>شخصي</a:t>
                      </a:r>
                      <a:endParaRPr lang="en-US" sz="1400" b="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0" dirty="0">
                          <a:solidFill>
                            <a:schemeClr val="tx1"/>
                          </a:solidFill>
                          <a:effectLst/>
                        </a:rPr>
                        <a:t>منخفض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457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</a:txBody>
                  <a:tcPr marL="15429" marR="15429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8085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/>
              <a:t>معلومات عن التهديدات الخارجية (2 من 2)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1312263"/>
              </p:ext>
            </p:extLst>
          </p:nvPr>
        </p:nvGraphicFramePr>
        <p:xfrm>
          <a:off x="762000" y="1233488"/>
          <a:ext cx="7620000" cy="50940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1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59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التكتيكات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5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6212"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S=التخفي، F=القوة، و/أو D=الخداع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106">
                <a:tc gridSpan="3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  <a:effectLst/>
                        </a:rPr>
                        <a:t>القدرات</a:t>
                      </a: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effectLst/>
                        </a:rPr>
                        <a:t> </a:t>
                      </a:r>
                      <a:endParaRPr lang="en-US" sz="5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106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رقم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الخبرة الفنية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</a:rPr>
                        <a:t>تقنية التفجير و حمل السلاح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مساعدة من الداخل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</a:rPr>
                        <a:t>نعم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أسلحة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</a:rPr>
                        <a:t>متفجرات و أسلحة رشاشة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المعدات/الأدوات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</a:rPr>
                        <a:t>شاحنات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أجهزة تحكم عن بعد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متفجرات و أسلحة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621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مواصلات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600" b="1" dirty="0">
                          <a:solidFill>
                            <a:schemeClr val="tx1"/>
                          </a:solidFill>
                          <a:effectLst/>
                        </a:rPr>
                        <a:t>سيارات أو دراجات أو شاحنات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43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آخر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15429" marR="15429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747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تقدير احتمالية الهجوم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272130"/>
              </p:ext>
            </p:extLst>
          </p:nvPr>
        </p:nvGraphicFramePr>
        <p:xfrm>
          <a:off x="609601" y="1162677"/>
          <a:ext cx="8000999" cy="51459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55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9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225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6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098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50919">
                <a:tc gridSpan="5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تقدير احتمالية الهجوم (L</a:t>
                      </a:r>
                      <a:r>
                        <a:rPr lang="en-US" sz="1400" baseline="-25000" dirty="0">
                          <a:effectLst/>
                        </a:rPr>
                        <a:t>أ</a:t>
                      </a:r>
                      <a:r>
                        <a:rPr lang="en-US" sz="1400" dirty="0">
                          <a:effectLst/>
                        </a:rPr>
                        <a:t>ورقة عمل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تاريخ: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effectLst/>
                        </a:rPr>
                        <a:t>تم التسجيل بواسطة:</a:t>
                      </a:r>
                      <a:endParaRPr lang="en-US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معرّف المنشأة: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نوع </a:t>
                      </a:r>
                      <a:r>
                        <a:rPr lang="en-US" sz="1400" dirty="0" err="1">
                          <a:effectLst/>
                        </a:rPr>
                        <a:t>التهديد</a:t>
                      </a:r>
                      <a:r>
                        <a:rPr lang="en-US" sz="1400" dirty="0">
                          <a:effectLst/>
                        </a:rPr>
                        <a:t>:</a:t>
                      </a:r>
                      <a:r>
                        <a:rPr lang="ar-TN" sz="1400" dirty="0">
                          <a:effectLst/>
                        </a:rPr>
                        <a:t>تهديد إرهابي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التاريخ/النية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أهمية 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5 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الهجمات التاريخية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524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الاهتمام الحالي بالمنشأة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10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المراقبة الحالية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10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التهديدات الموثقة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2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7582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الجاذبية النسبية للهدف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ct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عاقبة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10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الأيديولوجيا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10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0919"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سهولة الهجوم</a:t>
                      </a:r>
                      <a:endParaRPr lang="en-US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800" b="1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5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النتيجة الإجمالية لنوع التهديد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مجموع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اجمع كل الدرجات المذكورة أعلاه</a:t>
                      </a:r>
                      <a:r>
                        <a:rPr lang="en-US" sz="1400" dirty="0"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TN" sz="1800" b="1" dirty="0">
                          <a:effectLst/>
                        </a:rPr>
                        <a:t>57</a:t>
                      </a:r>
                      <a:endParaRPr lang="en-US" sz="18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احتمالية تعرض هذه المنشأة لهجوم من هذا النوع من التهديدات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مرتفع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50919">
                <a:tc gridSpan="4"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حدد مستوى التهديد بناءً على L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</a:rPr>
                        <a:t>أ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نتيجة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sym typeface="Wingdings"/>
                        </a:rPr>
                        <a:t>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rtl="1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 rtl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359535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ar-TN" sz="1400" dirty="0">
                          <a:solidFill>
                            <a:schemeClr val="tx1"/>
                          </a:solidFill>
                          <a:effectLst/>
                        </a:rPr>
                        <a:t>محتمل و عالي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0053" marR="50053" marT="1871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0020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بيان </a:t>
            </a:r>
            <a:r>
              <a:rPr lang="en-US" dirty="0" err="1"/>
              <a:t>تحليل</a:t>
            </a:r>
            <a:r>
              <a:rPr lang="en-US" dirty="0"/>
              <a:t> </a:t>
            </a:r>
            <a:r>
              <a:rPr lang="en-US" dirty="0" err="1"/>
              <a:t>التهديدات</a:t>
            </a:r>
            <a:r>
              <a:rPr lang="ar-TN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4889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FC1D15A9-19D7-4FDD-BB58-93EA306B5E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21945" y="1685023"/>
            <a:ext cx="8407718" cy="4321549"/>
          </a:xfrm>
        </p:spPr>
        <p:txBody>
          <a:bodyPr/>
          <a:lstStyle/>
          <a:p>
            <a:pPr algn="r"/>
            <a:r>
              <a:rPr lang="ar-TN" dirty="0"/>
              <a:t>يعتقد أن الجماعات الانفصالية الإقليمية القاعدة في المغرب الإسلامي</a:t>
            </a:r>
            <a:r>
              <a:rPr lang="fr-FR" dirty="0"/>
              <a:t> </a:t>
            </a:r>
            <a:r>
              <a:rPr lang="ar-TN" dirty="0"/>
              <a:t> </a:t>
            </a:r>
            <a:r>
              <a:rPr lang="fr-FR" dirty="0"/>
              <a:t>  </a:t>
            </a:r>
            <a:r>
              <a:rPr lang="ar-TN" dirty="0"/>
              <a:t>ترغب في إعادة الانتباه الى نفسها و تعطيل المنتدى و قد استخدمت في الماضي انتحاريين لاستهداف الشرطة و الحرس الوطني تم تلقي معلومات موثقة من مخبرين موثوق بهم بأن المجموعة الإرهابية يراقبون المنشأة و يلتقطون الصور و يخططون بأفضل الطرق لمهاجمة المنشأة أثناء انعقاد </a:t>
            </a:r>
            <a:r>
              <a:rPr lang="ar-TN" dirty="0" err="1"/>
              <a:t>المؤتمرو</a:t>
            </a:r>
            <a:r>
              <a:rPr lang="ar-TN" dirty="0"/>
              <a:t> لم يتأكد هذا الهجوم باستخدام مركبة مفخخة أو انتحاريا و يصنف هذا التهديد على أنه عالي الاحتمالية  </a:t>
            </a:r>
            <a:r>
              <a:rPr lang="ar-TN" dirty="0" err="1"/>
              <a:t>بناءا</a:t>
            </a:r>
            <a:r>
              <a:rPr lang="ar-TN" dirty="0"/>
              <a:t> على درجة 57 </a:t>
            </a:r>
            <a:endParaRPr lang="fr-FR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31D902B8-22D0-4FC3-B6C6-0FDECA8F4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pour une image  14">
            <a:extLst>
              <a:ext uri="{FF2B5EF4-FFF2-40B4-BE49-F238E27FC236}">
                <a16:creationId xmlns:a16="http://schemas.microsoft.com/office/drawing/2014/main" id="{0DBE2746-65A6-43AF-A172-11FB4B1841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6" name="Espace réservé pour une image  15">
            <a:extLst>
              <a:ext uri="{FF2B5EF4-FFF2-40B4-BE49-F238E27FC236}">
                <a16:creationId xmlns:a16="http://schemas.microsoft.com/office/drawing/2014/main" id="{25F2203B-2B11-4019-8C0F-59B692A03A9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585433" y="548640"/>
            <a:ext cx="274320" cy="274320"/>
          </a:xfrm>
        </p:spPr>
      </p:sp>
      <p:sp>
        <p:nvSpPr>
          <p:cNvPr id="17" name="Espace réservé pour une image  16">
            <a:extLst>
              <a:ext uri="{FF2B5EF4-FFF2-40B4-BE49-F238E27FC236}">
                <a16:creationId xmlns:a16="http://schemas.microsoft.com/office/drawing/2014/main" id="{84DB62E0-3B1D-4C2C-BFD3-BD5351B23C7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6ABBBEBE-F274-46AB-AF0E-0673206D1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dirty="0"/>
              <a:t>بيان تحليل التهديدات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781573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الرابع: التفتيش الأمني</a:t>
            </a:r>
            <a:br>
              <a:rPr lang="en-US" dirty="0"/>
            </a:br>
            <a:r>
              <a:rPr lang="en-US" dirty="0"/>
              <a:t>والتحقق والزيارة الميدانية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TN" dirty="0"/>
              <a:t>عدم وجود شباك حديدي </a:t>
            </a:r>
          </a:p>
          <a:p>
            <a:pPr algn="r" rtl="1"/>
            <a:r>
              <a:rPr lang="ar-TN" dirty="0"/>
              <a:t>نقص في عدد كاميرات المراقبة</a:t>
            </a:r>
          </a:p>
          <a:p>
            <a:pPr algn="r" rtl="1"/>
            <a:r>
              <a:rPr lang="ar-TN" dirty="0"/>
              <a:t>عدم وجود سور للمنشأة </a:t>
            </a:r>
          </a:p>
          <a:p>
            <a:pPr algn="r" rtl="1"/>
            <a:r>
              <a:rPr lang="ar-TN" dirty="0"/>
              <a:t>عدم توفر انارة كافية في محيط المنشأة </a:t>
            </a:r>
          </a:p>
          <a:p>
            <a:pPr algn="r" rtl="1"/>
            <a:r>
              <a:rPr lang="ar-TN" dirty="0"/>
              <a:t>عدم وجود جهاز كشف المعادن </a:t>
            </a:r>
          </a:p>
          <a:p>
            <a:pPr algn="r" rtl="1"/>
            <a:r>
              <a:rPr lang="ar-TN" dirty="0"/>
              <a:t>غياب كلي لمعدات الحماية و السلامة </a:t>
            </a:r>
          </a:p>
          <a:p>
            <a:pPr algn="r" rtl="1"/>
            <a:r>
              <a:rPr lang="ar-TN" dirty="0"/>
              <a:t>عدم وجود منفذ اخلاء بالطابق العلوي </a:t>
            </a:r>
          </a:p>
          <a:p>
            <a:pPr algn="r" rtl="1"/>
            <a:r>
              <a:rPr lang="ar-TN" dirty="0"/>
              <a:t>عدم وجود نقطة مراقبة 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181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القياسات في الموقع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103829"/>
              </p:ext>
            </p:extLst>
          </p:nvPr>
        </p:nvGraphicFramePr>
        <p:xfrm>
          <a:off x="533400" y="1295400"/>
          <a:ext cx="8077200" cy="47243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أقرب نقطة يمكن أن تقترب </a:t>
                      </a:r>
                      <a:r>
                        <a:rPr lang="en-US" sz="1400" dirty="0" err="1">
                          <a:effectLst/>
                        </a:rPr>
                        <a:t>منها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>
                          <a:effectLst/>
                        </a:rPr>
                        <a:t>سيارة</a:t>
                      </a:r>
                      <a:r>
                        <a:rPr lang="en-US" sz="1400" dirty="0">
                          <a:effectLst/>
                        </a:rPr>
                        <a:t> خارج نطاق الأمن إلى المنشأة: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2000" b="1" dirty="0">
                          <a:solidFill>
                            <a:schemeClr val="tx1"/>
                          </a:solidFill>
                          <a:effectLst/>
                          <a:latin typeface="Cambria"/>
                          <a:ea typeface="Calibri"/>
                          <a:cs typeface="Times New Roman"/>
                        </a:rPr>
                        <a:t>15 متر 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المبنى: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ar-TN" sz="2000" b="1" dirty="0">
                          <a:effectLst/>
                        </a:rPr>
                        <a:t>15 متر </a:t>
                      </a:r>
                      <a:endParaRPr lang="en-US" sz="20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من موقف السيارات إلى الأصول: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TN" sz="2000" b="1" dirty="0">
                          <a:effectLst/>
                        </a:rPr>
                        <a:t>17 متر</a:t>
                      </a:r>
                      <a:r>
                        <a:rPr lang="en-US" sz="2000" b="1" dirty="0">
                          <a:effectLst/>
                        </a:rPr>
                        <a:t> </a:t>
                      </a:r>
                      <a:endParaRPr lang="en-US" sz="20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</a:t>
                      </a:r>
                      <a:r>
                        <a:rPr lang="en-US" sz="1400" dirty="0" err="1">
                          <a:effectLst/>
                        </a:rPr>
                        <a:t>إلى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ar-AE" sz="1400" dirty="0">
                          <a:effectLst/>
                        </a:rPr>
                        <a:t>المباني</a:t>
                      </a:r>
                      <a:r>
                        <a:rPr lang="fr-FR" sz="1400" dirty="0">
                          <a:effectLst/>
                        </a:rPr>
                        <a:t> </a:t>
                      </a:r>
                      <a:r>
                        <a:rPr lang="en-US" sz="1400" dirty="0" err="1">
                          <a:effectLst/>
                        </a:rPr>
                        <a:t>الحيوية</a:t>
                      </a:r>
                      <a:r>
                        <a:rPr lang="en-US" sz="1400" dirty="0">
                          <a:effectLst/>
                        </a:rPr>
                        <a:t> 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ar-TN" sz="2000" b="1" dirty="0">
                          <a:effectLst/>
                        </a:rPr>
                        <a:t>150متر </a:t>
                      </a:r>
                      <a:endParaRPr lang="en-US" sz="20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466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المناطق المفتوحة الأخرى: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ar-TN" sz="2000" b="1" dirty="0">
                          <a:effectLst/>
                        </a:rPr>
                        <a:t>50 متر </a:t>
                      </a:r>
                      <a:endParaRPr lang="en-US" sz="20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بين الأصول:</a:t>
                      </a:r>
                    </a:p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 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ar-TN" sz="2000" b="1" dirty="0">
                          <a:effectLst/>
                        </a:rPr>
                        <a:t>4 أمتار </a:t>
                      </a:r>
                      <a:endParaRPr lang="en-US" sz="20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8577"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المسافة إلى التهديدات الهامة الأخرى (مثل المواد الخطرة، وخطوط السكك الحديدية):</a:t>
                      </a:r>
                      <a:endParaRPr lang="en-US" sz="1400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22860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</a:rPr>
                        <a:t> </a:t>
                      </a:r>
                      <a:r>
                        <a:rPr lang="ar-TN" sz="2000" b="1" dirty="0">
                          <a:effectLst/>
                        </a:rPr>
                        <a:t>500 متر </a:t>
                      </a:r>
                      <a:endParaRPr lang="en-US" sz="2000" b="1" dirty="0">
                        <a:effectLst/>
                        <a:latin typeface="Cambria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95882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AE" dirty="0"/>
              <a:t>سيارة</a:t>
            </a:r>
            <a:r>
              <a:rPr lang="en-US" dirty="0"/>
              <a:t>:</a:t>
            </a:r>
          </a:p>
          <a:p>
            <a:pPr lvl="1" algn="r" rtl="1"/>
            <a:r>
              <a:rPr lang="ar-AE" dirty="0"/>
              <a:t>موجة انفجار هوائي قاتلة</a:t>
            </a:r>
            <a:r>
              <a:rPr lang="en-US" dirty="0"/>
              <a:t>:</a:t>
            </a:r>
            <a:r>
              <a:rPr lang="ar-TN" dirty="0"/>
              <a:t>تعتمد على كمية و نوعية المتفجرات و مكان الانفجار </a:t>
            </a:r>
            <a:endParaRPr lang="en-US" dirty="0"/>
          </a:p>
          <a:p>
            <a:pPr lvl="1" algn="r" rtl="1"/>
            <a:r>
              <a:rPr lang="en-US" dirty="0"/>
              <a:t>الحد الأدنى لمسافة </a:t>
            </a:r>
            <a:r>
              <a:rPr lang="en-US" dirty="0" err="1"/>
              <a:t>الإخلاء</a:t>
            </a:r>
            <a:r>
              <a:rPr lang="en-US" dirty="0"/>
              <a:t>:</a:t>
            </a:r>
            <a:r>
              <a:rPr lang="ar-TN" dirty="0"/>
              <a:t>100 متر </a:t>
            </a:r>
            <a:endParaRPr lang="en-US" dirty="0"/>
          </a:p>
          <a:p>
            <a:pPr lvl="1" algn="r" rtl="1"/>
            <a:r>
              <a:rPr lang="en-US" dirty="0"/>
              <a:t>خطر سقوط </a:t>
            </a:r>
            <a:r>
              <a:rPr lang="en-US" dirty="0" err="1"/>
              <a:t>الزجاج</a:t>
            </a:r>
            <a:r>
              <a:rPr lang="en-US" dirty="0"/>
              <a:t>:</a:t>
            </a:r>
            <a:r>
              <a:rPr lang="ar-TN" dirty="0"/>
              <a:t>100 متر </a:t>
            </a:r>
            <a:endParaRPr lang="en-US" dirty="0"/>
          </a:p>
          <a:p>
            <a:pPr lvl="1" algn="r" rtl="1"/>
            <a:r>
              <a:rPr lang="en-US" dirty="0"/>
              <a:t>مسافة إخلاء </a:t>
            </a:r>
            <a:r>
              <a:rPr lang="en-US" dirty="0" err="1"/>
              <a:t>المبنى</a:t>
            </a:r>
            <a:r>
              <a:rPr lang="en-US" dirty="0"/>
              <a:t>:</a:t>
            </a:r>
            <a:r>
              <a:rPr lang="ar-TN" dirty="0"/>
              <a:t>100 متر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468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الخامس: مسافات التباعد (2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 err="1"/>
              <a:t>انتحاري</a:t>
            </a:r>
            <a:r>
              <a:rPr lang="en-US" dirty="0"/>
              <a:t>:</a:t>
            </a:r>
          </a:p>
          <a:p>
            <a:pPr lvl="1" algn="r" rtl="1"/>
            <a:r>
              <a:rPr lang="en-US" dirty="0"/>
              <a:t>الحد الأدنى لمسافة </a:t>
            </a:r>
            <a:r>
              <a:rPr lang="en-US" dirty="0" err="1"/>
              <a:t>الإخلاء</a:t>
            </a:r>
            <a:r>
              <a:rPr lang="en-US" dirty="0"/>
              <a:t>:</a:t>
            </a:r>
            <a:r>
              <a:rPr lang="ar-TN" dirty="0"/>
              <a:t>100 متر </a:t>
            </a:r>
            <a:endParaRPr lang="en-US" dirty="0"/>
          </a:p>
          <a:p>
            <a:pPr lvl="1" algn="r" rtl="1"/>
            <a:r>
              <a:rPr lang="en-US" dirty="0"/>
              <a:t>مسافة إخلاء </a:t>
            </a:r>
            <a:r>
              <a:rPr lang="en-US" dirty="0" err="1"/>
              <a:t>المبنى</a:t>
            </a:r>
            <a:r>
              <a:rPr lang="en-US" dirty="0"/>
              <a:t>:</a:t>
            </a:r>
            <a:r>
              <a:rPr lang="ar-TN"/>
              <a:t>150 متر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831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(1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التحسينات الموصى بها للتخفيف من </a:t>
            </a:r>
            <a:r>
              <a:rPr lang="en-US" dirty="0" err="1"/>
              <a:t>خطر</a:t>
            </a:r>
            <a:r>
              <a:rPr lang="en-US" dirty="0"/>
              <a:t> </a:t>
            </a:r>
            <a:r>
              <a:rPr lang="en-US" dirty="0" err="1"/>
              <a:t>ال</a:t>
            </a:r>
            <a:r>
              <a:rPr lang="ar-AE" dirty="0"/>
              <a:t>سيار</a:t>
            </a:r>
            <a:r>
              <a:rPr lang="en-US" dirty="0" err="1"/>
              <a:t>ات</a:t>
            </a:r>
            <a:r>
              <a:rPr lang="en-US" dirty="0"/>
              <a:t> المفخخة </a:t>
            </a:r>
            <a:r>
              <a:rPr lang="en-US" dirty="0" err="1"/>
              <a:t>الكبيرة</a:t>
            </a:r>
            <a:r>
              <a:rPr lang="en-US" dirty="0"/>
              <a:t>:</a:t>
            </a:r>
            <a:endParaRPr lang="ar-TN" dirty="0"/>
          </a:p>
          <a:p>
            <a:pPr algn="r" rtl="1"/>
            <a:r>
              <a:rPr lang="ar-TN" dirty="0"/>
              <a:t>القيام بمسح ارشادي وقائي </a:t>
            </a:r>
          </a:p>
          <a:p>
            <a:pPr algn="r" rtl="1"/>
            <a:r>
              <a:rPr lang="ar-TN" dirty="0"/>
              <a:t>غلق جميع المنافذ المؤدية الى المنشأة الحرجة 24 ساعة قبل المنتدى</a:t>
            </a:r>
          </a:p>
          <a:p>
            <a:pPr algn="r" rtl="1"/>
            <a:r>
              <a:rPr lang="ar-TN" dirty="0"/>
              <a:t>وضع دوريات مترجلة بأرجاء المنشأة خاصة و أن نسبة التهديد مرتفعة </a:t>
            </a:r>
          </a:p>
          <a:p>
            <a:pPr algn="r" rtl="1"/>
            <a:r>
              <a:rPr lang="ar-TN" dirty="0"/>
              <a:t>وضع نقاط تفتيش متقدمة </a:t>
            </a:r>
          </a:p>
          <a:p>
            <a:pPr algn="r" rtl="1"/>
            <a:r>
              <a:rPr lang="ar-TN" dirty="0"/>
              <a:t>وضع حواجز اسمنتية في المسالك المؤدية الى المنشأة 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1663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توصيات بشأن التدابير الأمنية المضادة (2 من 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التحسينات الموصى بها للتخفيف من خطر </a:t>
            </a:r>
            <a:r>
              <a:rPr lang="en-US" dirty="0" err="1"/>
              <a:t>المفجرين</a:t>
            </a:r>
            <a:r>
              <a:rPr lang="en-US" dirty="0"/>
              <a:t> </a:t>
            </a:r>
            <a:r>
              <a:rPr lang="en-US" dirty="0" err="1"/>
              <a:t>الانتحاريين</a:t>
            </a:r>
            <a:r>
              <a:rPr lang="en-US" dirty="0"/>
              <a:t>:</a:t>
            </a:r>
            <a:endParaRPr lang="ar-TN" dirty="0"/>
          </a:p>
          <a:p>
            <a:pPr algn="r" rtl="1"/>
            <a:r>
              <a:rPr lang="ar-TN" dirty="0"/>
              <a:t>تكثيف النشاط الاستعلامي بمحيط المنشأة </a:t>
            </a:r>
          </a:p>
          <a:p>
            <a:pPr algn="r" rtl="1"/>
            <a:r>
              <a:rPr lang="ar-TN" dirty="0"/>
              <a:t>تركيز ناب في كل نقطة تفتيش في المحيط البعيد  </a:t>
            </a:r>
          </a:p>
          <a:p>
            <a:pPr algn="r" rtl="1"/>
            <a:r>
              <a:rPr lang="ar-TN" dirty="0"/>
              <a:t>تحديد نقاط الدخول و تجهيزها بكواشف المعادن و المتفجرات </a:t>
            </a:r>
          </a:p>
        </p:txBody>
      </p:sp>
    </p:spTree>
    <p:extLst>
      <p:ext uri="{BB962C8B-B14F-4D97-AF65-F5344CB8AC3E}">
        <p14:creationId xmlns:p14="http://schemas.microsoft.com/office/powerpoint/2010/main" val="1878973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en-US" dirty="0"/>
              <a:t>الجزء السادس: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dirty="0"/>
              <a:t>توصيات إضافية وبيان خطة </a:t>
            </a:r>
            <a:r>
              <a:rPr lang="en-US" dirty="0" err="1"/>
              <a:t>المرونة</a:t>
            </a:r>
            <a:r>
              <a:rPr lang="en-US" dirty="0"/>
              <a:t> </a:t>
            </a:r>
            <a:r>
              <a:rPr lang="ar-AE" dirty="0"/>
              <a:t>الأمنية</a:t>
            </a:r>
            <a:r>
              <a:rPr lang="en-US" dirty="0"/>
              <a:t>:</a:t>
            </a:r>
            <a:endParaRPr lang="ar-TN" dirty="0"/>
          </a:p>
          <a:p>
            <a:pPr algn="r" rtl="1"/>
            <a:r>
              <a:rPr lang="ar-TN" dirty="0"/>
              <a:t>الاستجابة الفورية </a:t>
            </a:r>
            <a:r>
              <a:rPr lang="fr-FR" dirty="0"/>
              <a:t>)</a:t>
            </a:r>
            <a:r>
              <a:rPr lang="ar-TN" dirty="0"/>
              <a:t>تأمين . اسعاف . اخلاء </a:t>
            </a:r>
            <a:r>
              <a:rPr lang="fr-FR" dirty="0"/>
              <a:t>(</a:t>
            </a:r>
            <a:endParaRPr lang="ar-TN" dirty="0"/>
          </a:p>
          <a:p>
            <a:pPr algn="r" rtl="1"/>
            <a:r>
              <a:rPr lang="ar-TN" dirty="0"/>
              <a:t>احتواء الأضرار </a:t>
            </a:r>
            <a:r>
              <a:rPr lang="fr-FR" dirty="0"/>
              <a:t>)</a:t>
            </a:r>
            <a:r>
              <a:rPr lang="ar-TN" dirty="0"/>
              <a:t>تقييم الأضرار البشرية و المادية و التعامل مع الأخطار الثانوية </a:t>
            </a:r>
            <a:r>
              <a:rPr lang="fr-FR" dirty="0"/>
              <a:t>(</a:t>
            </a:r>
            <a:endParaRPr lang="ar-TN" dirty="0"/>
          </a:p>
          <a:p>
            <a:pPr algn="r" rtl="1"/>
            <a:r>
              <a:rPr lang="ar-TN" dirty="0"/>
              <a:t>استعادة الخدمات </a:t>
            </a:r>
          </a:p>
          <a:p>
            <a:pPr algn="r" rtl="1"/>
            <a:r>
              <a:rPr lang="ar-TN" dirty="0"/>
              <a:t>الدعم النفسي و الاجتماعي </a:t>
            </a:r>
          </a:p>
          <a:p>
            <a:pPr algn="r" rtl="1"/>
            <a:r>
              <a:rPr lang="ar-TN" dirty="0"/>
              <a:t>التحقيق و التقييم </a:t>
            </a:r>
            <a:r>
              <a:rPr lang="fr-FR" dirty="0"/>
              <a:t>)</a:t>
            </a:r>
            <a:r>
              <a:rPr lang="ar-TN" dirty="0"/>
              <a:t>تحديد أسباب التقصير و الأخطاء</a:t>
            </a:r>
            <a:r>
              <a:rPr lang="fr-FR" dirty="0"/>
              <a:t>(</a:t>
            </a:r>
            <a:endParaRPr lang="ar-TN" dirty="0"/>
          </a:p>
          <a:p>
            <a:pPr algn="r" rtl="1"/>
            <a:r>
              <a:rPr lang="ar-TN" dirty="0"/>
              <a:t>التعلم و التقويم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743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pPr algn="r" rtl="1"/>
            <a:r>
              <a:rPr lang="en-US" dirty="0"/>
              <a:t>خاتمة</a:t>
            </a:r>
          </a:p>
        </p:txBody>
      </p:sp>
    </p:spTree>
    <p:extLst>
      <p:ext uri="{BB962C8B-B14F-4D97-AF65-F5344CB8AC3E}">
        <p14:creationId xmlns:p14="http://schemas.microsoft.com/office/powerpoint/2010/main" val="3790330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CE24B8E-EF8E-4156-BBAF-05DC5070C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TN" dirty="0"/>
              <a:t>خاتمة 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5AF080-5AE6-438D-B890-AE13C26CE01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11163" y="1220788"/>
            <a:ext cx="8318500" cy="5292554"/>
          </a:xfrm>
        </p:spPr>
        <p:txBody>
          <a:bodyPr/>
          <a:lstStyle/>
          <a:p>
            <a:pPr marL="0" indent="0" algn="r">
              <a:buNone/>
            </a:pPr>
            <a:r>
              <a:rPr lang="ar-TN" dirty="0"/>
              <a:t>تحليل المعلومات الاستخباراتية من قبل الفريق </a:t>
            </a:r>
          </a:p>
          <a:p>
            <a:pPr marL="0" indent="0" algn="r">
              <a:buNone/>
            </a:pPr>
            <a:r>
              <a:rPr lang="ar-TN" dirty="0"/>
              <a:t>التنقل لمعاينة المنشأة الحرجة </a:t>
            </a:r>
          </a:p>
          <a:p>
            <a:pPr marL="0" indent="0" algn="r">
              <a:buNone/>
            </a:pPr>
            <a:r>
              <a:rPr lang="ar-TN" dirty="0"/>
              <a:t>على ضوء ما حصل معاينته تم تحديد النقائص سالفة الذكر </a:t>
            </a:r>
          </a:p>
          <a:p>
            <a:pPr marL="0" indent="0" algn="r">
              <a:buNone/>
            </a:pPr>
            <a:r>
              <a:rPr lang="ar-TN" dirty="0"/>
              <a:t>تحليل التهديد و ضبط الأولويات </a:t>
            </a:r>
          </a:p>
          <a:p>
            <a:pPr marL="0" indent="0" algn="r">
              <a:buNone/>
            </a:pPr>
            <a:r>
              <a:rPr lang="ar-TN" dirty="0"/>
              <a:t>وضع تدابير أمنية مضادة </a:t>
            </a:r>
          </a:p>
          <a:p>
            <a:pPr marL="0" indent="0" algn="r">
              <a:buNone/>
            </a:pPr>
            <a:endParaRPr lang="ar-TN" dirty="0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B3D6195F-1991-438B-B49D-434B8C917A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FD655D1A-B88D-4B89-B8D9-3049C593006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76622C38-333C-4B4B-8F43-2A2D3BE7DED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</p:sp>
    </p:spTree>
    <p:extLst>
      <p:ext uri="{BB962C8B-B14F-4D97-AF65-F5344CB8AC3E}">
        <p14:creationId xmlns:p14="http://schemas.microsoft.com/office/powerpoint/2010/main" val="3496251582"/>
      </p:ext>
    </p:extLst>
  </p:cSld>
  <p:clrMapOvr>
    <a:masterClrMapping/>
  </p:clrMapOvr>
</p:sld>
</file>

<file path=ppt/theme/theme1.xml><?xml version="1.0" encoding="utf-8"?>
<a:theme xmlns:a="http://schemas.openxmlformats.org/drawingml/2006/main" name="CourseAcronym02b_Module Title_FG-PG_vNO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Reference Master Icons">
  <a:themeElements>
    <a:clrScheme name="ATA Standard Presentation Them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2F2F2"/>
      </a:accent1>
      <a:accent2>
        <a:srgbClr val="7F7F7F"/>
      </a:accent2>
      <a:accent3>
        <a:srgbClr val="595959"/>
      </a:accent3>
      <a:accent4>
        <a:srgbClr val="3F3F3F"/>
      </a:accent4>
      <a:accent5>
        <a:srgbClr val="262626"/>
      </a:accent5>
      <a:accent6>
        <a:srgbClr val="0C0C0C"/>
      </a:accent6>
      <a:hlink>
        <a:srgbClr val="000072"/>
      </a:hlink>
      <a:folHlink>
        <a:srgbClr val="FFC000"/>
      </a:folHlink>
    </a:clrScheme>
    <a:fontScheme name="ATA Standard Presentation Fo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oft_Target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ft_Target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ft_Targe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BC54F109ADDA44AFB12D26C091275A" ma:contentTypeVersion="19" ma:contentTypeDescription="Create a new document." ma:contentTypeScope="" ma:versionID="b854fd8538bbf5ff94ab1193e6d605f8">
  <xsd:schema xmlns:xsd="http://www.w3.org/2001/XMLSchema" xmlns:xs="http://www.w3.org/2001/XMLSchema" xmlns:p="http://schemas.microsoft.com/office/2006/metadata/properties" xmlns:ns2="0b39b100-34c8-42a1-9ad6-b6ff7a1420fd" xmlns:ns3="96114d72-49eb-45bc-812c-97b630c0d439" targetNamespace="http://schemas.microsoft.com/office/2006/metadata/properties" ma:root="true" ma:fieldsID="10a5ab1bdd382abbec1cca19d6f5380c" ns2:_="" ns3:_="">
    <xsd:import namespace="0b39b100-34c8-42a1-9ad6-b6ff7a1420fd"/>
    <xsd:import namespace="96114d72-49eb-45bc-812c-97b630c0d439"/>
    <xsd:element name="properties">
      <xsd:complexType>
        <xsd:sequence>
          <xsd:element name="documentManagement">
            <xsd:complexType>
              <xsd:all>
                <xsd:element ref="ns2:Folder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2:LS_x0020_Folder" minOccurs="0"/>
                <xsd:element ref="ns2:SharedWithUsers" minOccurs="0"/>
                <xsd:element ref="ns2:SharedWithDetail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  <xsd:element ref="ns2:Print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39b100-34c8-42a1-9ad6-b6ff7a1420fd" elementFormDefault="qualified">
    <xsd:import namespace="http://schemas.microsoft.com/office/2006/documentManagement/types"/>
    <xsd:import namespace="http://schemas.microsoft.com/office/infopath/2007/PartnerControls"/>
    <xsd:element name="Folders" ma:index="8" nillable="true" ma:displayName="Folders" ma:format="Dropdown" ma:internalName="Folders">
      <xsd:simpleType>
        <xsd:restriction base="dms:Choice">
          <xsd:enumeration value="Facilitator Guide"/>
          <xsd:enumeration value="PowerPoints"/>
          <xsd:enumeration value="Individual Handouts"/>
          <xsd:enumeration value="Facilitator Handouts"/>
          <xsd:enumeration value="Handouts"/>
          <xsd:enumeration value="Group Handouts"/>
          <xsd:enumeration value="Facilitator Workbook"/>
          <xsd:enumeration value="Participant Workbook"/>
          <xsd:enumeration value="Pre/Post Know. Survey"/>
          <xsd:enumeration value="Pre/Post Know. Survey Answer Key"/>
          <xsd:enumeration value="Reference Materials"/>
          <xsd:enumeration value="Required Reports"/>
          <xsd:enumeration value="Video Files"/>
          <xsd:enumeration value="EFG"/>
          <xsd:enumeration value="End of Course Critique"/>
          <xsd:enumeration value="GPS"/>
          <xsd:enumeration value="Activity Workbook"/>
          <xsd:enumeration value="Activity Workbook Answer Key"/>
          <xsd:enumeration value="Addendum"/>
          <xsd:enumeration value="Alternative Files"/>
          <xsd:enumeration value="Answer Key"/>
          <xsd:enumeration value="ATA Disclaimer"/>
          <xsd:enumeration value="Bomb Response Checklist"/>
          <xsd:enumeration value="Cable"/>
          <xsd:enumeration value="Case Studies"/>
          <xsd:enumeration value="CDG"/>
          <xsd:enumeration value="CEHR EFG"/>
          <xsd:enumeration value="CEHR Facilitator"/>
          <xsd:enumeration value="CEHR Participant"/>
          <xsd:enumeration value="Checklist"/>
          <xsd:enumeration value="Classroom Workbook"/>
          <xsd:enumeration value="COVID-19"/>
          <xsd:enumeration value="Crime Scene Forms"/>
          <xsd:enumeration value="Data Book"/>
          <xsd:enumeration value="Electronic Templates"/>
          <xsd:enumeration value="Equipment List"/>
          <xsd:enumeration value="Facilitator Admin Prep"/>
          <xsd:enumeration value="Facilitator Answer Key"/>
          <xsd:enumeration value="Facilitator Classroom Workbook"/>
          <xsd:enumeration value="Field Guide"/>
          <xsd:enumeration value="Group Handout PNP"/>
          <xsd:enumeration value="Handbook"/>
          <xsd:enumeration value="LEAD"/>
          <xsd:enumeration value="Media Relations Guidelines Handbook"/>
          <xsd:enumeration value="Participant Exercise Workbook"/>
          <xsd:enumeration value="Participant Handbook"/>
          <xsd:enumeration value="Participant Workbook AK-47"/>
          <xsd:enumeration value="Participant Workbook M4"/>
          <xsd:enumeration value="Plug &amp; Play AK-47"/>
          <xsd:enumeration value="Plug &amp; Play Driving"/>
          <xsd:enumeration value="Plug &amp; Play M4"/>
          <xsd:enumeration value="Plug &amp; Play"/>
          <xsd:enumeration value="Pocket Guide"/>
          <xsd:enumeration value="Poster"/>
          <xsd:enumeration value="PowerPoint PNP"/>
          <xsd:enumeration value="Practical Exercise Handbook"/>
          <xsd:enumeration value="Range Book"/>
          <xsd:enumeration value="Refresher Video"/>
          <xsd:enumeration value="Role Players"/>
          <xsd:enumeration value="Scenarios"/>
          <xsd:enumeration value="Skills Evaluation"/>
          <xsd:enumeration value="Threaded Answer Key"/>
          <xsd:enumeration value="Threaded Case Study"/>
          <xsd:enumeration value="Threaded Exercise"/>
          <xsd:enumeration value="Threaded Exercise Workbook Cover"/>
          <xsd:enumeration value="Training Aids"/>
          <xsd:enumeration value="Facilitator Threaded Exercise"/>
          <xsd:enumeration value="Participant Threaded Exercise"/>
          <xsd:enumeration value="Train-the-Trainer"/>
          <xsd:enumeration value="Trends"/>
          <xsd:enumeration value="Trends EFG"/>
          <xsd:enumeration value="Trends FG"/>
          <xsd:enumeration value="Trends Handbook"/>
          <xsd:enumeration value="Trends PG"/>
          <xsd:enumeration value="USB ONLY"/>
          <xsd:enumeration value="Workbook Answer Key"/>
          <xsd:enumeration value="Workbook Cover"/>
        </xsd:restriction>
      </xsd:simpleType>
    </xsd:element>
    <xsd:element name="LS_x0020_Folder" ma:index="15" nillable="true" ma:displayName="LS Folder" ma:description="Holds files that are facilitator and participant files to be translated by Language Services" ma:format="Dropdown" ma:internalName="LS_x0020_Folder">
      <xsd:simpleType>
        <xsd:restriction base="dms:Choice">
          <xsd:enumeration value="EFG"/>
          <xsd:enumeration value="GPS"/>
          <xsd:enumeration value="DO NOT TRANSLATE"/>
        </xsd:restriction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Print" ma:index="21" nillable="true" ma:displayName="Print" ma:description="Material to print or not to print" ma:format="Dropdown" ma:internalName="Print">
      <xsd:simpleType>
        <xsd:restriction base="dms:Choice">
          <xsd:enumeration value="Print"/>
          <xsd:enumeration value="DO NOT PRINT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114d72-49eb-45bc-812c-97b630c0d4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s xmlns="0b39b100-34c8-42a1-9ad6-b6ff7a1420fd">LEAD</Folders>
    <LS_x0020_Folder xmlns="0b39b100-34c8-42a1-9ad6-b6ff7a1420fd">DO NOT TRANSLATE</LS_x0020_Folder>
    <Print xmlns="0b39b100-34c8-42a1-9ad6-b6ff7a1420fd" xsi:nil="true"/>
  </documentManagement>
</p:properties>
</file>

<file path=customXml/itemProps1.xml><?xml version="1.0" encoding="utf-8"?>
<ds:datastoreItem xmlns:ds="http://schemas.openxmlformats.org/officeDocument/2006/customXml" ds:itemID="{B3E6C6E8-FB7F-4091-9D2C-B333F7FC3D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39b100-34c8-42a1-9ad6-b6ff7a1420fd"/>
    <ds:schemaRef ds:uri="96114d72-49eb-45bc-812c-97b630c0d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13DEE9-EDDC-4D63-8F88-C37EF73100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B59236-8BD3-4FD8-B39C-88BAA859424F}">
  <ds:schemaRefs>
    <ds:schemaRef ds:uri="http://purl.org/dc/terms/"/>
    <ds:schemaRef ds:uri="http://schemas.microsoft.com/office/infopath/2007/PartnerControls"/>
    <ds:schemaRef ds:uri="0b39b100-34c8-42a1-9ad6-b6ff7a1420fd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96114d72-49eb-45bc-812c-97b630c0d439"/>
    <ds:schemaRef ds:uri="http://www.w3.org/XML/1998/namespace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924</TotalTime>
  <Words>1399</Words>
  <Application>Microsoft Office PowerPoint</Application>
  <PresentationFormat>Affichage à l'écran (4:3)</PresentationFormat>
  <Paragraphs>365</Paragraphs>
  <Slides>27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Cambria</vt:lpstr>
      <vt:lpstr>Times New Roman</vt:lpstr>
      <vt:lpstr>Wingdings</vt:lpstr>
      <vt:lpstr>CourseAcronym02b_Module Title_FG-PG_vNO</vt:lpstr>
      <vt:lpstr>Reference Master Icons</vt:lpstr>
      <vt:lpstr>منشأة الشرطة النموذجية</vt:lpstr>
      <vt:lpstr>الجزء الأول: تقييم المنشأة الحيوية</vt:lpstr>
      <vt:lpstr>تقييم: منشأة الشرطة النموذجية</vt:lpstr>
      <vt:lpstr>تحليل المنشأة الحيوية</vt:lpstr>
      <vt:lpstr>Présentation PowerPoint</vt:lpstr>
      <vt:lpstr>Présentation PowerPoint</vt:lpstr>
      <vt:lpstr>Présentation PowerPoint</vt:lpstr>
      <vt:lpstr>تحليل المنشأة الحيوية (2 من 2)</vt:lpstr>
      <vt:lpstr>الجزء الثاني: أصول المنشأة الحيوية</vt:lpstr>
      <vt:lpstr>تحليل خسائر الأصول الحرجة</vt:lpstr>
      <vt:lpstr>Présentation PowerPoint</vt:lpstr>
      <vt:lpstr>مصفوفة طيف التهديدات</vt:lpstr>
      <vt:lpstr>الجزء الثالث: تقدير التهديدات: معلومات عن التهديدات الداخلية</vt:lpstr>
      <vt:lpstr>معلومات عن التهديدات الخارجية (1 من 2)</vt:lpstr>
      <vt:lpstr>معلومات عن التهديدات الخارجية (2 من 2)</vt:lpstr>
      <vt:lpstr>تقدير احتمالية الهجوم</vt:lpstr>
      <vt:lpstr>بيان تحليل التهديدات </vt:lpstr>
      <vt:lpstr>بيان تحليل التهديدات </vt:lpstr>
      <vt:lpstr>الجزء الرابع: التفتيش الأمني والتحقق والزيارة الميدانية</vt:lpstr>
      <vt:lpstr>القياسات في الموقع</vt:lpstr>
      <vt:lpstr>الجزء الخامس: مسافات التباعد (1 من 2)</vt:lpstr>
      <vt:lpstr>الجزء الخامس: مسافات التباعد (2 من 2)</vt:lpstr>
      <vt:lpstr>الجزء السادس: توصيات بشأن التدابير الأمنية المضادة (1 من 2)</vt:lpstr>
      <vt:lpstr>الجزء السادس: توصيات بشأن التدابير الأمنية المضادة (2 من 2)</vt:lpstr>
      <vt:lpstr>الجزء السادس: خطة المرونة الأمنية</vt:lpstr>
      <vt:lpstr>خاتمة</vt:lpstr>
      <vt:lpstr>خاتمة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M16: Capstone Exercise Final Presentation</dc:title>
  <dc:subject>Critical Infrastructure Security and Resilience (CISR) v4.00</dc:subject>
  <dc:creator>ATA</dc:creator>
  <cp:lastModifiedBy>HP</cp:lastModifiedBy>
  <cp:revision>84</cp:revision>
  <dcterms:created xsi:type="dcterms:W3CDTF">2012-09-21T18:10:27Z</dcterms:created>
  <dcterms:modified xsi:type="dcterms:W3CDTF">2026-09-03T09:15:26Z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0x0101006FBC54F109ADDA44AFB12D26C091275A</vt:lpwstr>
  </property>
  <property fmtid="{D5CDD505-2E9C-101B-9397-08002B2CF9AE}" pid="3" name="MSIP_Label_1665d9ee-429a-4d5f-97cc-cfb56e044a6e_Enabled">
    <vt:lpwstr>true</vt:lpwstr>
  </property>
  <property fmtid="{D5CDD505-2E9C-101B-9397-08002B2CF9AE}" pid="4" name="MSIP_Label_1665d9ee-429a-4d5f-97cc-cfb56e044a6e_SetDate">
    <vt:lpwstr>2025-02-25T17:27:59Z</vt:lpwstr>
  </property>
  <property fmtid="{D5CDD505-2E9C-101B-9397-08002B2CF9AE}" pid="5" name="MSIP_Label_1665d9ee-429a-4d5f-97cc-cfb56e044a6e_Method">
    <vt:lpwstr>Privileged</vt:lpwstr>
  </property>
  <property fmtid="{D5CDD505-2E9C-101B-9397-08002B2CF9AE}" pid="6" name="MSIP_Label_1665d9ee-429a-4d5f-97cc-cfb56e044a6e_Name">
    <vt:lpwstr>1665d9ee-429a-4d5f-97cc-cfb56e044a6e</vt:lpwstr>
  </property>
  <property fmtid="{D5CDD505-2E9C-101B-9397-08002B2CF9AE}" pid="7" name="MSIP_Label_1665d9ee-429a-4d5f-97cc-cfb56e044a6e_SiteId">
    <vt:lpwstr>66cf5074-5afe-48d1-a691-a12b2121f44b</vt:lpwstr>
  </property>
  <property fmtid="{D5CDD505-2E9C-101B-9397-08002B2CF9AE}" pid="8" name="MSIP_Label_1665d9ee-429a-4d5f-97cc-cfb56e044a6e_ActionId">
    <vt:lpwstr>e2083cee-9625-4324-9659-f093da42d9bb</vt:lpwstr>
  </property>
  <property fmtid="{D5CDD505-2E9C-101B-9397-08002B2CF9AE}" pid="9" name="MSIP_Label_1665d9ee-429a-4d5f-97cc-cfb56e044a6e_ContentBits">
    <vt:lpwstr>0</vt:lpwstr>
  </property>
  <property fmtid="{D5CDD505-2E9C-101B-9397-08002B2CF9AE}" pid="10" name="MSIP_Label_1665d9ee-429a-4d5f-97cc-cfb56e044a6e_Tag">
    <vt:lpwstr>10, 0, 1, 2</vt:lpwstr>
  </property>
</Properties>
</file>