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4"/>
    <p:sldMasterId id="2147483690" r:id="rId5"/>
  </p:sldMasterIdLst>
  <p:notesMasterIdLst>
    <p:notesMasterId r:id="rId37"/>
  </p:notesMasterIdLst>
  <p:handoutMasterIdLst>
    <p:handoutMasterId r:id="rId38"/>
  </p:handoutMasterIdLst>
  <p:sldIdLst>
    <p:sldId id="256" r:id="rId6"/>
    <p:sldId id="258" r:id="rId7"/>
    <p:sldId id="281" r:id="rId8"/>
    <p:sldId id="259" r:id="rId9"/>
    <p:sldId id="283" r:id="rId10"/>
    <p:sldId id="284" r:id="rId11"/>
    <p:sldId id="285" r:id="rId12"/>
    <p:sldId id="286" r:id="rId13"/>
    <p:sldId id="287" r:id="rId14"/>
    <p:sldId id="288" r:id="rId15"/>
    <p:sldId id="261" r:id="rId16"/>
    <p:sldId id="265" r:id="rId17"/>
    <p:sldId id="266" r:id="rId18"/>
    <p:sldId id="267" r:id="rId19"/>
    <p:sldId id="268" r:id="rId20"/>
    <p:sldId id="270" r:id="rId21"/>
    <p:sldId id="269" r:id="rId22"/>
    <p:sldId id="271" r:id="rId23"/>
    <p:sldId id="272" r:id="rId24"/>
    <p:sldId id="273" r:id="rId25"/>
    <p:sldId id="291" r:id="rId26"/>
    <p:sldId id="292" r:id="rId27"/>
    <p:sldId id="275" r:id="rId28"/>
    <p:sldId id="276" r:id="rId29"/>
    <p:sldId id="277" r:id="rId30"/>
    <p:sldId id="279" r:id="rId31"/>
    <p:sldId id="278" r:id="rId32"/>
    <p:sldId id="280" r:id="rId33"/>
    <p:sldId id="282" r:id="rId34"/>
    <p:sldId id="289" r:id="rId35"/>
    <p:sldId id="290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2" autoAdjust="0"/>
  </p:normalViewPr>
  <p:slideViewPr>
    <p:cSldViewPr snapToGrid="0">
      <p:cViewPr varScale="1">
        <p:scale>
          <a:sx n="78" d="100"/>
          <a:sy n="78" d="100"/>
        </p:scale>
        <p:origin x="1598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presProps" Target="pres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/>
              <a:t>Office of Antiterrorism Assistance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dirty="0"/>
              <a:t>Critical Infrastructure Security and Resilience (CISR) v4.00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/>
              <a:t>Module 16: Capstone Exercise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385D4F-7E3E-4C96-99B9-6B4AAF2BFCEA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728060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/>
              <a:t>Office of Antiterrorism Assistance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dirty="0"/>
              <a:t>Critical Infrastructure Security and Resilience (CISR) v4.00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/>
              <a:t>Module 16: Capstone Exercise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419CB7-F9A5-4A26-A9E5-C21C92E04FA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411154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19CB7-F9A5-4A26-A9E5-C21C92E04FA5}" type="slidenum">
              <a:rPr lang="en-US" smtClean="0"/>
              <a:pPr algn="r" rtl="1"/>
              <a:t>1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r" rtl="1"/>
            <a:r>
              <a:rPr lang="en-US" dirty="0"/>
              <a:t>أمن البنية التحتية الحيوية ومرونتها (CISR) الإصدار 4.00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r" rtl="1"/>
            <a:r>
              <a:rPr lang="en-US" dirty="0"/>
              <a:t>الوحدة 16: التمرين الختامي</a:t>
            </a:r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pPr algn="r" rtl="1"/>
            <a:r>
              <a:rPr lang="en-US" dirty="0"/>
              <a:t>مكتب المساعدة في مكافحة الإرهاب</a:t>
            </a:r>
          </a:p>
        </p:txBody>
      </p:sp>
    </p:spTree>
    <p:extLst>
      <p:ext uri="{BB962C8B-B14F-4D97-AF65-F5344CB8AC3E}">
        <p14:creationId xmlns:p14="http://schemas.microsoft.com/office/powerpoint/2010/main" val="2782807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Office of Antiterrorism Assistance</a:t>
            </a:r>
            <a:endParaRPr lang="en-US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/>
              <a:t>Critical Infrastructure Security and Resilience (CISR) v4.00</a:t>
            </a:r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Module 16: Capstone Exercise</a:t>
            </a:r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4419CB7-F9A5-4A26-A9E5-C21C92E04FA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838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9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329609" y="2796363"/>
            <a:ext cx="6996225" cy="1318437"/>
          </a:xfrm>
          <a:effectLst/>
        </p:spPr>
        <p:txBody>
          <a:bodyPr lIns="91440" tIns="45720" rIns="91440" bIns="45720" anchor="ctr"/>
          <a:lstStyle>
            <a:lvl1pPr algn="l">
              <a:spcAft>
                <a:spcPts val="200"/>
              </a:spcAft>
              <a:defRPr sz="36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Place Module Title</a:t>
            </a:r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2"/>
          </p:nvPr>
        </p:nvSpPr>
        <p:spPr>
          <a:xfrm>
            <a:off x="2971800" y="6581775"/>
            <a:ext cx="3200400" cy="2762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CISR v4.00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5816229" y="71438"/>
            <a:ext cx="3156321" cy="366713"/>
          </a:xfrm>
        </p:spPr>
        <p:txBody>
          <a:bodyPr anchor="ctr"/>
          <a:lstStyle>
            <a:lvl1pPr algn="r">
              <a:buNone/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Place Module ##</a:t>
            </a:r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78324" y="6629400"/>
            <a:ext cx="457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1E05A8D5-9D50-4F79-AAB3-D0C9B9E3293E}" type="slidenum">
              <a:rPr lang="en-US" smtClean="0"/>
              <a:pPr>
                <a:defRPr/>
              </a:pPr>
              <a:t>‹N°›</a:t>
            </a:fld>
            <a:endParaRPr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304800" y="4191000"/>
            <a:ext cx="8610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These materials are for training purposes only and must not be considered official recommendations.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4" name="Picture 3" descr="Logo&#10;&#10;AI-generated content may be incorrect.">
            <a:extLst>
              <a:ext uri="{FF2B5EF4-FFF2-40B4-BE49-F238E27FC236}">
                <a16:creationId xmlns:a16="http://schemas.microsoft.com/office/drawing/2014/main" id="{819570D3-7D41-C16B-E198-1F698B24559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423" y="3086099"/>
            <a:ext cx="685801" cy="685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30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hapter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9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411164" y="2857500"/>
            <a:ext cx="8318500" cy="1143000"/>
          </a:xfrm>
          <a:effectLst/>
        </p:spPr>
        <p:txBody>
          <a:bodyPr lIns="91440" tIns="45720" rIns="91440" bIns="45720" anchor="ctr"/>
          <a:lstStyle>
            <a:lvl1pPr algn="ctr">
              <a:spcAft>
                <a:spcPts val="200"/>
              </a:spcAft>
              <a:defRPr sz="36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Place Chapter Break Title</a:t>
            </a:r>
          </a:p>
        </p:txBody>
      </p:sp>
    </p:spTree>
    <p:extLst>
      <p:ext uri="{BB962C8B-B14F-4D97-AF65-F5344CB8AC3E}">
        <p14:creationId xmlns:p14="http://schemas.microsoft.com/office/powerpoint/2010/main" val="1157354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163" y="228600"/>
            <a:ext cx="8318500" cy="914400"/>
          </a:xfrm>
        </p:spPr>
        <p:txBody>
          <a:bodyPr/>
          <a:lstStyle>
            <a:lvl1pPr>
              <a:defRPr sz="32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1162" y="1233488"/>
            <a:ext cx="8318501" cy="3700462"/>
          </a:xfrm>
        </p:spPr>
        <p:txBody>
          <a:bodyPr/>
          <a:lstStyle>
            <a:lvl1pPr marL="233363" indent="-233363">
              <a:defRPr sz="2800" b="1">
                <a:latin typeface="Arial" pitchFamily="34" charset="0"/>
                <a:cs typeface="Arial" pitchFamily="34" charset="0"/>
              </a:defRPr>
            </a:lvl1pPr>
            <a:lvl2pPr>
              <a:defRPr sz="2400" b="1">
                <a:latin typeface="Arial" pitchFamily="34" charset="0"/>
                <a:cs typeface="Arial" pitchFamily="34" charset="0"/>
              </a:defRPr>
            </a:lvl2pPr>
            <a:lvl3pPr marL="1147763" indent="-233363">
              <a:spcBef>
                <a:spcPts val="200"/>
              </a:spcBef>
              <a:tabLst/>
              <a:defRPr sz="2000" b="1">
                <a:latin typeface="Arial" pitchFamily="34" charset="0"/>
                <a:cs typeface="Arial" pitchFamily="34" charset="0"/>
              </a:defRPr>
            </a:lvl3pPr>
            <a:lvl4pPr marL="1604963" indent="-233363">
              <a:spcBef>
                <a:spcPts val="100"/>
              </a:spcBef>
              <a:buFont typeface="Arial" pitchFamily="34" charset="0"/>
              <a:buChar char="•"/>
              <a:defRPr sz="1800" b="1">
                <a:latin typeface="Arial" pitchFamily="34" charset="0"/>
                <a:cs typeface="Arial" pitchFamily="34" charset="0"/>
              </a:defRPr>
            </a:lvl4pPr>
            <a:lvl5pPr marL="1998663" indent="-169863">
              <a:buFont typeface="Arial" pitchFamily="34" charset="0"/>
              <a:buChar char="•"/>
              <a:defRPr sz="2400" b="0">
                <a:latin typeface="+mj-lt"/>
              </a:defRPr>
            </a:lvl5pPr>
          </a:lstStyle>
          <a:p>
            <a:pPr lvl="0"/>
            <a:r>
              <a:rPr lang="en-US" dirty="0"/>
              <a:t>Click to edit level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Footer Placeholder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2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CISR v4.00</a:t>
            </a:r>
            <a:endParaRPr lang="en-US" dirty="0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78324" y="6629400"/>
            <a:ext cx="457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1E05A8D5-9D50-4F79-AAB3-D0C9B9E3293E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490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imary: Question - Title 1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11163" y="1220788"/>
            <a:ext cx="8318500" cy="3719512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7" name="Title 26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Header</a:t>
            </a:r>
          </a:p>
        </p:txBody>
      </p:sp>
      <p:pic>
        <p:nvPicPr>
          <p:cNvPr id="2" name="Picture 1" descr="Background pattern&#10;&#10;AI-generated content may be incorrect.">
            <a:extLst>
              <a:ext uri="{FF2B5EF4-FFF2-40B4-BE49-F238E27FC236}">
                <a16:creationId xmlns:a16="http://schemas.microsoft.com/office/drawing/2014/main" id="{DDDD67A7-88D2-B1B1-A8CE-2898155377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775" y="1220788"/>
            <a:ext cx="5228958" cy="465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478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imary: Title and 2 Content Stag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163" y="228600"/>
            <a:ext cx="8318500" cy="91440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1" name="Footer Placeholder 10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5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CISR v4.00</a:t>
            </a:r>
            <a:endParaRPr lang="en-US" dirty="0"/>
          </a:p>
        </p:txBody>
      </p:sp>
      <p:sp>
        <p:nvSpPr>
          <p:cNvPr id="1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1E05A8D5-9D50-4F79-AAB3-D0C9B9E3293E}" type="slidenum">
              <a:rPr lang="en-US" smtClean="0"/>
              <a:pPr>
                <a:defRPr/>
              </a:pPr>
              <a:t>‹N°›</a:t>
            </a:fld>
            <a:endParaRPr lang="en-US" dirty="0"/>
          </a:p>
        </p:txBody>
      </p:sp>
      <p:sp>
        <p:nvSpPr>
          <p:cNvPr id="19" name="Content Placeholder 6"/>
          <p:cNvSpPr>
            <a:spLocks noGrp="1"/>
          </p:cNvSpPr>
          <p:nvPr>
            <p:ph sz="quarter" idx="16" hasCustomPrompt="1"/>
          </p:nvPr>
        </p:nvSpPr>
        <p:spPr>
          <a:xfrm>
            <a:off x="4705350" y="4162489"/>
            <a:ext cx="4024313" cy="1755648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0" name="Content Placeholder 6"/>
          <p:cNvSpPr>
            <a:spLocks noGrp="1"/>
          </p:cNvSpPr>
          <p:nvPr>
            <p:ph sz="quarter" idx="17" hasCustomPrompt="1"/>
          </p:nvPr>
        </p:nvSpPr>
        <p:spPr>
          <a:xfrm>
            <a:off x="411163" y="1220788"/>
            <a:ext cx="8318500" cy="2743200"/>
          </a:xfrm>
        </p:spPr>
        <p:txBody>
          <a:bodyPr/>
          <a:lstStyle>
            <a:lvl1pPr marL="228600" indent="-228600">
              <a:def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4pPr>
              <a:defRPr/>
            </a:lvl4pPr>
          </a:lstStyle>
          <a:p>
            <a:pPr marL="228600" lvl="0" indent="-228600" algn="l" rtl="0" eaLnBrk="1" fontAlgn="base" hangingPunct="1">
              <a:spcBef>
                <a:spcPts val="0"/>
              </a:spcBef>
              <a:spcAft>
                <a:spcPts val="200"/>
              </a:spcAft>
              <a:buSzPct val="88000"/>
              <a:buFont typeface="Wingdings" pitchFamily="2" charset="2"/>
              <a:buChar char="§"/>
            </a:pPr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075163262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imary: Title and 2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11163" y="1219200"/>
            <a:ext cx="3976687" cy="3721099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Content Placeholder 13"/>
          <p:cNvSpPr>
            <a:spLocks noGrp="1"/>
          </p:cNvSpPr>
          <p:nvPr>
            <p:ph sz="quarter" idx="14" hasCustomPrompt="1"/>
          </p:nvPr>
        </p:nvSpPr>
        <p:spPr>
          <a:xfrm>
            <a:off x="4754563" y="1220787"/>
            <a:ext cx="3975100" cy="3721099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879761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imary: Question - Title and 2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11163" y="1219201"/>
            <a:ext cx="3976687" cy="371951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Content Placeholder 13"/>
          <p:cNvSpPr>
            <a:spLocks noGrp="1"/>
          </p:cNvSpPr>
          <p:nvPr>
            <p:ph sz="quarter" idx="14" hasCustomPrompt="1"/>
          </p:nvPr>
        </p:nvSpPr>
        <p:spPr>
          <a:xfrm>
            <a:off x="4754563" y="1220788"/>
            <a:ext cx="3975100" cy="371951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8" name="Picture 7" descr="Background pattern&#10;&#10;AI-generated content may be incorrect.">
            <a:extLst>
              <a:ext uri="{FF2B5EF4-FFF2-40B4-BE49-F238E27FC236}">
                <a16:creationId xmlns:a16="http://schemas.microsoft.com/office/drawing/2014/main" id="{C36C9886-D815-EE18-4537-B4F66F014D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775" y="1220788"/>
            <a:ext cx="5228958" cy="465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729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imary: Title, 1 Content, and 2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162" y="228600"/>
            <a:ext cx="8318501" cy="91440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" name="Date Placeholder 11"/>
          <p:cNvSpPr>
            <a:spLocks noGrp="1"/>
          </p:cNvSpPr>
          <p:nvPr>
            <p:ph type="dt" sz="half" idx="11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CISR v4.00</a:t>
            </a:r>
            <a:endParaRPr lang="en-US" dirty="0"/>
          </a:p>
        </p:txBody>
      </p:sp>
      <p:sp>
        <p:nvSpPr>
          <p:cNvPr id="1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1E05A8D5-9D50-4F79-AAB3-D0C9B9E3293E}" type="slidenum">
              <a:rPr lang="en-US" smtClean="0"/>
              <a:pPr>
                <a:defRPr/>
              </a:pPr>
              <a:t>‹N°›</a:t>
            </a:fld>
            <a:endParaRPr lang="en-US" dirty="0"/>
          </a:p>
        </p:txBody>
      </p:sp>
      <p:sp>
        <p:nvSpPr>
          <p:cNvPr id="9" name="Content Placeholder 6"/>
          <p:cNvSpPr>
            <a:spLocks noGrp="1"/>
          </p:cNvSpPr>
          <p:nvPr>
            <p:ph sz="quarter" idx="12" hasCustomPrompt="1"/>
          </p:nvPr>
        </p:nvSpPr>
        <p:spPr>
          <a:xfrm>
            <a:off x="411163" y="1220790"/>
            <a:ext cx="3976687" cy="3719509"/>
          </a:xfrm>
        </p:spPr>
        <p:txBody>
          <a:bodyPr/>
          <a:lstStyle>
            <a:lvl1pPr marL="228600" indent="-228600">
              <a:defRPr baseline="0"/>
            </a:lvl1pPr>
            <a:lvl4pPr>
              <a:defRPr/>
            </a:lvl4pPr>
          </a:lstStyle>
          <a:p>
            <a:pPr lvl="0"/>
            <a:r>
              <a:rPr lang="en-US" dirty="0"/>
              <a:t>Click to edit Layout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6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54563" y="1220788"/>
            <a:ext cx="3975100" cy="1737360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7" name="Content Placeholder 6"/>
          <p:cNvSpPr>
            <a:spLocks noGrp="1"/>
          </p:cNvSpPr>
          <p:nvPr>
            <p:ph sz="quarter" idx="14" hasCustomPrompt="1"/>
          </p:nvPr>
        </p:nvSpPr>
        <p:spPr>
          <a:xfrm>
            <a:off x="4754563" y="3202940"/>
            <a:ext cx="3975100" cy="1737360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22827684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imary: Title Content and 2 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162" y="228600"/>
            <a:ext cx="8318501" cy="91440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" name="Date Placeholder 11"/>
          <p:cNvSpPr>
            <a:spLocks noGrp="1"/>
          </p:cNvSpPr>
          <p:nvPr>
            <p:ph type="dt" sz="half" idx="11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CISR v4.00</a:t>
            </a:r>
            <a:endParaRPr lang="en-US" dirty="0"/>
          </a:p>
        </p:txBody>
      </p:sp>
      <p:sp>
        <p:nvSpPr>
          <p:cNvPr id="1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1E05A8D5-9D50-4F79-AAB3-D0C9B9E3293E}" type="slidenum">
              <a:rPr lang="en-US" smtClean="0"/>
              <a:pPr>
                <a:defRPr/>
              </a:pPr>
              <a:t>‹N°›</a:t>
            </a:fld>
            <a:endParaRPr lang="en-US" dirty="0"/>
          </a:p>
        </p:txBody>
      </p:sp>
      <p:sp>
        <p:nvSpPr>
          <p:cNvPr id="9" name="Content Placeholder 6"/>
          <p:cNvSpPr>
            <a:spLocks noGrp="1"/>
          </p:cNvSpPr>
          <p:nvPr>
            <p:ph sz="quarter" idx="12" hasCustomPrompt="1"/>
          </p:nvPr>
        </p:nvSpPr>
        <p:spPr>
          <a:xfrm>
            <a:off x="4754563" y="1220788"/>
            <a:ext cx="3975100" cy="3719511"/>
          </a:xfrm>
        </p:spPr>
        <p:txBody>
          <a:bodyPr/>
          <a:lstStyle>
            <a:lvl1pPr marL="228600" indent="-228600">
              <a:defRPr baseline="0"/>
            </a:lvl1pPr>
            <a:lvl4pPr>
              <a:defRPr/>
            </a:lvl4pPr>
          </a:lstStyle>
          <a:p>
            <a:pPr lvl="0"/>
            <a:r>
              <a:rPr lang="en-US" dirty="0"/>
              <a:t>Click to edit Layout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6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11163" y="1222376"/>
            <a:ext cx="3976687" cy="1737360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7" name="Content Placeholder 6"/>
          <p:cNvSpPr>
            <a:spLocks noGrp="1"/>
          </p:cNvSpPr>
          <p:nvPr>
            <p:ph sz="quarter" idx="14" hasCustomPrompt="1"/>
          </p:nvPr>
        </p:nvSpPr>
        <p:spPr>
          <a:xfrm>
            <a:off x="411163" y="3202940"/>
            <a:ext cx="3976687" cy="1737360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91933612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imary: 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163" y="228600"/>
            <a:ext cx="8318500" cy="91440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1" name="Footer Placeholder 10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5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CISR v4.00</a:t>
            </a:r>
            <a:endParaRPr lang="en-US" dirty="0"/>
          </a:p>
        </p:txBody>
      </p:sp>
      <p:sp>
        <p:nvSpPr>
          <p:cNvPr id="1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1E05A8D5-9D50-4F79-AAB3-D0C9B9E3293E}" type="slidenum">
              <a:rPr lang="en-US" smtClean="0"/>
              <a:pPr>
                <a:defRPr/>
              </a:pPr>
              <a:t>‹N°›</a:t>
            </a:fld>
            <a:endParaRPr lang="en-US" dirty="0"/>
          </a:p>
        </p:txBody>
      </p:sp>
      <p:sp>
        <p:nvSpPr>
          <p:cNvPr id="18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54563" y="1220788"/>
            <a:ext cx="3975100" cy="1737360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9" name="Content Placeholder 6"/>
          <p:cNvSpPr>
            <a:spLocks noGrp="1"/>
          </p:cNvSpPr>
          <p:nvPr>
            <p:ph sz="quarter" idx="16" hasCustomPrompt="1"/>
          </p:nvPr>
        </p:nvSpPr>
        <p:spPr>
          <a:xfrm>
            <a:off x="4754563" y="3202940"/>
            <a:ext cx="3975100" cy="1737360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0" name="Content Placeholder 6"/>
          <p:cNvSpPr>
            <a:spLocks noGrp="1"/>
          </p:cNvSpPr>
          <p:nvPr>
            <p:ph sz="quarter" idx="17" hasCustomPrompt="1"/>
          </p:nvPr>
        </p:nvSpPr>
        <p:spPr>
          <a:xfrm>
            <a:off x="411164" y="1220788"/>
            <a:ext cx="3976686" cy="1737360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1" name="Content Placeholder 6"/>
          <p:cNvSpPr>
            <a:spLocks noGrp="1"/>
          </p:cNvSpPr>
          <p:nvPr>
            <p:ph sz="quarter" idx="18" hasCustomPrompt="1"/>
          </p:nvPr>
        </p:nvSpPr>
        <p:spPr>
          <a:xfrm>
            <a:off x="411163" y="3202940"/>
            <a:ext cx="3976687" cy="1737360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946366249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Title 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11163" y="1220789"/>
            <a:ext cx="8318500" cy="3713161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6399213" y="228600"/>
            <a:ext cx="2330450" cy="914400"/>
          </a:xfrm>
          <a:prstGeom prst="rect">
            <a:avLst/>
          </a:prstGeom>
          <a:solidFill>
            <a:srgbClr val="DDDDDD"/>
          </a:solidFill>
        </p:spPr>
        <p:txBody>
          <a:bodyPr lIns="45720" tIns="91440" rIns="228600" bIns="91440" anchor="ctr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 sz="1600" baseline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/>
            </a:pPr>
            <a:r>
              <a:rPr lang="en-US" sz="1600" b="1" dirty="0"/>
              <a:t>Refer To </a:t>
            </a:r>
          </a:p>
          <a:p>
            <a:pPr lvl="0"/>
            <a:r>
              <a:rPr lang="en-US" dirty="0"/>
              <a:t>Addendum #.#, Handout #.#, Book</a:t>
            </a:r>
          </a:p>
        </p:txBody>
      </p:sp>
      <p:sp>
        <p:nvSpPr>
          <p:cNvPr id="26" name="Picture Placeholder 16"/>
          <p:cNvSpPr>
            <a:spLocks noGrp="1"/>
          </p:cNvSpPr>
          <p:nvPr>
            <p:ph type="pic" sz="quarter" idx="15" hasCustomPrompt="1"/>
          </p:nvPr>
        </p:nvSpPr>
        <p:spPr>
          <a:xfrm>
            <a:off x="8503285" y="548640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8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6460" y="24669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9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69519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Question- 1 Title 1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11163" y="1220788"/>
            <a:ext cx="8318500" cy="3719512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6399213" y="228600"/>
            <a:ext cx="2330450" cy="914400"/>
          </a:xfrm>
          <a:prstGeom prst="rect">
            <a:avLst/>
          </a:prstGeom>
          <a:solidFill>
            <a:srgbClr val="DDDDDD"/>
          </a:solidFill>
        </p:spPr>
        <p:txBody>
          <a:bodyPr lIns="45720" tIns="91440" rIns="228600" bIns="91440" anchor="ctr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 sz="1600" baseline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/>
            </a:pPr>
            <a:r>
              <a:rPr lang="en-US" sz="1600" b="1" dirty="0"/>
              <a:t>Refer To:</a:t>
            </a:r>
          </a:p>
          <a:p>
            <a:pPr lvl="0"/>
            <a:r>
              <a:rPr lang="en-US" dirty="0"/>
              <a:t>Addendum #.#, Handout #.#, Book</a:t>
            </a:r>
          </a:p>
        </p:txBody>
      </p:sp>
      <p:sp>
        <p:nvSpPr>
          <p:cNvPr id="26" name="Picture Placeholder 16"/>
          <p:cNvSpPr>
            <a:spLocks noGrp="1"/>
          </p:cNvSpPr>
          <p:nvPr>
            <p:ph type="pic" sz="quarter" idx="15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8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9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 descr="Background pattern&#10;&#10;AI-generated content may be incorrect.">
            <a:extLst>
              <a:ext uri="{FF2B5EF4-FFF2-40B4-BE49-F238E27FC236}">
                <a16:creationId xmlns:a16="http://schemas.microsoft.com/office/drawing/2014/main" id="{3AACBAB5-1CB8-C5B9-975E-17E7C5A40B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775" y="1220788"/>
            <a:ext cx="5228958" cy="465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751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Title Content 2 Stag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5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1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Content Placeholder 6"/>
          <p:cNvSpPr>
            <a:spLocks noGrp="1"/>
          </p:cNvSpPr>
          <p:nvPr>
            <p:ph sz="quarter" idx="16" hasCustomPrompt="1"/>
          </p:nvPr>
        </p:nvSpPr>
        <p:spPr>
          <a:xfrm>
            <a:off x="4754563" y="4162489"/>
            <a:ext cx="3975100" cy="1755648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0" name="Content Placeholder 6"/>
          <p:cNvSpPr>
            <a:spLocks noGrp="1"/>
          </p:cNvSpPr>
          <p:nvPr>
            <p:ph sz="quarter" idx="17" hasCustomPrompt="1"/>
          </p:nvPr>
        </p:nvSpPr>
        <p:spPr>
          <a:xfrm>
            <a:off x="411163" y="1220788"/>
            <a:ext cx="8318500" cy="2743200"/>
          </a:xfrm>
        </p:spPr>
        <p:txBody>
          <a:bodyPr/>
          <a:lstStyle>
            <a:lvl1pPr marL="228600" indent="-228600">
              <a:def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4pPr>
              <a:defRPr/>
            </a:lvl4pPr>
          </a:lstStyle>
          <a:p>
            <a:pPr marL="228600" lvl="0" indent="-228600" algn="l" rtl="0" eaLnBrk="1" fontAlgn="base" hangingPunct="1">
              <a:spcBef>
                <a:spcPts val="0"/>
              </a:spcBef>
              <a:spcAft>
                <a:spcPts val="200"/>
              </a:spcAft>
              <a:buSzPct val="88000"/>
              <a:buFont typeface="Wingdings" pitchFamily="2" charset="2"/>
              <a:buChar char="§"/>
            </a:pPr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6399213" y="228600"/>
            <a:ext cx="2330450" cy="914400"/>
          </a:xfrm>
          <a:prstGeom prst="rect">
            <a:avLst/>
          </a:prstGeom>
          <a:solidFill>
            <a:srgbClr val="DDDDDD"/>
          </a:solidFill>
        </p:spPr>
        <p:txBody>
          <a:bodyPr lIns="45720" tIns="91440" rIns="228600" bIns="91440" anchor="ctr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 sz="1600" baseline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/>
            </a:pPr>
            <a:r>
              <a:rPr lang="en-US" sz="1600" b="1" dirty="0"/>
              <a:t>Refer To:</a:t>
            </a:r>
          </a:p>
          <a:p>
            <a:pPr lvl="0"/>
            <a:r>
              <a:rPr lang="en-US" dirty="0"/>
              <a:t>Addendum #.#, Handout #.#, Book</a:t>
            </a:r>
          </a:p>
        </p:txBody>
      </p:sp>
      <p:sp>
        <p:nvSpPr>
          <p:cNvPr id="9" name="Picture Placeholder 16"/>
          <p:cNvSpPr>
            <a:spLocks noGrp="1"/>
          </p:cNvSpPr>
          <p:nvPr>
            <p:ph type="pic" sz="quarter" idx="19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0" name="Picture Placeholder 16"/>
          <p:cNvSpPr>
            <a:spLocks noGrp="1"/>
          </p:cNvSpPr>
          <p:nvPr>
            <p:ph type="pic" sz="quarter" idx="20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21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51591088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2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14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11164" y="1220788"/>
            <a:ext cx="3976686" cy="3713162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2" name="Content Placeholder 13"/>
          <p:cNvSpPr>
            <a:spLocks noGrp="1"/>
          </p:cNvSpPr>
          <p:nvPr>
            <p:ph sz="quarter" idx="14" hasCustomPrompt="1"/>
          </p:nvPr>
        </p:nvSpPr>
        <p:spPr>
          <a:xfrm>
            <a:off x="4754563" y="1220789"/>
            <a:ext cx="3975100" cy="3713162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6399213" y="228600"/>
            <a:ext cx="2330450" cy="914400"/>
          </a:xfrm>
          <a:prstGeom prst="rect">
            <a:avLst/>
          </a:prstGeom>
          <a:solidFill>
            <a:srgbClr val="DDDDDD"/>
          </a:solidFill>
        </p:spPr>
        <p:txBody>
          <a:bodyPr lIns="45720" tIns="91440" rIns="228600" bIns="91440" anchor="ctr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 sz="1600" baseline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/>
            </a:pPr>
            <a:r>
              <a:rPr lang="en-US" sz="1600" b="1" dirty="0"/>
              <a:t>Refer To:</a:t>
            </a:r>
          </a:p>
          <a:p>
            <a:pPr lvl="0"/>
            <a:r>
              <a:rPr lang="en-US" dirty="0"/>
              <a:t>Addendum #.#, Handout #.#, Book</a:t>
            </a:r>
          </a:p>
        </p:txBody>
      </p:sp>
      <p:sp>
        <p:nvSpPr>
          <p:cNvPr id="19" name="Picture Placeholder 16"/>
          <p:cNvSpPr>
            <a:spLocks noGrp="1"/>
          </p:cNvSpPr>
          <p:nvPr>
            <p:ph type="pic" sz="quarter" idx="16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0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4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Header</a:t>
            </a:r>
          </a:p>
        </p:txBody>
      </p:sp>
    </p:spTree>
    <p:extLst>
      <p:ext uri="{BB962C8B-B14F-4D97-AF65-F5344CB8AC3E}">
        <p14:creationId xmlns:p14="http://schemas.microsoft.com/office/powerpoint/2010/main" val="35066591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Question - Title 2 Content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729662" y="6629400"/>
            <a:ext cx="405861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2971800" y="6629400"/>
            <a:ext cx="32004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11163" y="1220789"/>
            <a:ext cx="3976687" cy="370173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6399213" y="228600"/>
            <a:ext cx="2330450" cy="914400"/>
          </a:xfrm>
          <a:prstGeom prst="rect">
            <a:avLst/>
          </a:prstGeom>
          <a:solidFill>
            <a:srgbClr val="DDDDDD"/>
          </a:solidFill>
        </p:spPr>
        <p:txBody>
          <a:bodyPr lIns="45720" tIns="91440" rIns="228600" bIns="91440" anchor="ctr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 sz="1600" baseline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/>
            </a:pPr>
            <a:r>
              <a:rPr lang="en-US" sz="1600" b="1" dirty="0"/>
              <a:t>Refer to:</a:t>
            </a:r>
          </a:p>
          <a:p>
            <a:pPr lvl="0"/>
            <a:r>
              <a:rPr lang="en-US" dirty="0"/>
              <a:t>Addendum #.#, Handout #.#, Book</a:t>
            </a:r>
          </a:p>
        </p:txBody>
      </p:sp>
      <p:sp>
        <p:nvSpPr>
          <p:cNvPr id="27" name="Title 26"/>
          <p:cNvSpPr>
            <a:spLocks noGrp="1"/>
          </p:cNvSpPr>
          <p:nvPr>
            <p:ph type="title" hasCustomPrompt="1"/>
          </p:nvPr>
        </p:nvSpPr>
        <p:spPr>
          <a:xfrm>
            <a:off x="411163" y="228600"/>
            <a:ext cx="5994984" cy="914400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26" name="Picture Placeholder 16"/>
          <p:cNvSpPr>
            <a:spLocks noGrp="1"/>
          </p:cNvSpPr>
          <p:nvPr>
            <p:ph type="pic" sz="quarter" idx="15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8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9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9" hasCustomPrompt="1"/>
          </p:nvPr>
        </p:nvSpPr>
        <p:spPr>
          <a:xfrm>
            <a:off x="4754563" y="1220788"/>
            <a:ext cx="3978274" cy="370332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2" name="Picture 1" descr="Background pattern&#10;&#10;AI-generated content may be incorrect.">
            <a:extLst>
              <a:ext uri="{FF2B5EF4-FFF2-40B4-BE49-F238E27FC236}">
                <a16:creationId xmlns:a16="http://schemas.microsoft.com/office/drawing/2014/main" id="{3789EEC2-66A5-1652-1FDA-C907A4A4A9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775" y="1220788"/>
            <a:ext cx="5228958" cy="465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6142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Title and 2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2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14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754562" y="1224974"/>
            <a:ext cx="3974147" cy="1783080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2" name="Content Placeholder 13"/>
          <p:cNvSpPr>
            <a:spLocks noGrp="1"/>
          </p:cNvSpPr>
          <p:nvPr>
            <p:ph sz="quarter" idx="14" hasCustomPrompt="1"/>
          </p:nvPr>
        </p:nvSpPr>
        <p:spPr>
          <a:xfrm>
            <a:off x="414337" y="1227138"/>
            <a:ext cx="3973513" cy="3713162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6399213" y="228600"/>
            <a:ext cx="2330450" cy="914400"/>
          </a:xfrm>
          <a:prstGeom prst="rect">
            <a:avLst/>
          </a:prstGeom>
          <a:solidFill>
            <a:srgbClr val="DDDDDD"/>
          </a:solidFill>
        </p:spPr>
        <p:txBody>
          <a:bodyPr lIns="45720" tIns="91440" rIns="228600" bIns="91440" anchor="ctr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 sz="1600" baseline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/>
            </a:pPr>
            <a:r>
              <a:rPr lang="en-US" sz="1600" b="1" dirty="0"/>
              <a:t>Refer To:</a:t>
            </a:r>
          </a:p>
          <a:p>
            <a:pPr lvl="0"/>
            <a:r>
              <a:rPr lang="en-US" dirty="0"/>
              <a:t>Addendum #.#, Handout #.#, Book</a:t>
            </a:r>
          </a:p>
        </p:txBody>
      </p:sp>
      <p:sp>
        <p:nvSpPr>
          <p:cNvPr id="19" name="Picture Placeholder 16"/>
          <p:cNvSpPr>
            <a:spLocks noGrp="1"/>
          </p:cNvSpPr>
          <p:nvPr>
            <p:ph type="pic" sz="quarter" idx="16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0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4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Header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9" hasCustomPrompt="1"/>
          </p:nvPr>
        </p:nvSpPr>
        <p:spPr>
          <a:xfrm>
            <a:off x="4754563" y="3157220"/>
            <a:ext cx="3975100" cy="1783080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831320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Title and 2 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2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14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11163" y="1220788"/>
            <a:ext cx="3976687" cy="1783080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2" name="Content Placeholder 13"/>
          <p:cNvSpPr>
            <a:spLocks noGrp="1"/>
          </p:cNvSpPr>
          <p:nvPr>
            <p:ph sz="quarter" idx="14" hasCustomPrompt="1"/>
          </p:nvPr>
        </p:nvSpPr>
        <p:spPr>
          <a:xfrm>
            <a:off x="4754563" y="1220789"/>
            <a:ext cx="3975100" cy="3713162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6399213" y="228600"/>
            <a:ext cx="2330450" cy="914400"/>
          </a:xfrm>
          <a:prstGeom prst="rect">
            <a:avLst/>
          </a:prstGeom>
          <a:solidFill>
            <a:srgbClr val="DDDDDD"/>
          </a:solidFill>
        </p:spPr>
        <p:txBody>
          <a:bodyPr lIns="45720" tIns="91440" rIns="228600" bIns="91440" anchor="ctr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 sz="1600" baseline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/>
            </a:pPr>
            <a:r>
              <a:rPr lang="en-US" sz="1600" b="1" dirty="0"/>
              <a:t>Refer To:</a:t>
            </a:r>
          </a:p>
          <a:p>
            <a:pPr lvl="0"/>
            <a:r>
              <a:rPr lang="en-US" dirty="0"/>
              <a:t>Addendum #.#, Handout #.#, Book</a:t>
            </a:r>
          </a:p>
        </p:txBody>
      </p:sp>
      <p:sp>
        <p:nvSpPr>
          <p:cNvPr id="19" name="Picture Placeholder 16"/>
          <p:cNvSpPr>
            <a:spLocks noGrp="1"/>
          </p:cNvSpPr>
          <p:nvPr>
            <p:ph type="pic" sz="quarter" idx="16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0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4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Header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9" hasCustomPrompt="1"/>
          </p:nvPr>
        </p:nvSpPr>
        <p:spPr>
          <a:xfrm>
            <a:off x="411163" y="3157220"/>
            <a:ext cx="3972613" cy="1783080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0083983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Title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5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1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 hasCustomPrompt="1"/>
          </p:nvPr>
        </p:nvSpPr>
        <p:spPr>
          <a:xfrm>
            <a:off x="411164" y="228600"/>
            <a:ext cx="5988050" cy="914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21" hasCustomPrompt="1"/>
          </p:nvPr>
        </p:nvSpPr>
        <p:spPr>
          <a:xfrm>
            <a:off x="6399213" y="228600"/>
            <a:ext cx="2330450" cy="914400"/>
          </a:xfrm>
          <a:prstGeom prst="rect">
            <a:avLst/>
          </a:prstGeom>
          <a:solidFill>
            <a:srgbClr val="DDDDDD"/>
          </a:solidFill>
        </p:spPr>
        <p:txBody>
          <a:bodyPr lIns="45720" tIns="91440" rIns="228600" bIns="91440" anchor="ctr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 sz="1600" baseline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/>
            </a:pPr>
            <a:r>
              <a:rPr lang="en-US" sz="1600" b="1" dirty="0"/>
              <a:t>Refer To:</a:t>
            </a:r>
          </a:p>
          <a:p>
            <a:pPr lvl="0"/>
            <a:r>
              <a:rPr lang="en-US" dirty="0"/>
              <a:t>Addendum #.#, Handout #.#, Book</a:t>
            </a:r>
          </a:p>
        </p:txBody>
      </p:sp>
      <p:sp>
        <p:nvSpPr>
          <p:cNvPr id="24" name="Picture Placeholder 16"/>
          <p:cNvSpPr>
            <a:spLocks noGrp="1"/>
          </p:cNvSpPr>
          <p:nvPr>
            <p:ph type="pic" sz="quarter" idx="22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5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6" name="Picture Placeholder 16"/>
          <p:cNvSpPr>
            <a:spLocks noGrp="1"/>
          </p:cNvSpPr>
          <p:nvPr>
            <p:ph type="pic" sz="quarter" idx="23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32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11164" y="1220788"/>
            <a:ext cx="3976686" cy="1737360"/>
          </a:xfrm>
          <a:prstGeom prst="rect">
            <a:avLst/>
          </a:prstGeom>
        </p:spPr>
        <p:txBody>
          <a:bodyPr/>
          <a:lstStyle>
            <a:lvl1pPr marL="182563" indent="-182563">
              <a:def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3pPr>
              <a:defRPr/>
            </a:lvl3pPr>
            <a:lvl4pPr marL="1146175" indent="-228600">
              <a:buFont typeface="Arial" pitchFamily="34" charset="0"/>
              <a:buChar char="•"/>
              <a:defRPr/>
            </a:lvl4pPr>
          </a:lstStyle>
          <a:p>
            <a:pPr marL="228600" lvl="0" indent="-228600" algn="l" rtl="0" eaLnBrk="1" fontAlgn="base" hangingPunct="1">
              <a:spcBef>
                <a:spcPts val="0"/>
              </a:spcBef>
              <a:spcAft>
                <a:spcPts val="200"/>
              </a:spcAft>
              <a:buSzPct val="88000"/>
              <a:buFont typeface="Wingdings" pitchFamily="2" charset="2"/>
              <a:buChar char="§"/>
            </a:pPr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3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11163" y="3157220"/>
            <a:ext cx="3976687" cy="1737360"/>
          </a:xfrm>
          <a:prstGeom prst="rect">
            <a:avLst/>
          </a:prstGeom>
        </p:spPr>
        <p:txBody>
          <a:bodyPr/>
          <a:lstStyle>
            <a:lvl1pPr marL="182563" indent="-182563">
              <a:def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3pPr>
              <a:defRPr/>
            </a:lvl3pPr>
            <a:lvl4pPr marL="1146175" indent="-228600">
              <a:buFont typeface="Arial" pitchFamily="34" charset="0"/>
              <a:buChar char="•"/>
              <a:defRPr/>
            </a:lvl4pPr>
          </a:lstStyle>
          <a:p>
            <a:pPr marL="228600" lvl="0" indent="-228600" algn="l" rtl="0" eaLnBrk="1" fontAlgn="base" hangingPunct="1">
              <a:spcBef>
                <a:spcPts val="0"/>
              </a:spcBef>
              <a:spcAft>
                <a:spcPts val="200"/>
              </a:spcAft>
              <a:buSzPct val="88000"/>
              <a:buFont typeface="Wingdings" pitchFamily="2" charset="2"/>
              <a:buChar char="§"/>
            </a:pPr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5" hasCustomPrompt="1"/>
          </p:nvPr>
        </p:nvSpPr>
        <p:spPr>
          <a:xfrm>
            <a:off x="4754563" y="1220788"/>
            <a:ext cx="3975100" cy="1737360"/>
          </a:xfrm>
          <a:prstGeom prst="rect">
            <a:avLst/>
          </a:prstGeom>
        </p:spPr>
        <p:txBody>
          <a:bodyPr/>
          <a:lstStyle>
            <a:lvl1pPr marL="182563" indent="-182563">
              <a:def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3pPr>
              <a:defRPr/>
            </a:lvl3pPr>
            <a:lvl4pPr marL="1188720" indent="-228600">
              <a:buFont typeface="Arial" pitchFamily="34" charset="0"/>
              <a:buChar char="•"/>
              <a:defRPr/>
            </a:lvl4pPr>
          </a:lstStyle>
          <a:p>
            <a:pPr marL="228600" lvl="0" indent="-228600" algn="l" rtl="0" eaLnBrk="1" fontAlgn="base" hangingPunct="1">
              <a:spcBef>
                <a:spcPts val="0"/>
              </a:spcBef>
              <a:spcAft>
                <a:spcPts val="200"/>
              </a:spcAft>
              <a:buSzPct val="88000"/>
              <a:buFont typeface="Wingdings" pitchFamily="2" charset="2"/>
              <a:buChar char="§"/>
            </a:pPr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5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4754562" y="3150870"/>
            <a:ext cx="3975101" cy="1737360"/>
          </a:xfrm>
          <a:prstGeom prst="rect">
            <a:avLst/>
          </a:prstGeom>
        </p:spPr>
        <p:txBody>
          <a:bodyPr/>
          <a:lstStyle>
            <a:lvl1pPr marL="182563" indent="-182563">
              <a:def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3pPr>
              <a:defRPr/>
            </a:lvl3pPr>
            <a:lvl4pPr marL="1188720" indent="-228600">
              <a:buFont typeface="Arial" pitchFamily="34" charset="0"/>
              <a:buChar char="•"/>
              <a:defRPr/>
            </a:lvl4pPr>
          </a:lstStyle>
          <a:p>
            <a:pPr marL="228600" lvl="0" indent="-228600" algn="l" rtl="0" eaLnBrk="1" fontAlgn="base" hangingPunct="1">
              <a:spcBef>
                <a:spcPts val="0"/>
              </a:spcBef>
              <a:spcAft>
                <a:spcPts val="200"/>
              </a:spcAft>
              <a:buSzPct val="88000"/>
              <a:buFont typeface="Wingdings" pitchFamily="2" charset="2"/>
              <a:buChar char="§"/>
            </a:pPr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097296031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5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1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 hasCustomPrompt="1"/>
          </p:nvPr>
        </p:nvSpPr>
        <p:spPr>
          <a:xfrm>
            <a:off x="411164" y="228600"/>
            <a:ext cx="5988050" cy="9144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Header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6399213" y="228600"/>
            <a:ext cx="2330450" cy="914400"/>
          </a:xfrm>
          <a:prstGeom prst="rect">
            <a:avLst/>
          </a:prstGeom>
          <a:solidFill>
            <a:srgbClr val="DDDDDD"/>
          </a:solidFill>
        </p:spPr>
        <p:txBody>
          <a:bodyPr lIns="45720" tIns="91440" rIns="228600" bIns="91440" anchor="ctr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 sz="1600" baseline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/>
            </a:pPr>
            <a:r>
              <a:rPr lang="en-US" sz="1600" b="1" dirty="0"/>
              <a:t>Refer To:</a:t>
            </a:r>
          </a:p>
          <a:p>
            <a:pPr lvl="0"/>
            <a:r>
              <a:rPr lang="en-US" dirty="0"/>
              <a:t>Addendum #.#, Handout #.#, Book</a:t>
            </a:r>
          </a:p>
        </p:txBody>
      </p:sp>
      <p:sp>
        <p:nvSpPr>
          <p:cNvPr id="19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0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1" name="Picture Placeholder 16"/>
          <p:cNvSpPr>
            <a:spLocks noGrp="1"/>
          </p:cNvSpPr>
          <p:nvPr>
            <p:ph type="pic" sz="quarter" idx="19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43627833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Long Title and 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163" y="228600"/>
            <a:ext cx="8318500" cy="914400"/>
          </a:xfrm>
        </p:spPr>
        <p:txBody>
          <a:bodyPr/>
          <a:lstStyle>
            <a:lvl1pPr>
              <a:defRPr sz="32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1" name="Footer Placeholder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2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411163" y="1220788"/>
            <a:ext cx="8318500" cy="3713161"/>
          </a:xfrm>
        </p:spPr>
        <p:txBody>
          <a:bodyPr/>
          <a:lstStyle>
            <a:lvl1pPr marL="233363" indent="-233363">
              <a:def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 marL="228600" lvl="0" indent="-228600" algn="l" rtl="0" eaLnBrk="1" fontAlgn="base" hangingPunct="1">
              <a:spcBef>
                <a:spcPts val="0"/>
              </a:spcBef>
              <a:spcAft>
                <a:spcPts val="200"/>
              </a:spcAft>
              <a:buSzPct val="88000"/>
              <a:buFont typeface="Wingdings" pitchFamily="2" charset="2"/>
              <a:buChar char="§"/>
            </a:pPr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5825" y="548640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9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5825" y="245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0" name="Picture Placeholder 16"/>
          <p:cNvSpPr>
            <a:spLocks noGrp="1"/>
          </p:cNvSpPr>
          <p:nvPr>
            <p:ph type="pic" sz="quarter" idx="19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932848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Long 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163" y="228600"/>
            <a:ext cx="8318500" cy="914400"/>
          </a:xfrm>
        </p:spPr>
        <p:txBody>
          <a:bodyPr/>
          <a:lstStyle>
            <a:lvl1pPr>
              <a:defRPr sz="32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1" name="Footer Placeholder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2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411163" y="1220788"/>
            <a:ext cx="3976687" cy="3713161"/>
          </a:xfrm>
        </p:spPr>
        <p:txBody>
          <a:bodyPr/>
          <a:lstStyle>
            <a:lvl1pPr marL="233363" indent="-233363">
              <a:def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 marL="228600" lvl="0" indent="-228600" algn="l" rtl="0" eaLnBrk="1" fontAlgn="base" hangingPunct="1">
              <a:spcBef>
                <a:spcPts val="0"/>
              </a:spcBef>
              <a:spcAft>
                <a:spcPts val="200"/>
              </a:spcAft>
              <a:buSzPct val="88000"/>
              <a:buFont typeface="Wingdings" pitchFamily="2" charset="2"/>
              <a:buChar char="§"/>
            </a:pPr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 hasCustomPrompt="1"/>
          </p:nvPr>
        </p:nvSpPr>
        <p:spPr>
          <a:xfrm>
            <a:off x="4754563" y="1220788"/>
            <a:ext cx="3978274" cy="3703320"/>
          </a:xfrm>
        </p:spPr>
        <p:txBody>
          <a:bodyPr/>
          <a:lstStyle>
            <a:lvl1pPr marL="233363" indent="-233363">
              <a:def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 marL="228600" lvl="0" indent="-228600" algn="l" rtl="0" eaLnBrk="1" fontAlgn="base" hangingPunct="1">
              <a:spcBef>
                <a:spcPts val="0"/>
              </a:spcBef>
              <a:spcAft>
                <a:spcPts val="200"/>
              </a:spcAft>
              <a:buSzPct val="88000"/>
              <a:buFont typeface="Wingdings" pitchFamily="2" charset="2"/>
              <a:buChar char="§"/>
            </a:pPr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0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9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0559301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Long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163" y="228600"/>
            <a:ext cx="8318500" cy="914400"/>
          </a:xfrm>
        </p:spPr>
        <p:txBody>
          <a:bodyPr/>
          <a:lstStyle>
            <a:lvl1pPr>
              <a:defRPr sz="32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1" name="Footer Placeholder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2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0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9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56065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11163" y="228600"/>
            <a:ext cx="83185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8F8F8">
                <a:alpha val="50000"/>
              </a:srgbClr>
            </a:outerShdw>
          </a:effectLst>
        </p:spPr>
        <p:txBody>
          <a:bodyPr vert="horz" wrap="square" lIns="9144" tIns="9144" rIns="9144" bIns="91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Header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11163" y="1220788"/>
            <a:ext cx="8318500" cy="3716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" tIns="9144" rIns="9144" bIns="91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2D73B18-EEF7-0577-1457-F0DBCC9755D2}"/>
              </a:ext>
            </a:extLst>
          </p:cNvPr>
          <p:cNvSpPr/>
          <p:nvPr userDrawn="1"/>
        </p:nvSpPr>
        <p:spPr bwMode="auto">
          <a:xfrm>
            <a:off x="0" y="6604084"/>
            <a:ext cx="9144000" cy="253916"/>
          </a:xfrm>
          <a:prstGeom prst="rect">
            <a:avLst/>
          </a:prstGeom>
          <a:solidFill>
            <a:srgbClr val="EAB83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269CC5-B154-57DE-3561-18998CDF9067}"/>
              </a:ext>
            </a:extLst>
          </p:cNvPr>
          <p:cNvSpPr txBox="1"/>
          <p:nvPr userDrawn="1"/>
        </p:nvSpPr>
        <p:spPr>
          <a:xfrm>
            <a:off x="8477" y="6614364"/>
            <a:ext cx="20963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tx1"/>
                </a:solidFill>
              </a:rPr>
              <a:t>CISR v4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7996B2-4902-9479-0DE5-F21AA4B4570E}"/>
              </a:ext>
            </a:extLst>
          </p:cNvPr>
          <p:cNvSpPr txBox="1"/>
          <p:nvPr userDrawn="1"/>
        </p:nvSpPr>
        <p:spPr>
          <a:xfrm>
            <a:off x="2157371" y="6604084"/>
            <a:ext cx="482925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tx1"/>
                </a:solidFill>
              </a:rPr>
              <a:t>Footer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CF3E13-1A7B-294B-FA7A-0869E94FB37F}"/>
              </a:ext>
            </a:extLst>
          </p:cNvPr>
          <p:cNvSpPr txBox="1"/>
          <p:nvPr userDrawn="1"/>
        </p:nvSpPr>
        <p:spPr>
          <a:xfrm>
            <a:off x="8802240" y="6614364"/>
            <a:ext cx="3561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714925BF-9CAF-48C5-B236-06E7E2D47609}" type="slidenum">
              <a:rPr lang="en-US" sz="1100" b="1" smtClean="0">
                <a:solidFill>
                  <a:schemeClr val="tx1"/>
                </a:solidFill>
              </a:rPr>
              <a:t>‹N°›</a:t>
            </a:fld>
            <a:endParaRPr lang="en-US" sz="11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870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9" r:id="rId2"/>
    <p:sldLayoutId id="2147483688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</a:defRPr>
      </a:lvl9pPr>
    </p:titleStyle>
    <p:bodyStyle>
      <a:lvl1pPr marL="228600" indent="-228600" algn="l" rtl="0" eaLnBrk="1" fontAlgn="base" hangingPunct="1">
        <a:spcBef>
          <a:spcPts val="0"/>
        </a:spcBef>
        <a:spcAft>
          <a:spcPts val="200"/>
        </a:spcAft>
        <a:buSzPct val="88000"/>
        <a:buFont typeface="Wingdings" pitchFamily="2" charset="2"/>
        <a:buChar char="§"/>
        <a:defRPr sz="2800" b="1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548640" indent="-228600" algn="l" rtl="0" eaLnBrk="1" fontAlgn="base" hangingPunct="1">
        <a:spcBef>
          <a:spcPts val="0"/>
        </a:spcBef>
        <a:spcAft>
          <a:spcPts val="0"/>
        </a:spcAft>
        <a:buChar char="•"/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822960" indent="-228600" algn="l" rtl="0" eaLnBrk="1" fontAlgn="base" hangingPunct="1">
        <a:spcBef>
          <a:spcPts val="0"/>
        </a:spcBef>
        <a:spcAft>
          <a:spcPts val="0"/>
        </a:spcAft>
        <a:buChar char="•"/>
        <a:defRPr sz="2000" b="1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097280" indent="-228600" algn="l" rtl="0" eaLnBrk="1" fontAlgn="base" hangingPunct="1">
        <a:spcBef>
          <a:spcPts val="0"/>
        </a:spcBef>
        <a:spcAft>
          <a:spcPts val="0"/>
        </a:spcAft>
        <a:buFont typeface="Arial" pitchFamily="34" charset="0"/>
        <a:buChar char="•"/>
        <a:defRPr sz="18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orient="horz" pos="776" userDrawn="1">
          <p15:clr>
            <a:srgbClr val="F26B43"/>
          </p15:clr>
        </p15:guide>
        <p15:guide id="4" orient="horz" pos="720" userDrawn="1">
          <p15:clr>
            <a:srgbClr val="F26B43"/>
          </p15:clr>
        </p15:guide>
        <p15:guide id="5" pos="2763" userDrawn="1">
          <p15:clr>
            <a:srgbClr val="F26B43"/>
          </p15:clr>
        </p15:guide>
        <p15:guide id="6" pos="299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 15"/>
          <p:cNvSpPr>
            <a:spLocks noGrp="1"/>
          </p:cNvSpPr>
          <p:nvPr>
            <p:ph type="title"/>
          </p:nvPr>
        </p:nvSpPr>
        <p:spPr>
          <a:xfrm>
            <a:off x="411164" y="228600"/>
            <a:ext cx="5988050" cy="9144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Header</a:t>
            </a:r>
          </a:p>
        </p:txBody>
      </p:sp>
      <p:sp>
        <p:nvSpPr>
          <p:cNvPr id="11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11163" y="1220788"/>
            <a:ext cx="8318500" cy="371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" tIns="9144" rIns="9144" bIns="91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73AAAC1-6940-7EA6-6568-ACE39F79DDCD}"/>
              </a:ext>
            </a:extLst>
          </p:cNvPr>
          <p:cNvSpPr/>
          <p:nvPr userDrawn="1"/>
        </p:nvSpPr>
        <p:spPr bwMode="auto">
          <a:xfrm>
            <a:off x="0" y="6604084"/>
            <a:ext cx="9144000" cy="253916"/>
          </a:xfrm>
          <a:prstGeom prst="rect">
            <a:avLst/>
          </a:prstGeom>
          <a:solidFill>
            <a:srgbClr val="EAB83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652CB8-051C-B971-A340-1B3A15A24CEE}"/>
              </a:ext>
            </a:extLst>
          </p:cNvPr>
          <p:cNvSpPr txBox="1"/>
          <p:nvPr userDrawn="1"/>
        </p:nvSpPr>
        <p:spPr>
          <a:xfrm>
            <a:off x="8477" y="6614364"/>
            <a:ext cx="20963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tx1"/>
                </a:solidFill>
              </a:rPr>
              <a:t>CISR v4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10E620-6C50-E78C-5ED8-59ECD9ABEB7E}"/>
              </a:ext>
            </a:extLst>
          </p:cNvPr>
          <p:cNvSpPr txBox="1"/>
          <p:nvPr userDrawn="1"/>
        </p:nvSpPr>
        <p:spPr>
          <a:xfrm>
            <a:off x="2157371" y="6604084"/>
            <a:ext cx="482925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tx1"/>
                </a:solidFill>
              </a:rPr>
              <a:t>Footer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93E8EC-F08E-4496-FF4B-23229B143E6B}"/>
              </a:ext>
            </a:extLst>
          </p:cNvPr>
          <p:cNvSpPr txBox="1"/>
          <p:nvPr userDrawn="1"/>
        </p:nvSpPr>
        <p:spPr>
          <a:xfrm>
            <a:off x="8802240" y="6614364"/>
            <a:ext cx="3561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714925BF-9CAF-48C5-B236-06E7E2D47609}" type="slidenum">
              <a:rPr lang="en-US" sz="1100" b="1" smtClean="0">
                <a:solidFill>
                  <a:schemeClr val="tx1"/>
                </a:solidFill>
              </a:rPr>
              <a:t>‹N°›</a:t>
            </a:fld>
            <a:endParaRPr lang="en-US" sz="11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805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</a:defRPr>
      </a:lvl9pPr>
    </p:titleStyle>
    <p:bodyStyle>
      <a:lvl1pPr marL="228600" indent="-228600" algn="l" rtl="0" eaLnBrk="1" fontAlgn="base" hangingPunct="1">
        <a:spcBef>
          <a:spcPts val="0"/>
        </a:spcBef>
        <a:spcAft>
          <a:spcPts val="200"/>
        </a:spcAft>
        <a:buSzPct val="88000"/>
        <a:buFont typeface="Wingdings" pitchFamily="2" charset="2"/>
        <a:buChar char="§"/>
        <a:defRPr sz="2800" b="1"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548640" indent="-228600" algn="l" rtl="0" eaLnBrk="1" fontAlgn="base" hangingPunct="1">
        <a:spcBef>
          <a:spcPts val="0"/>
        </a:spcBef>
        <a:spcAft>
          <a:spcPts val="0"/>
        </a:spcAft>
        <a:buChar char="•"/>
        <a:defRPr sz="2400" b="1">
          <a:solidFill>
            <a:schemeClr val="tx1"/>
          </a:solidFill>
          <a:latin typeface="+mn-lt"/>
          <a:cs typeface="Arial" pitchFamily="34" charset="0"/>
        </a:defRPr>
      </a:lvl2pPr>
      <a:lvl3pPr marL="822960" indent="-228600" algn="l" rtl="0" eaLnBrk="1" fontAlgn="base" hangingPunct="1">
        <a:spcBef>
          <a:spcPts val="0"/>
        </a:spcBef>
        <a:spcAft>
          <a:spcPts val="0"/>
        </a:spcAft>
        <a:buChar char="•"/>
        <a:defRPr sz="2000" b="1">
          <a:solidFill>
            <a:schemeClr val="tx1"/>
          </a:solidFill>
          <a:latin typeface="+mn-lt"/>
          <a:cs typeface="Arial" pitchFamily="34" charset="0"/>
        </a:defRPr>
      </a:lvl3pPr>
      <a:lvl4pPr marL="1097280" indent="-228600" algn="l" rtl="0" eaLnBrk="1" fontAlgn="base" hangingPunct="1">
        <a:spcBef>
          <a:spcPts val="0"/>
        </a:spcBef>
        <a:spcAft>
          <a:spcPts val="0"/>
        </a:spcAft>
        <a:buFont typeface="Arial" pitchFamily="34" charset="0"/>
        <a:buChar char="•"/>
        <a:defRPr sz="1800" b="1">
          <a:solidFill>
            <a:schemeClr val="tx1"/>
          </a:solidFill>
          <a:latin typeface="+mn-lt"/>
          <a:cs typeface="Arial" pitchFamily="34" charset="0"/>
        </a:defRPr>
      </a:lvl4pPr>
      <a:lvl5pPr marL="1280160" indent="-182880" algn="l" rtl="0" eaLnBrk="1" fontAlgn="base" hangingPunct="1">
        <a:spcBef>
          <a:spcPts val="600"/>
        </a:spcBef>
        <a:spcAft>
          <a:spcPct val="0"/>
        </a:spcAft>
        <a:buFont typeface="Arial" pitchFamily="34" charset="0"/>
        <a:buNone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algn="ctr" rtl="1"/>
            <a:r>
              <a:rPr lang="ar-TN" dirty="0"/>
              <a:t>عرض تحليلي : ميدان الرماية قرطاج </a:t>
            </a:r>
            <a:r>
              <a:rPr lang="ar-TN" dirty="0" err="1"/>
              <a:t>بيرصا</a:t>
            </a:r>
            <a:br>
              <a:rPr lang="ar-TN"/>
            </a:br>
            <a:r>
              <a:rPr lang="ar-TN"/>
              <a:t>03-09-2026 </a:t>
            </a:r>
            <a:endParaRPr lang="en-US" dirty="0"/>
          </a:p>
        </p:txBody>
      </p:sp>
      <p:pic>
        <p:nvPicPr>
          <p:cNvPr id="1000100002" name="ODT_ATTR_LBL_LOGO">
            <a:extLst>
              <a:ext uri="{FF2B5EF4-FFF2-40B4-BE49-F238E27FC236}">
                <a16:creationId xmlns:a16="http://schemas.microsoft.com/office/drawing/2014/main" id="{B066AC4A-9A1C-4C10-800A-DAF9F276438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00"/>
            <a:ext cx="316230" cy="17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818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الجزء الأول: </a:t>
            </a:r>
            <a:r>
              <a:rPr lang="en-US" dirty="0" err="1"/>
              <a:t>تقييم</a:t>
            </a:r>
            <a:r>
              <a:rPr lang="en-US" dirty="0"/>
              <a:t> </a:t>
            </a:r>
            <a:r>
              <a:rPr lang="ar-AE" dirty="0"/>
              <a:t>المنشأة</a:t>
            </a:r>
            <a:r>
              <a:rPr lang="fr-FR" dirty="0"/>
              <a:t> </a:t>
            </a:r>
            <a:r>
              <a:rPr lang="en-US" dirty="0" err="1"/>
              <a:t>الحيوية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en-US" dirty="0"/>
              <a:t>مهام فريق تحليل الثغرات الأمنية</a:t>
            </a:r>
          </a:p>
          <a:p>
            <a:pPr algn="r" rtl="1"/>
            <a:endParaRPr lang="en-US" dirty="0"/>
          </a:p>
          <a:p>
            <a:pPr algn="r" rtl="1"/>
            <a:endParaRPr lang="en-US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505324364"/>
              </p:ext>
            </p:extLst>
          </p:nvPr>
        </p:nvGraphicFramePr>
        <p:xfrm>
          <a:off x="1028700" y="1905000"/>
          <a:ext cx="7086600" cy="38404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43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 rtl="1"/>
                      <a:r>
                        <a:rPr lang="en-US" baseline="0" dirty="0" err="1"/>
                        <a:t>اسم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 err="1"/>
                        <a:t>المشارك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/>
                        <a:t>الدور/مجال الخبرة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 rtl="1"/>
                      <a:r>
                        <a:rPr lang="ar-TN" dirty="0"/>
                        <a:t> الرائد أحمد </a:t>
                      </a:r>
                      <a:r>
                        <a:rPr lang="ar-TN" dirty="0" err="1"/>
                        <a:t>دشراوي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TN" dirty="0"/>
                        <a:t>مسؤول على الجانب القانوني و البشري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 rtl="1"/>
                      <a:r>
                        <a:rPr lang="ar-TN" dirty="0"/>
                        <a:t>الرائد ماهر الماجري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TN" dirty="0"/>
                        <a:t>مدرب رماية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 rtl="1"/>
                      <a:r>
                        <a:rPr lang="ar-TN" dirty="0"/>
                        <a:t>النقيب صابر الهمامي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TN" dirty="0"/>
                        <a:t>مسؤول على الوسائل و المعدات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 rtl="1"/>
                      <a:r>
                        <a:rPr lang="ar-TN" dirty="0"/>
                        <a:t>الملازم اول خالد محرزي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TN" dirty="0"/>
                        <a:t>مسؤول على المتفجرات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 rtl="1"/>
                      <a:r>
                        <a:rPr lang="ar-TN" dirty="0"/>
                        <a:t>الملازم أول شكري زياتي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TN" dirty="0"/>
                        <a:t>مسؤول على الامر التكميلي و التنسيق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 rtl="1"/>
                      <a:r>
                        <a:rPr lang="ar-TN" dirty="0"/>
                        <a:t>العريف سلمان سميه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TN" dirty="0"/>
                        <a:t> مسؤول الرصد و جمع المعلومات </a:t>
                      </a:r>
                    </a:p>
                    <a:p>
                      <a:pPr algn="ct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3923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algn="r" rtl="1"/>
            <a:r>
              <a:rPr lang="en-US" dirty="0" err="1"/>
              <a:t>تقييم</a:t>
            </a:r>
            <a:r>
              <a:rPr lang="en-US" dirty="0"/>
              <a:t> الموقع</a:t>
            </a:r>
          </a:p>
        </p:txBody>
      </p:sp>
    </p:spTree>
    <p:extLst>
      <p:ext uri="{BB962C8B-B14F-4D97-AF65-F5344CB8AC3E}">
        <p14:creationId xmlns:p14="http://schemas.microsoft.com/office/powerpoint/2010/main" val="2019049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162" y="228600"/>
            <a:ext cx="8590333" cy="914400"/>
          </a:xfrm>
        </p:spPr>
        <p:txBody>
          <a:bodyPr/>
          <a:lstStyle/>
          <a:p>
            <a:pPr rtl="1"/>
            <a:r>
              <a:rPr lang="en-US" dirty="0" err="1"/>
              <a:t>تحليل</a:t>
            </a:r>
            <a:r>
              <a:rPr lang="en-US" dirty="0"/>
              <a:t> </a:t>
            </a:r>
            <a:r>
              <a:rPr lang="ar-AE" dirty="0"/>
              <a:t>المنشأة</a:t>
            </a:r>
            <a:r>
              <a:rPr lang="ar-TN" dirty="0"/>
              <a:t> </a:t>
            </a:r>
            <a:r>
              <a:rPr lang="en-US" dirty="0" err="1"/>
              <a:t>الحيوية</a:t>
            </a:r>
            <a:r>
              <a:rPr lang="ar-TN" dirty="0"/>
              <a:t>1 من 2: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endParaRPr lang="en-US" dirty="0"/>
          </a:p>
          <a:p>
            <a:pPr algn="r" rtl="1"/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321561"/>
              </p:ext>
            </p:extLst>
          </p:nvPr>
        </p:nvGraphicFramePr>
        <p:xfrm>
          <a:off x="1066800" y="1295400"/>
          <a:ext cx="7391400" cy="493432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347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56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5017">
                <a:tc>
                  <a:txBody>
                    <a:bodyPr/>
                    <a:lstStyle/>
                    <a:p>
                      <a:pPr algn="r" rtl="1"/>
                      <a:r>
                        <a:rPr lang="en-US" dirty="0"/>
                        <a:t>تقييم المكون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en-US" dirty="0"/>
                        <a:t>المعلومات الواردة من تقرير مسح الموقع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12822">
                <a:tc>
                  <a:txBody>
                    <a:bodyPr/>
                    <a:lstStyle/>
                    <a:p>
                      <a:pPr algn="r" rtl="1"/>
                      <a:r>
                        <a:rPr lang="ar-AE" dirty="0"/>
                        <a:t>الحالة المادية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1"/>
                      <a:r>
                        <a:rPr lang="ar-TN" dirty="0"/>
                        <a:t>ميدان الرماية: 400 متر مربع، خرسانة مسلحة ، 3 مكاتب + عدد 01 خزينة أسلحة + عدد 01 باب دخول و عدد 01 باب طوارئ (مصفحة) + عدد 06 نوافذ </a:t>
                      </a:r>
                      <a:r>
                        <a:rPr lang="ar-TN" dirty="0" err="1"/>
                        <a:t>تهوئة</a:t>
                      </a:r>
                      <a:r>
                        <a:rPr lang="ar-TN" dirty="0"/>
                        <a:t> (قضبان حديدية)+ 03 شبابيك (مكتب)+ انارة</a:t>
                      </a:r>
                      <a:r>
                        <a:rPr lang="fr-FR" dirty="0"/>
                        <a:t> </a:t>
                      </a:r>
                      <a:r>
                        <a:rPr lang="ar-TN" dirty="0"/>
                        <a:t> داخلية + عدد 02 مطفأة حرائق (سور الخارجي) + 04 كاميرات(جهاز انذار كشف السرقة) : 02 سور الخارجي، 01 : مدخل الرئيسي، 01 في ميدان الرماية ، 02 ،  </a:t>
                      </a:r>
                      <a:r>
                        <a:rPr lang="en-US" dirty="0"/>
                        <a:t>projector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7168">
                <a:tc>
                  <a:txBody>
                    <a:bodyPr/>
                    <a:lstStyle/>
                    <a:p>
                      <a:pPr algn="r" rtl="1"/>
                      <a:r>
                        <a:rPr lang="en-US" dirty="0"/>
                        <a:t>عمليات المنشأة</a:t>
                      </a:r>
                    </a:p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dirty="0"/>
                        <a:t>دورها : تكوين مستمر في مجال : الأسلحة ، الرماية : الضغط الهوائي </a:t>
                      </a:r>
                    </a:p>
                    <a:p>
                      <a:pPr algn="r" rtl="1"/>
                      <a:endParaRPr lang="ar-TN" dirty="0"/>
                    </a:p>
                    <a:p>
                      <a:pPr algn="r" rtl="1"/>
                      <a:r>
                        <a:rPr lang="ar-TN" dirty="0"/>
                        <a:t>(يومي ماعدا نهاية الأسبوع)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09319">
                <a:tc>
                  <a:txBody>
                    <a:bodyPr/>
                    <a:lstStyle/>
                    <a:p>
                      <a:pPr algn="r" rtl="1"/>
                      <a:r>
                        <a:rPr lang="en-US" dirty="0"/>
                        <a:t>سياسات </a:t>
                      </a:r>
                      <a:r>
                        <a:rPr lang="en-US" dirty="0" err="1"/>
                        <a:t>المنشأة</a:t>
                      </a:r>
                      <a:r>
                        <a:rPr lang="ar-TN" dirty="0"/>
                        <a:t> </a:t>
                      </a:r>
                      <a:r>
                        <a:rPr lang="en-US" baseline="0" dirty="0"/>
                        <a:t>والإجراءات</a:t>
                      </a:r>
                    </a:p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dirty="0"/>
                        <a:t>إجراءات الدخول: المجموعة الرامية لا تتجاوز 05 أفراد + 01 مدرب رماية + تذكير باحتياطات الأمان و إجراءات السلامة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3656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C8CFD4F-D914-AF39-598E-ECDB33C1E7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1212"/>
            <a:ext cx="9065342" cy="527009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B84F8EC-3819-C2AC-D454-8C6C6318D269}"/>
              </a:ext>
            </a:extLst>
          </p:cNvPr>
          <p:cNvSpPr/>
          <p:nvPr/>
        </p:nvSpPr>
        <p:spPr bwMode="auto">
          <a:xfrm>
            <a:off x="1297858" y="167148"/>
            <a:ext cx="6243484" cy="76803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TN" sz="2400" dirty="0">
                <a:latin typeface="Times New Roman" pitchFamily="18" charset="0"/>
              </a:rPr>
              <a:t>رسم بياني هندسي للمنشأة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823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25C626D-EAC3-EC98-8906-3F75C393BC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8622" y="230598"/>
            <a:ext cx="5475262" cy="30150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7AAAB0A-5C71-AA02-4D29-8586193742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594" y="3370258"/>
            <a:ext cx="5138652" cy="30280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0B02F23-AEFD-5951-E88D-D8742C08F207}"/>
              </a:ext>
            </a:extLst>
          </p:cNvPr>
          <p:cNvSpPr/>
          <p:nvPr/>
        </p:nvSpPr>
        <p:spPr bwMode="auto">
          <a:xfrm>
            <a:off x="6459794" y="570271"/>
            <a:ext cx="2395452" cy="658761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TN" dirty="0"/>
              <a:t>الواجهة الخضراء</a:t>
            </a:r>
            <a:endParaRPr lang="fr-FR" dirty="0"/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5FD549C4-B65E-DC17-D3C9-AB81FDD2CFBA}"/>
              </a:ext>
            </a:extLst>
          </p:cNvPr>
          <p:cNvCxnSpPr/>
          <p:nvPr/>
        </p:nvCxnSpPr>
        <p:spPr bwMode="auto">
          <a:xfrm flipH="1">
            <a:off x="5702710" y="1229032"/>
            <a:ext cx="757084" cy="74725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B009E85F-2B1D-D416-2CE3-A299C9000062}"/>
              </a:ext>
            </a:extLst>
          </p:cNvPr>
          <p:cNvSpPr/>
          <p:nvPr/>
        </p:nvSpPr>
        <p:spPr bwMode="auto">
          <a:xfrm>
            <a:off x="288754" y="4515590"/>
            <a:ext cx="2546555" cy="73742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T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الواجهة البيضاء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00D7B436-A2FD-C650-F488-0B90ECC1AD89}"/>
              </a:ext>
            </a:extLst>
          </p:cNvPr>
          <p:cNvCxnSpPr>
            <a:stCxn id="12" idx="3"/>
          </p:cNvCxnSpPr>
          <p:nvPr/>
        </p:nvCxnSpPr>
        <p:spPr bwMode="auto">
          <a:xfrm>
            <a:off x="2835309" y="4884300"/>
            <a:ext cx="881285" cy="533274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4687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52204CC-FA6B-F340-A786-07C657D3C4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1437"/>
            <a:ext cx="4024328" cy="54023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6598154-59F3-BBBE-08BE-A8097BBC24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674" y="181437"/>
            <a:ext cx="3670367" cy="54023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F20B53F-ABAA-17E1-5539-9EDB381B9FAF}"/>
              </a:ext>
            </a:extLst>
          </p:cNvPr>
          <p:cNvSpPr/>
          <p:nvPr/>
        </p:nvSpPr>
        <p:spPr bwMode="auto">
          <a:xfrm>
            <a:off x="2349910" y="5840361"/>
            <a:ext cx="3480619" cy="550607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T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الواجهة السوداء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166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C1F83F4-1A57-9A01-8DC4-98F9ECA6CB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2911" y="210934"/>
            <a:ext cx="3799992" cy="55114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8EAFDD8-9A4F-84E4-0A46-91A4AF32D5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639" y="210934"/>
            <a:ext cx="3977765" cy="55802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852B293-3F3B-6232-3390-4212FC31AFC8}"/>
              </a:ext>
            </a:extLst>
          </p:cNvPr>
          <p:cNvSpPr/>
          <p:nvPr/>
        </p:nvSpPr>
        <p:spPr bwMode="auto">
          <a:xfrm>
            <a:off x="2517058" y="5958348"/>
            <a:ext cx="3401961" cy="491613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T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منفذ الاجلاء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29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240566-728F-C2B1-231C-940B5B3D3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TN" dirty="0"/>
              <a:t>برنامج مسلك الزيارة</a:t>
            </a:r>
            <a:endParaRPr lang="fr-FR" dirty="0"/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E2324D3E-9942-AB5E-F016-6FC624B3C1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7484" y="1143000"/>
            <a:ext cx="8740877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44345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FC93E0D-1326-840D-073D-CB63B7DF6D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912" y="0"/>
            <a:ext cx="3664010" cy="57867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D2CC6FD-EDB1-1A39-BF59-EDF4C3FAC9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568" y="92947"/>
            <a:ext cx="3575520" cy="57867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E73784-9B32-C59E-D462-56CA336B04BB}"/>
              </a:ext>
            </a:extLst>
          </p:cNvPr>
          <p:cNvSpPr/>
          <p:nvPr/>
        </p:nvSpPr>
        <p:spPr bwMode="auto">
          <a:xfrm>
            <a:off x="458910" y="5879691"/>
            <a:ext cx="3120032" cy="58993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TN" sz="2400" dirty="0">
                <a:latin typeface="Times New Roman" pitchFamily="18" charset="0"/>
              </a:rPr>
              <a:t>نهاية الزيارة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869292-922F-F2FC-CC8E-00655FBBFF59}"/>
              </a:ext>
            </a:extLst>
          </p:cNvPr>
          <p:cNvSpPr/>
          <p:nvPr/>
        </p:nvSpPr>
        <p:spPr bwMode="auto">
          <a:xfrm>
            <a:off x="5869858" y="5997677"/>
            <a:ext cx="2815232" cy="58993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T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الاجلاء</a:t>
            </a:r>
            <a:endParaRPr kumimoji="0" 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555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 err="1"/>
              <a:t>تحليل</a:t>
            </a:r>
            <a:r>
              <a:rPr lang="en-US" dirty="0"/>
              <a:t> </a:t>
            </a:r>
            <a:r>
              <a:rPr lang="ar-AE" dirty="0"/>
              <a:t>المنشأة</a:t>
            </a:r>
            <a:r>
              <a:rPr lang="en-US" dirty="0"/>
              <a:t> </a:t>
            </a:r>
            <a:r>
              <a:rPr lang="en-US" dirty="0" err="1"/>
              <a:t>الحيوية</a:t>
            </a:r>
            <a:r>
              <a:rPr lang="ar-TN" dirty="0"/>
              <a:t> 2 من 2 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8580039"/>
              </p:ext>
            </p:extLst>
          </p:nvPr>
        </p:nvGraphicFramePr>
        <p:xfrm>
          <a:off x="685800" y="1264920"/>
          <a:ext cx="7924800" cy="335527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3593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654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0474">
                <a:tc>
                  <a:txBody>
                    <a:bodyPr/>
                    <a:lstStyle/>
                    <a:p>
                      <a:pPr algn="r" rtl="1"/>
                      <a:r>
                        <a:rPr lang="ar-AE" dirty="0"/>
                        <a:t> تقييم المكونات</a:t>
                      </a:r>
                      <a:endParaRPr lang="en-US" dirty="0"/>
                    </a:p>
                  </a:txBody>
                  <a:tcPr marL="98834" marR="98834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المعلومات الواردة من تقرير مسح الموقع</a:t>
                      </a:r>
                    </a:p>
                    <a:p>
                      <a:pPr algn="r" rtl="1"/>
                      <a:endParaRPr lang="en-US" dirty="0"/>
                    </a:p>
                  </a:txBody>
                  <a:tcPr marL="98834" marR="98834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6391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baseline="0" dirty="0"/>
                        <a:t>ال</a:t>
                      </a:r>
                      <a:r>
                        <a:rPr lang="en-US" baseline="0" dirty="0" err="1"/>
                        <a:t>متطلبات</a:t>
                      </a:r>
                      <a:endParaRPr lang="en-US" baseline="0" dirty="0"/>
                    </a:p>
                    <a:p>
                      <a:pPr algn="r" rtl="1"/>
                      <a:r>
                        <a:rPr lang="en-US" dirty="0" err="1"/>
                        <a:t>التنظيم</a:t>
                      </a:r>
                      <a:endParaRPr lang="en-US" dirty="0"/>
                    </a:p>
                  </a:txBody>
                  <a:tcPr marL="98834" marR="988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dirty="0"/>
                        <a:t>خارج ميدان الرماية : تنظيم باقي الرامين في مكان خاص و ملائم + بطاقة  دخول</a:t>
                      </a:r>
                    </a:p>
                    <a:p>
                      <a:pPr algn="r" rtl="1"/>
                      <a:r>
                        <a:rPr lang="ar-TN" dirty="0"/>
                        <a:t>داخل ميدان الرماية : وجوب قائمة للرامين و الامضاء عند الرمي و بعده</a:t>
                      </a:r>
                      <a:endParaRPr lang="en-US" dirty="0"/>
                    </a:p>
                  </a:txBody>
                  <a:tcPr marL="98834" marR="988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6391">
                <a:tc>
                  <a:txBody>
                    <a:bodyPr/>
                    <a:lstStyle/>
                    <a:p>
                      <a:pPr algn="r" rtl="1"/>
                      <a:r>
                        <a:rPr lang="en-US" dirty="0"/>
                        <a:t>اعتبارات السلامة</a:t>
                      </a:r>
                    </a:p>
                    <a:p>
                      <a:pPr algn="r" rtl="1"/>
                      <a:endParaRPr lang="en-US" dirty="0"/>
                    </a:p>
                  </a:txBody>
                  <a:tcPr marL="98834" marR="988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dirty="0"/>
                        <a:t>01 عدد حقيبة اسعافات أولية + تطابق مسافة الرمي و الهدف مع المعايير الدولية + 01 مسعف طبي ميدان + 01 مولد كرهبائي  + 01 مكيف مركزي</a:t>
                      </a:r>
                      <a:endParaRPr lang="en-US" dirty="0"/>
                    </a:p>
                  </a:txBody>
                  <a:tcPr marL="98834" marR="988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6391">
                <a:tc>
                  <a:txBody>
                    <a:bodyPr/>
                    <a:lstStyle/>
                    <a:p>
                      <a:pPr algn="r" rtl="1"/>
                      <a:r>
                        <a:rPr lang="en-US" dirty="0"/>
                        <a:t>الاعتبارات القانونية</a:t>
                      </a:r>
                    </a:p>
                    <a:p>
                      <a:pPr algn="r" rtl="1"/>
                      <a:endParaRPr lang="en-US" dirty="0"/>
                    </a:p>
                  </a:txBody>
                  <a:tcPr marL="98834" marR="988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dirty="0"/>
                        <a:t>مذكرة عمل داخلية </a:t>
                      </a:r>
                      <a:r>
                        <a:rPr lang="ar-TN" dirty="0" err="1"/>
                        <a:t>تتلائم</a:t>
                      </a:r>
                      <a:r>
                        <a:rPr lang="ar-TN" dirty="0"/>
                        <a:t> مع توصيات و تعليمات دائمة لسلامة المشاركين و </a:t>
                      </a:r>
                      <a:r>
                        <a:rPr lang="ar-TN" dirty="0" err="1"/>
                        <a:t>الحفاط</a:t>
                      </a:r>
                      <a:r>
                        <a:rPr lang="ar-TN" dirty="0"/>
                        <a:t> على المنشاة</a:t>
                      </a:r>
                      <a:endParaRPr lang="en-US" dirty="0"/>
                    </a:p>
                  </a:txBody>
                  <a:tcPr marL="98834" marR="988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1214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الجزء الثاني: </a:t>
            </a:r>
            <a:r>
              <a:rPr lang="en-US" dirty="0" err="1"/>
              <a:t>أصول</a:t>
            </a:r>
            <a:r>
              <a:rPr lang="en-US" dirty="0"/>
              <a:t> </a:t>
            </a:r>
            <a:r>
              <a:rPr lang="ar-AE" dirty="0"/>
              <a:t>المنشأة</a:t>
            </a:r>
            <a:r>
              <a:rPr lang="en-US" dirty="0"/>
              <a:t> الحيوية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8267509"/>
              </p:ext>
            </p:extLst>
          </p:nvPr>
        </p:nvGraphicFramePr>
        <p:xfrm>
          <a:off x="609600" y="1371600"/>
          <a:ext cx="8229600" cy="375285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dirty="0" err="1">
                          <a:solidFill>
                            <a:schemeClr val="bg1"/>
                          </a:solidFill>
                        </a:rPr>
                        <a:t>أصول</a:t>
                      </a: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AE" dirty="0">
                          <a:solidFill>
                            <a:schemeClr val="bg1"/>
                          </a:solidFill>
                        </a:rPr>
                        <a:t>المنشأة</a:t>
                      </a:r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chemeClr val="bg1"/>
                          </a:solidFill>
                        </a:rPr>
                        <a:t>الحيوية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r" rtl="1"/>
                      <a:r>
                        <a:rPr lang="ar-AE" dirty="0"/>
                        <a:t>المَوارِد البَشَرِيَّة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dirty="0"/>
                        <a:t>عدد 20 فرد لوفد أجنبي رفيع المستوي + قائد مسؤول على المنشاة + 01 مسؤول على الخزينة + 01 عون مراقبة + مدرب رماية + مسعف </a:t>
                      </a:r>
                    </a:p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r" rtl="1"/>
                      <a:r>
                        <a:rPr lang="ar-AE" dirty="0"/>
                        <a:t>ال</a:t>
                      </a:r>
                      <a:r>
                        <a:rPr lang="en-US" dirty="0" err="1"/>
                        <a:t>معلوم</a:t>
                      </a:r>
                      <a:r>
                        <a:rPr lang="ar-AE" dirty="0"/>
                        <a:t>ات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dirty="0"/>
                        <a:t>سجلات جرد و توزيع الأسلحة + لوائح و تقرير السلامة + بيانات الزوار + خطط الطوارئ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r" rtl="1"/>
                      <a:r>
                        <a:rPr lang="en-US" dirty="0"/>
                        <a:t>العمليات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dirty="0"/>
                        <a:t>إدارة و جدولة الرماية + عمليات الفحص الفني و التحقق من الهويات + تنظيف و الصيانة الدورية للأسلحة + التامين و الحراسة + الجرد اليومي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r" rtl="1"/>
                      <a:r>
                        <a:rPr lang="en-US" dirty="0"/>
                        <a:t>معدات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dirty="0"/>
                        <a:t>الأسلحة و الذخيرة + اهداف الرماية + أدوات الحماية + وسائل الاتصال + حقيبة اسعاف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6629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تحليل خسائر </a:t>
            </a:r>
            <a:r>
              <a:rPr lang="en-US" dirty="0" err="1"/>
              <a:t>الأصول</a:t>
            </a:r>
            <a:r>
              <a:rPr lang="en-US" dirty="0"/>
              <a:t> </a:t>
            </a:r>
            <a:r>
              <a:rPr lang="en-US" dirty="0" err="1"/>
              <a:t>الحرجة</a:t>
            </a:r>
            <a:r>
              <a:rPr lang="ar-TN" dirty="0"/>
              <a:t>: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161742"/>
              </p:ext>
            </p:extLst>
          </p:nvPr>
        </p:nvGraphicFramePr>
        <p:xfrm>
          <a:off x="411163" y="1233488"/>
          <a:ext cx="8504236" cy="43138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260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60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60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60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04912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err="1"/>
                        <a:t>أصل</a:t>
                      </a:r>
                      <a:endParaRPr lang="en-US" dirty="0"/>
                    </a:p>
                    <a:p>
                      <a:pPr algn="r" rtl="1"/>
                      <a:r>
                        <a:rPr lang="en-US" dirty="0" err="1"/>
                        <a:t>شديد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الأهمية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dirty="0"/>
                        <a:t>العواقب غير المرغوبة لفقدان الأصول الحيوية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dirty="0"/>
                        <a:t>مستويات العواقب غير المرغوب فيها المترتبة على فقدان الأصول الحيوية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dirty="0"/>
                        <a:t>احتمالية وقوع أحداث غير مرغوب فيها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2415">
                <a:tc>
                  <a:txBody>
                    <a:bodyPr/>
                    <a:lstStyle/>
                    <a:p>
                      <a:pPr algn="r" rtl="1"/>
                      <a:r>
                        <a:rPr lang="en-US" dirty="0"/>
                        <a:t>ا</a:t>
                      </a:r>
                      <a:r>
                        <a:rPr lang="ar-AE" dirty="0"/>
                        <a:t>المَوارِد البَشَرِيَّة </a:t>
                      </a:r>
                      <a:endParaRPr lang="en-US" dirty="0"/>
                    </a:p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TN" dirty="0"/>
                        <a:t>+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2415">
                <a:tc>
                  <a:txBody>
                    <a:bodyPr/>
                    <a:lstStyle/>
                    <a:p>
                      <a:pPr algn="r" rtl="1"/>
                      <a:r>
                        <a:rPr lang="ar-AE" dirty="0"/>
                        <a:t>المعلومات</a:t>
                      </a:r>
                      <a:endParaRPr lang="en-US" dirty="0"/>
                    </a:p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TN" dirty="0"/>
                        <a:t>+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2415">
                <a:tc>
                  <a:txBody>
                    <a:bodyPr/>
                    <a:lstStyle/>
                    <a:p>
                      <a:pPr algn="r" rtl="1"/>
                      <a:r>
                        <a:rPr lang="en-US" dirty="0"/>
                        <a:t>العمليات</a:t>
                      </a:r>
                    </a:p>
                    <a:p>
                      <a:pPr algn="r" rtl="1"/>
                      <a:endParaRPr lang="en-US" dirty="0"/>
                    </a:p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TN" dirty="0"/>
                        <a:t>+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2415">
                <a:tc>
                  <a:txBody>
                    <a:bodyPr/>
                    <a:lstStyle/>
                    <a:p>
                      <a:pPr algn="r" rtl="1"/>
                      <a:r>
                        <a:rPr lang="en-US" dirty="0"/>
                        <a:t>معدات</a:t>
                      </a:r>
                    </a:p>
                    <a:p>
                      <a:pPr algn="r" rtl="1"/>
                      <a:endParaRPr lang="en-US" dirty="0"/>
                    </a:p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TN" dirty="0"/>
                        <a:t>+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13883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8933" y="1066800"/>
            <a:ext cx="7269811" cy="5048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مصفوفة </a:t>
            </a:r>
            <a:r>
              <a:rPr lang="en-US" dirty="0" err="1"/>
              <a:t>طيف</a:t>
            </a:r>
            <a:r>
              <a:rPr lang="en-US" dirty="0"/>
              <a:t> </a:t>
            </a:r>
            <a:r>
              <a:rPr lang="en-US" dirty="0" err="1"/>
              <a:t>التهديدات</a:t>
            </a:r>
            <a:r>
              <a:rPr lang="ar-TN" dirty="0"/>
              <a:t>:</a:t>
            </a:r>
            <a:endParaRPr lang="en-US" dirty="0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143000" y="1250148"/>
            <a:ext cx="6858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/>
            <a:r>
              <a:rPr lang="en-US" sz="1800" b="1" dirty="0">
                <a:solidFill>
                  <a:schemeClr val="bg1"/>
                </a:solidFill>
                <a:latin typeface="Cambria" pitchFamily="18" charset="0"/>
              </a:rPr>
              <a:t>منشأة: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045029" y="2025106"/>
            <a:ext cx="16981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>
              <a:spcBef>
                <a:spcPts val="0"/>
              </a:spcBef>
            </a:pPr>
            <a:r>
              <a:rPr lang="ar-AE" sz="1600" b="1" dirty="0">
                <a:solidFill>
                  <a:schemeClr val="bg1"/>
                </a:solidFill>
                <a:latin typeface="Cambria" pitchFamily="18" charset="0"/>
              </a:rPr>
              <a:t>عاقبة وخيمة</a:t>
            </a:r>
            <a:endParaRPr lang="en-US" sz="16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143000" y="3067280"/>
            <a:ext cx="1600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/>
            <a:r>
              <a:rPr lang="en-US" sz="1600" b="1" dirty="0" err="1">
                <a:solidFill>
                  <a:schemeClr val="bg1"/>
                </a:solidFill>
                <a:latin typeface="Cambria" pitchFamily="18" charset="0"/>
              </a:rPr>
              <a:t>عاقب</a:t>
            </a:r>
            <a:r>
              <a:rPr lang="ar-AE" sz="1600" b="1" dirty="0">
                <a:solidFill>
                  <a:schemeClr val="bg1"/>
                </a:solidFill>
                <a:latin typeface="Cambria" pitchFamily="18" charset="0"/>
              </a:rPr>
              <a:t>ة </a:t>
            </a:r>
            <a:r>
              <a:rPr lang="en-US" sz="1600" b="1" dirty="0">
                <a:solidFill>
                  <a:schemeClr val="bg1"/>
                </a:solidFill>
                <a:latin typeface="Cambria" pitchFamily="18" charset="0"/>
              </a:rPr>
              <a:t> متوسطة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143000" y="4158905"/>
            <a:ext cx="1600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>
              <a:spcBef>
                <a:spcPts val="0"/>
              </a:spcBef>
            </a:pPr>
            <a:r>
              <a:rPr lang="en-US" sz="1600" b="1" dirty="0" err="1">
                <a:solidFill>
                  <a:schemeClr val="bg1"/>
                </a:solidFill>
                <a:latin typeface="Cambria" pitchFamily="18" charset="0"/>
              </a:rPr>
              <a:t>عاقبة</a:t>
            </a:r>
            <a:r>
              <a:rPr lang="ar-AE" sz="1600" b="1" dirty="0">
                <a:solidFill>
                  <a:schemeClr val="bg1"/>
                </a:solidFill>
                <a:latin typeface="Cambria" pitchFamily="18" charset="0"/>
              </a:rPr>
              <a:t> طفيفة</a:t>
            </a:r>
            <a:endParaRPr lang="en-US" sz="16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851238" y="5200881"/>
            <a:ext cx="16445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>
              <a:spcBef>
                <a:spcPts val="0"/>
              </a:spcBef>
            </a:pPr>
            <a:r>
              <a:rPr lang="en-US" sz="1600" b="1" dirty="0">
                <a:solidFill>
                  <a:schemeClr val="bg1"/>
                </a:solidFill>
                <a:latin typeface="Cambria" pitchFamily="18" charset="0"/>
              </a:rPr>
              <a:t>  </a:t>
            </a:r>
          </a:p>
          <a:p>
            <a:pPr algn="ctr" rtl="1">
              <a:spcBef>
                <a:spcPts val="0"/>
              </a:spcBef>
            </a:pPr>
            <a:r>
              <a:rPr lang="ar-AE" sz="1600" b="1" dirty="0">
                <a:solidFill>
                  <a:schemeClr val="bg1"/>
                </a:solidFill>
                <a:latin typeface="Cambria" pitchFamily="18" charset="0"/>
              </a:rPr>
              <a:t>احتمالية </a:t>
            </a:r>
            <a:r>
              <a:rPr lang="en-US" sz="1600" b="1" dirty="0" err="1">
                <a:solidFill>
                  <a:schemeClr val="bg1"/>
                </a:solidFill>
                <a:latin typeface="Cambria" pitchFamily="18" charset="0"/>
              </a:rPr>
              <a:t>قليل</a:t>
            </a:r>
            <a:r>
              <a:rPr lang="ar-AE" sz="1600" b="1" dirty="0">
                <a:solidFill>
                  <a:schemeClr val="bg1"/>
                </a:solidFill>
                <a:latin typeface="Cambria" pitchFamily="18" charset="0"/>
              </a:rPr>
              <a:t>ة</a:t>
            </a:r>
            <a:endParaRPr lang="en-US" sz="16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724400" y="5200880"/>
            <a:ext cx="1600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/>
            <a:r>
              <a:rPr lang="ar-AE" sz="1600" b="1" dirty="0">
                <a:solidFill>
                  <a:schemeClr val="bg1"/>
                </a:solidFill>
                <a:latin typeface="Cambria" pitchFamily="18" charset="0"/>
              </a:rPr>
              <a:t>احتمالية </a:t>
            </a:r>
            <a:r>
              <a:rPr lang="en-US" sz="1600" b="1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Cambria" pitchFamily="18" charset="0"/>
              </a:rPr>
              <a:t>متوسط</a:t>
            </a:r>
            <a:r>
              <a:rPr lang="ar-AE" sz="1600" b="1" dirty="0">
                <a:solidFill>
                  <a:schemeClr val="bg1"/>
                </a:solidFill>
                <a:latin typeface="Cambria" pitchFamily="18" charset="0"/>
              </a:rPr>
              <a:t>ة</a:t>
            </a:r>
            <a:endParaRPr lang="en-US" sz="16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486144" y="5200881"/>
            <a:ext cx="1752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/>
            <a:r>
              <a:rPr lang="en-US" sz="1600" b="1" dirty="0">
                <a:solidFill>
                  <a:schemeClr val="bg1"/>
                </a:solidFill>
                <a:latin typeface="Cambria" pitchFamily="18" charset="0"/>
              </a:rPr>
              <a:t>احتمالية عالية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51238" y="2882614"/>
            <a:ext cx="1720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TN" dirty="0"/>
              <a:t>اضرار بالأمن القومي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908476" y="3974239"/>
            <a:ext cx="1720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693356" y="1806222"/>
            <a:ext cx="1720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dirty="0"/>
              <a:t>           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51238" y="1828800"/>
            <a:ext cx="1720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TN" dirty="0"/>
              <a:t>معدات + أسلحة 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667956" y="2882614"/>
            <a:ext cx="1720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TN" dirty="0"/>
              <a:t>اضرار منظومة أمنية 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646171" y="3966994"/>
            <a:ext cx="1720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486144" y="1789289"/>
            <a:ext cx="1720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TN" dirty="0"/>
              <a:t>خسائر بشرية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486144" y="2882614"/>
            <a:ext cx="1720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486481" y="3966994"/>
            <a:ext cx="1720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TN" dirty="0"/>
              <a:t>اضرار بنية تحتية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9132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الجزء الثالث: تقدير التهديدات:</a:t>
            </a:r>
            <a:br>
              <a:rPr lang="en-US" dirty="0"/>
            </a:br>
            <a:r>
              <a:rPr lang="en-US" dirty="0"/>
              <a:t>معلومات عن التهديدات الداخلية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1923265"/>
              </p:ext>
            </p:extLst>
          </p:nvPr>
        </p:nvGraphicFramePr>
        <p:xfrm>
          <a:off x="127819" y="1421788"/>
          <a:ext cx="8787583" cy="42989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043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2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9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53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53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553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5536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61373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التهديد والفرصة</a:t>
                      </a: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فئات المطلعين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4849" marR="5484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الوصول إلى الأصول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8001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الوصول إلى نظام الحماية المادية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معرفة الأمن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4572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فرصة للسرقة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فرصة للتخريب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solidFill>
                            <a:schemeClr val="bg1"/>
                          </a:solidFill>
                          <a:effectLst/>
                        </a:rPr>
                        <a:t>فرصة</a:t>
                      </a: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000" dirty="0" err="1">
                          <a:solidFill>
                            <a:schemeClr val="bg1"/>
                          </a:solidFill>
                          <a:effectLst/>
                        </a:rPr>
                        <a:t>للتواطؤ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4849" marR="5484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603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400" dirty="0">
                          <a:solidFill>
                            <a:srgbClr val="FF0000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مسؤول امن المنشاة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4849" marR="5484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">
                      <a:fgClr>
                        <a:schemeClr val="accent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H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H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H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L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L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L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4849" marR="5484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603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ar-TN" sz="1400" dirty="0">
                          <a:solidFill>
                            <a:srgbClr val="FF0000"/>
                          </a:solidFill>
                          <a:effectLst/>
                        </a:rPr>
                        <a:t>عون مراقبة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4849" marR="5484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H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H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H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L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L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L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4849" marR="5484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603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ar-TN" sz="1400" dirty="0">
                          <a:solidFill>
                            <a:srgbClr val="FF0000"/>
                          </a:solidFill>
                          <a:effectLst/>
                        </a:rPr>
                        <a:t> مدرب الرماية 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4849" marR="5484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H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H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H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L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L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L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4849" marR="5484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603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ar-TN" sz="1400" dirty="0">
                          <a:solidFill>
                            <a:srgbClr val="FF0000"/>
                          </a:solidFill>
                          <a:effectLst/>
                        </a:rPr>
                        <a:t>مسؤول على خزينة الاسلحة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4849" marR="5484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</a:p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mbria"/>
                          <a:ea typeface="Calibri"/>
                          <a:cs typeface="Times New Roman"/>
                        </a:rPr>
                        <a:t>H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</a:p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mbria"/>
                          <a:ea typeface="Calibri"/>
                          <a:cs typeface="Times New Roman"/>
                        </a:rPr>
                        <a:t>H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</a:endParaRPr>
                    </a:p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H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</a:endParaRPr>
                    </a:p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L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</a:p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mbria"/>
                          <a:ea typeface="Calibri"/>
                          <a:cs typeface="Times New Roman"/>
                        </a:rPr>
                        <a:t>L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</a:endParaRPr>
                    </a:p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L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4849" marR="5484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6030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ar-TN" sz="1400" dirty="0">
                          <a:solidFill>
                            <a:srgbClr val="FF0000"/>
                          </a:solidFill>
                          <a:effectLst/>
                        </a:rPr>
                        <a:t> عون الصيانة 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4849" marR="5484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</a:endParaRPr>
                    </a:p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L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</a:p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mbria"/>
                          <a:ea typeface="Calibri"/>
                          <a:cs typeface="Times New Roman"/>
                        </a:rPr>
                        <a:t>L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L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H</a:t>
                      </a:r>
                    </a:p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H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H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4849" marR="5484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Straight Arrow Connector 6"/>
          <p:cNvSpPr>
            <a:spLocks noChangeShapeType="1"/>
          </p:cNvSpPr>
          <p:nvPr/>
        </p:nvSpPr>
        <p:spPr bwMode="auto">
          <a:xfrm>
            <a:off x="990600" y="1421789"/>
            <a:ext cx="265113" cy="0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en-US" dirty="0"/>
          </a:p>
        </p:txBody>
      </p:sp>
      <p:sp>
        <p:nvSpPr>
          <p:cNvPr id="9" name="Straight Arrow Connector 5"/>
          <p:cNvSpPr>
            <a:spLocks noChangeShapeType="1"/>
          </p:cNvSpPr>
          <p:nvPr/>
        </p:nvSpPr>
        <p:spPr bwMode="auto">
          <a:xfrm rot="5400000">
            <a:off x="1281113" y="1906431"/>
            <a:ext cx="180975" cy="0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609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/>
              <a:t>معلومات عن التهديدات الخارجية (1 من 2)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7739075"/>
              </p:ext>
            </p:extLst>
          </p:nvPr>
        </p:nvGraphicFramePr>
        <p:xfrm>
          <a:off x="762000" y="1233488"/>
          <a:ext cx="7620000" cy="48630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1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1225">
                <a:tc rowSpan="2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نوع التهديد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التهديد 1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714">
                <a:tc v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ar-TN" sz="1400" dirty="0">
                          <a:solidFill>
                            <a:schemeClr val="tx1"/>
                          </a:solidFill>
                          <a:effectLst/>
                        </a:rPr>
                        <a:t>هجوم ارهابي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004">
                <a:tc gridSpan="2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الإجراء المحتمل (عالي، متوسط، منخفض)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6913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سرقة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</a:rPr>
                        <a:t>L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6913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تخريب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L</a:t>
                      </a:r>
                    </a:p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6552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آخر</a:t>
                      </a: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L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740">
                <a:tc gridSpan="2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الدافع (عالي، متوسط، منخفض)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6913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سياسي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H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6913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ديني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H</a:t>
                      </a: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6913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اجتماعي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M</a:t>
                      </a: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6913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اقتصادي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M</a:t>
                      </a: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6913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شخصي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L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8457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آخر</a:t>
                      </a: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8085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 err="1"/>
              <a:t>معلومات</a:t>
            </a:r>
            <a:r>
              <a:rPr lang="en-US" dirty="0"/>
              <a:t> </a:t>
            </a:r>
            <a:r>
              <a:rPr lang="en-US" dirty="0" err="1"/>
              <a:t>عن</a:t>
            </a:r>
            <a:r>
              <a:rPr lang="en-US" dirty="0"/>
              <a:t> </a:t>
            </a:r>
            <a:r>
              <a:rPr lang="en-US" dirty="0" err="1"/>
              <a:t>التهديدات</a:t>
            </a:r>
            <a:r>
              <a:rPr lang="en-US" dirty="0"/>
              <a:t> </a:t>
            </a:r>
            <a:r>
              <a:rPr lang="en-US" dirty="0" err="1"/>
              <a:t>الخارجية</a:t>
            </a:r>
            <a:r>
              <a:rPr lang="en-US" dirty="0"/>
              <a:t> </a:t>
            </a:r>
            <a:r>
              <a:rPr lang="ar-TN" dirty="0"/>
              <a:t>2 من 2 :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7600389"/>
              </p:ext>
            </p:extLst>
          </p:nvPr>
        </p:nvGraphicFramePr>
        <p:xfrm>
          <a:off x="762000" y="1233488"/>
          <a:ext cx="7620000" cy="41644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1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592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8106">
                <a:tc gridSpan="3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التكتيكات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5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6212">
                <a:tc gridSpan="2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S=التخفي، F=القوة، و/أو D=الخداع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106">
                <a:tc gridSpan="3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القدرات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dirty="0">
                          <a:effectLst/>
                        </a:rPr>
                        <a:t> </a:t>
                      </a:r>
                      <a:endParaRPr lang="en-US" sz="5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106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رقم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5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6212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الخبرة الفنية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H</a:t>
                      </a: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6212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مساعدة من الداخل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M </a:t>
                      </a: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6212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أسلحة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H </a:t>
                      </a: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6212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المعدات/الأدوات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H</a:t>
                      </a: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6212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مواصلات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H</a:t>
                      </a: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4319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آخر</a:t>
                      </a: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H</a:t>
                      </a:r>
                    </a:p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74719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تقدير احتمالية الهجوم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0645227"/>
              </p:ext>
            </p:extLst>
          </p:nvPr>
        </p:nvGraphicFramePr>
        <p:xfrm>
          <a:off x="609601" y="1162677"/>
          <a:ext cx="8000999" cy="45908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955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92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2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26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09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50919">
                <a:tc gridSpan="5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تقدير احتمالية الهجوم (L</a:t>
                      </a:r>
                      <a:r>
                        <a:rPr lang="en-US" sz="1400" baseline="-25000" dirty="0">
                          <a:effectLst/>
                        </a:rPr>
                        <a:t>أ</a:t>
                      </a:r>
                      <a:r>
                        <a:rPr lang="en-US" sz="1400" dirty="0">
                          <a:effectLst/>
                        </a:rPr>
                        <a:t>ورقة عمل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تاريخ: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ar-TN" sz="1400" dirty="0">
                          <a:effectLst/>
                        </a:rPr>
                        <a:t>,02-09-2026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b="1" dirty="0">
                          <a:effectLst/>
                        </a:rPr>
                        <a:t>تم التسجيل بواسطة: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ar-TN" sz="1400" dirty="0" err="1">
                          <a:effectLst/>
                        </a:rPr>
                        <a:t>بيرصا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معرّف المنشأة: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ar-TN" sz="1400" dirty="0">
                          <a:effectLst/>
                        </a:rPr>
                        <a:t>ميدان الرماية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نوع التهديد: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ar-TN" sz="1400" dirty="0">
                          <a:effectLst/>
                        </a:rPr>
                        <a:t>هجوم ارهابي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التاريخ/النية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نتيجة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أهمية تاريخية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ar-TN" sz="1400" dirty="0">
                          <a:effectLst/>
                        </a:rPr>
                        <a:t>10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الهجمات التاريخية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ar-TN" sz="1400" dirty="0">
                          <a:effectLst/>
                        </a:rPr>
                        <a:t>10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8524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الاهتمام الحالي بالمنشأة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ar-TN" sz="1400" dirty="0">
                          <a:effectLst/>
                        </a:rPr>
                        <a:t>10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المراقبة الحالية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ar-TN" sz="1400" dirty="0">
                          <a:effectLst/>
                        </a:rPr>
                        <a:t>10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التهديدات الموثقة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ar-TN" sz="1400" dirty="0">
                          <a:effectLst/>
                        </a:rPr>
                        <a:t>10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7582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الجاذبية النسبية للهدف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نتيجة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عاقبة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10 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الأيديولوجيا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 10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سهولة الهجوم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2 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0919">
                <a:tc gridSpan="4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النتيجة الإجمالية لنوع التهديد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مجموع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0919">
                <a:tc gridSpan="4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اجمع كل الدرجات المذكورة أعلاه</a:t>
                      </a:r>
                      <a:r>
                        <a:rPr lang="en-US" sz="1400" dirty="0">
                          <a:effectLst/>
                          <a:sym typeface="Wingdings"/>
                        </a:rPr>
                        <a:t>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 72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0919">
                <a:tc gridSpan="4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احتمالية تعرض هذه المنشأة لهجوم من هذا النوع من التهديدات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ar-TN" sz="14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مرتفعة جدا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0919">
                <a:tc gridSpan="4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حدد مستوى التهديد بناءً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على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L</a:t>
                      </a:r>
                      <a:r>
                        <a:rPr lang="en-US" sz="1400" baseline="-25000" dirty="0" err="1">
                          <a:solidFill>
                            <a:schemeClr val="tx1"/>
                          </a:solidFill>
                          <a:effectLst/>
                        </a:rPr>
                        <a:t>أ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نتيجة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sym typeface="Wingdings"/>
                        </a:rPr>
                        <a:t>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ar-TN" sz="1400" dirty="0">
                          <a:solidFill>
                            <a:schemeClr val="tx1"/>
                          </a:solidFill>
                          <a:effectLst/>
                        </a:rPr>
                        <a:t>مرتفعة جدا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00209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algn="r" rtl="1"/>
            <a:r>
              <a:rPr lang="en-US" dirty="0"/>
              <a:t>بيان تحليل التهديدات</a:t>
            </a:r>
          </a:p>
        </p:txBody>
      </p:sp>
    </p:spTree>
    <p:extLst>
      <p:ext uri="{BB962C8B-B14F-4D97-AF65-F5344CB8AC3E}">
        <p14:creationId xmlns:p14="http://schemas.microsoft.com/office/powerpoint/2010/main" val="10424889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الجزء الرابع: التفتيش الأمني</a:t>
            </a:r>
            <a:br>
              <a:rPr lang="en-US" dirty="0"/>
            </a:br>
            <a:r>
              <a:rPr lang="en-US" dirty="0"/>
              <a:t>والتحقق والزيارة الميدانية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en-US" dirty="0"/>
              <a:t>أوجه القصور </a:t>
            </a:r>
            <a:r>
              <a:rPr lang="en-US" dirty="0" err="1"/>
              <a:t>الملحوظة</a:t>
            </a:r>
            <a:r>
              <a:rPr lang="en-US" dirty="0"/>
              <a:t> </a:t>
            </a:r>
            <a:r>
              <a:rPr lang="en-US" dirty="0" err="1"/>
              <a:t>مع</a:t>
            </a:r>
            <a:r>
              <a:rPr lang="en-US" dirty="0"/>
              <a:t> إرفاق الصور </a:t>
            </a:r>
            <a:r>
              <a:rPr lang="en-US" dirty="0" err="1"/>
              <a:t>عند</a:t>
            </a:r>
            <a:r>
              <a:rPr lang="en-US" dirty="0"/>
              <a:t> </a:t>
            </a:r>
            <a:r>
              <a:rPr lang="en-US" dirty="0" err="1"/>
              <a:t>الحاج</a:t>
            </a:r>
            <a:r>
              <a:rPr lang="ar-AE" dirty="0"/>
              <a:t>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1810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0C2133C-081D-60C6-793C-55A75DC09D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6026" y="142107"/>
            <a:ext cx="8487031" cy="5993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807061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2F82317-28FD-4B5B-EA2B-6D011B0A00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5640" y="216310"/>
            <a:ext cx="8613058" cy="6331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695006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القياسات في الموقع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5574326"/>
              </p:ext>
            </p:extLst>
          </p:nvPr>
        </p:nvGraphicFramePr>
        <p:xfrm>
          <a:off x="533400" y="1295400"/>
          <a:ext cx="8077200" cy="47243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8577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المسافة من أقرب نقطة يمكن أن تقترب </a:t>
                      </a:r>
                      <a:r>
                        <a:rPr lang="en-US" sz="1400" dirty="0" err="1">
                          <a:effectLst/>
                        </a:rPr>
                        <a:t>منها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ar-AE" sz="1400" dirty="0">
                          <a:effectLst/>
                        </a:rPr>
                        <a:t>سيارة</a:t>
                      </a:r>
                      <a:r>
                        <a:rPr lang="en-US" sz="1400" dirty="0">
                          <a:effectLst/>
                        </a:rPr>
                        <a:t> خارج نطاق الأمن إلى المنشأة: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ar-TN" sz="1400" dirty="0">
                          <a:solidFill>
                            <a:srgbClr val="FF0000"/>
                          </a:solidFill>
                          <a:effectLst/>
                        </a:rPr>
                        <a:t>    20 متر 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4667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المسافة من موقف السيارات إلى المبنى: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ar-TN" sz="1400" dirty="0">
                          <a:solidFill>
                            <a:srgbClr val="FF0000"/>
                          </a:solidFill>
                          <a:effectLst/>
                        </a:rPr>
                        <a:t>10 م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4667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المسافة من موقف السيارات إلى الأصول: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ar-TN" sz="1400" dirty="0">
                          <a:solidFill>
                            <a:srgbClr val="FF0000"/>
                          </a:solidFill>
                          <a:effectLst/>
                        </a:rPr>
                        <a:t>15 م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4667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المسافة </a:t>
                      </a:r>
                      <a:r>
                        <a:rPr lang="en-US" sz="1400" dirty="0" err="1">
                          <a:effectLst/>
                        </a:rPr>
                        <a:t>إلى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ar-AE" sz="1400" dirty="0">
                          <a:effectLst/>
                        </a:rPr>
                        <a:t>المباني</a:t>
                      </a:r>
                      <a:r>
                        <a:rPr lang="fr-FR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الحيوية</a:t>
                      </a:r>
                      <a:r>
                        <a:rPr lang="en-US" sz="1400" dirty="0">
                          <a:effectLst/>
                        </a:rPr>
                        <a:t> الأخرى: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400" dirty="0">
                          <a:solidFill>
                            <a:srgbClr val="FF0000"/>
                          </a:solidFill>
                          <a:effectLst/>
                        </a:rPr>
                        <a:t>م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ar-TN" sz="1400" dirty="0">
                          <a:solidFill>
                            <a:srgbClr val="FF0000"/>
                          </a:solidFill>
                          <a:effectLst/>
                        </a:rPr>
                        <a:t>150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4667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المسافة إلى المناطق المفتوحة الأخرى: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ar-TN" sz="1400" dirty="0">
                          <a:solidFill>
                            <a:srgbClr val="FF0000"/>
                          </a:solidFill>
                          <a:effectLst/>
                        </a:rPr>
                        <a:t>100 م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8577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المسافة بين الأصول:</a:t>
                      </a: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ar-TN" sz="1400" dirty="0">
                          <a:solidFill>
                            <a:srgbClr val="FF0000"/>
                          </a:solidFill>
                          <a:effectLst/>
                        </a:rPr>
                        <a:t>150م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8577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المسافة إلى التهديدات الهامة الأخرى (مثل المواد الخطرة، وخطوط السكك الحديدية):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ar-TN" sz="1400" dirty="0">
                          <a:solidFill>
                            <a:srgbClr val="FF0000"/>
                          </a:solidFill>
                          <a:effectLst/>
                        </a:rPr>
                        <a:t>1 كلم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95882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الجزء الخامس: مسافات التباعد (1 من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AE" dirty="0"/>
              <a:t>سيارة</a:t>
            </a:r>
            <a:r>
              <a:rPr lang="en-US" dirty="0"/>
              <a:t>:</a:t>
            </a:r>
          </a:p>
          <a:p>
            <a:pPr lvl="1" algn="r" rtl="1"/>
            <a:r>
              <a:rPr lang="ar-AE" dirty="0"/>
              <a:t>موجة انفجار هوائي قاتلة</a:t>
            </a:r>
            <a:r>
              <a:rPr lang="en-US" dirty="0"/>
              <a:t>:</a:t>
            </a:r>
            <a:r>
              <a:rPr lang="ar-TN" dirty="0"/>
              <a:t> 100 متر</a:t>
            </a:r>
            <a:endParaRPr lang="en-US" dirty="0"/>
          </a:p>
          <a:p>
            <a:pPr lvl="1" algn="r" rtl="1"/>
            <a:r>
              <a:rPr lang="en-US" dirty="0"/>
              <a:t>الحد الأدنى لمسافة </a:t>
            </a:r>
            <a:r>
              <a:rPr lang="en-US" dirty="0" err="1"/>
              <a:t>الإخلاء</a:t>
            </a:r>
            <a:r>
              <a:rPr lang="en-US" dirty="0"/>
              <a:t>:</a:t>
            </a:r>
            <a:r>
              <a:rPr lang="ar-TN" dirty="0"/>
              <a:t> 300 متر</a:t>
            </a:r>
            <a:endParaRPr lang="en-US" dirty="0"/>
          </a:p>
          <a:p>
            <a:pPr lvl="1" algn="r" rtl="1"/>
            <a:r>
              <a:rPr lang="en-US" dirty="0"/>
              <a:t>خطر سقوط </a:t>
            </a:r>
            <a:r>
              <a:rPr lang="en-US" dirty="0" err="1"/>
              <a:t>الزجاج</a:t>
            </a:r>
            <a:r>
              <a:rPr lang="en-US" dirty="0"/>
              <a:t>:</a:t>
            </a:r>
            <a:r>
              <a:rPr lang="ar-TN" dirty="0"/>
              <a:t>200 متر</a:t>
            </a:r>
            <a:endParaRPr lang="en-US" dirty="0"/>
          </a:p>
          <a:p>
            <a:pPr lvl="1" algn="r" rtl="1"/>
            <a:r>
              <a:rPr lang="en-US" dirty="0"/>
              <a:t>مسافة إخلاء </a:t>
            </a:r>
            <a:r>
              <a:rPr lang="en-US" dirty="0" err="1"/>
              <a:t>المبنى</a:t>
            </a:r>
            <a:r>
              <a:rPr lang="en-US" dirty="0"/>
              <a:t>:</a:t>
            </a:r>
            <a:r>
              <a:rPr lang="ar-TN" dirty="0"/>
              <a:t>500 متر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4682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الجزء الخامس: مسافات التباعد (2 من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en-US" dirty="0"/>
              <a:t>انتحاري:</a:t>
            </a:r>
          </a:p>
          <a:p>
            <a:pPr lvl="1" algn="r" rtl="1"/>
            <a:r>
              <a:rPr lang="en-US" dirty="0"/>
              <a:t>الحد الأدنى لمسافة </a:t>
            </a:r>
            <a:r>
              <a:rPr lang="en-US" dirty="0" err="1"/>
              <a:t>الإخلاء</a:t>
            </a:r>
            <a:r>
              <a:rPr lang="en-US" dirty="0"/>
              <a:t>:</a:t>
            </a:r>
            <a:r>
              <a:rPr lang="ar-TN" dirty="0"/>
              <a:t> 100 متر</a:t>
            </a:r>
            <a:endParaRPr lang="en-US" dirty="0"/>
          </a:p>
          <a:p>
            <a:pPr lvl="1" algn="r" rtl="1"/>
            <a:r>
              <a:rPr lang="en-US" dirty="0"/>
              <a:t>مسافة إخلاء </a:t>
            </a:r>
            <a:r>
              <a:rPr lang="en-US" dirty="0" err="1"/>
              <a:t>المبنى</a:t>
            </a:r>
            <a:r>
              <a:rPr lang="en-US" dirty="0"/>
              <a:t>:</a:t>
            </a:r>
            <a:r>
              <a:rPr lang="ar-TN" dirty="0"/>
              <a:t> 200 م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8316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الجزء السادس: توصيات بشأن التدابير الأمنية المضادة (1 من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en-US" dirty="0"/>
              <a:t>التحسينات الموصى بها للتخفيف من </a:t>
            </a:r>
            <a:r>
              <a:rPr lang="en-US" dirty="0" err="1"/>
              <a:t>خطر</a:t>
            </a:r>
            <a:r>
              <a:rPr lang="en-US" dirty="0"/>
              <a:t> </a:t>
            </a:r>
            <a:r>
              <a:rPr lang="en-US" dirty="0" err="1"/>
              <a:t>ال</a:t>
            </a:r>
            <a:r>
              <a:rPr lang="ar-AE" dirty="0"/>
              <a:t>سيار</a:t>
            </a:r>
            <a:r>
              <a:rPr lang="en-US" dirty="0" err="1"/>
              <a:t>ات</a:t>
            </a:r>
            <a:r>
              <a:rPr lang="en-US" dirty="0"/>
              <a:t> </a:t>
            </a:r>
            <a:r>
              <a:rPr lang="en-US" dirty="0" err="1"/>
              <a:t>المفخخة</a:t>
            </a:r>
            <a:r>
              <a:rPr lang="en-US" dirty="0"/>
              <a:t> </a:t>
            </a:r>
            <a:r>
              <a:rPr lang="en-US" dirty="0" err="1"/>
              <a:t>الكبيرة</a:t>
            </a:r>
            <a:r>
              <a:rPr lang="en-US" dirty="0"/>
              <a:t>:</a:t>
            </a:r>
            <a:endParaRPr lang="ar-TN" dirty="0"/>
          </a:p>
          <a:p>
            <a:pPr algn="r" rtl="1"/>
            <a:endParaRPr lang="ar-TN" dirty="0"/>
          </a:p>
          <a:p>
            <a:pPr algn="r" rtl="1">
              <a:buFont typeface="Wingdings" panose="05000000000000000000" pitchFamily="2" charset="2"/>
              <a:buChar char="ü"/>
            </a:pPr>
            <a:r>
              <a:rPr lang="ar-TN" dirty="0"/>
              <a:t>مخفض السرعة </a:t>
            </a:r>
          </a:p>
          <a:p>
            <a:pPr algn="r" rtl="1">
              <a:buFont typeface="Wingdings" panose="05000000000000000000" pitchFamily="2" charset="2"/>
              <a:buChar char="ü"/>
            </a:pPr>
            <a:r>
              <a:rPr lang="ar-TN" dirty="0"/>
              <a:t>طريق منعرج</a:t>
            </a:r>
          </a:p>
          <a:p>
            <a:pPr algn="r" rtl="1">
              <a:buFont typeface="Wingdings" panose="05000000000000000000" pitchFamily="2" charset="2"/>
              <a:buChar char="ü"/>
            </a:pPr>
            <a:r>
              <a:rPr lang="ar-TN" dirty="0"/>
              <a:t>حواجز اسمنتية</a:t>
            </a:r>
          </a:p>
          <a:p>
            <a:pPr algn="r" rtl="1">
              <a:buFont typeface="Wingdings" panose="05000000000000000000" pitchFamily="2" charset="2"/>
              <a:buChar char="ü"/>
            </a:pPr>
            <a:r>
              <a:rPr lang="ar-TN" dirty="0"/>
              <a:t>نقطة تفتيش أنياب</a:t>
            </a:r>
          </a:p>
          <a:p>
            <a:pPr algn="r" rtl="1">
              <a:buFont typeface="Wingdings" panose="05000000000000000000" pitchFamily="2" charset="2"/>
              <a:buChar char="ü"/>
            </a:pPr>
            <a:r>
              <a:rPr lang="ar-TN" dirty="0"/>
              <a:t>سور اسمنتي مسلح</a:t>
            </a:r>
          </a:p>
          <a:p>
            <a:pPr algn="r" rtl="1">
              <a:buFont typeface="Wingdings" panose="05000000000000000000" pitchFamily="2" charset="2"/>
              <a:buChar char="ü"/>
            </a:pPr>
            <a:r>
              <a:rPr lang="ar-TN" dirty="0"/>
              <a:t>أبواب مصفحة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1663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الجزء السادس: توصيات بشأن التدابير الأمنية المضادة (2 من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en-US" dirty="0"/>
              <a:t>التحسينات الموصى بها للتخفيف من خطر </a:t>
            </a:r>
            <a:r>
              <a:rPr lang="en-US" dirty="0" err="1"/>
              <a:t>المفجرين</a:t>
            </a:r>
            <a:r>
              <a:rPr lang="en-US" dirty="0"/>
              <a:t> </a:t>
            </a:r>
            <a:r>
              <a:rPr lang="en-US" dirty="0" err="1"/>
              <a:t>الانتحاريين</a:t>
            </a:r>
            <a:r>
              <a:rPr lang="en-US" dirty="0"/>
              <a:t>:</a:t>
            </a:r>
            <a:endParaRPr lang="ar-TN" dirty="0"/>
          </a:p>
          <a:p>
            <a:pPr algn="r" rtl="1"/>
            <a:endParaRPr lang="ar-TN" dirty="0"/>
          </a:p>
          <a:p>
            <a:pPr algn="r" rtl="1"/>
            <a:r>
              <a:rPr lang="fr-FR" dirty="0"/>
              <a:t>détection thermique</a:t>
            </a:r>
          </a:p>
          <a:p>
            <a:pPr algn="r" rtl="1"/>
            <a:r>
              <a:rPr lang="fr-FR" dirty="0"/>
              <a:t>Reconnaissance faciale</a:t>
            </a:r>
          </a:p>
          <a:p>
            <a:pPr algn="r" rtl="1"/>
            <a:r>
              <a:rPr lang="ar-TN" dirty="0"/>
              <a:t>اسلاك شائكة كهربائية</a:t>
            </a:r>
          </a:p>
          <a:p>
            <a:pPr algn="r" rtl="1"/>
            <a:r>
              <a:rPr lang="ar-TN" dirty="0"/>
              <a:t>حواجز أمنية متقدمة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9735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الجزء السادس: خطة </a:t>
            </a:r>
            <a:r>
              <a:rPr lang="en-US" dirty="0" err="1"/>
              <a:t>المرونة</a:t>
            </a:r>
            <a:r>
              <a:rPr lang="en-US" dirty="0"/>
              <a:t> </a:t>
            </a:r>
            <a:r>
              <a:rPr lang="ar-AE" dirty="0"/>
              <a:t>الأمنية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en-US" dirty="0"/>
              <a:t>توصيات إضافية وبيان خطة </a:t>
            </a:r>
            <a:r>
              <a:rPr lang="en-US" dirty="0" err="1"/>
              <a:t>المرونة</a:t>
            </a:r>
            <a:r>
              <a:rPr lang="en-US" dirty="0"/>
              <a:t> </a:t>
            </a:r>
            <a:r>
              <a:rPr lang="ar-AE" dirty="0"/>
              <a:t>الأمنية</a:t>
            </a:r>
            <a:r>
              <a:rPr lang="en-US" dirty="0"/>
              <a:t>:</a:t>
            </a:r>
            <a:endParaRPr lang="ar-TN" dirty="0"/>
          </a:p>
          <a:p>
            <a:pPr algn="r" rtl="1"/>
            <a:r>
              <a:rPr lang="ar-TN" dirty="0"/>
              <a:t>التحكم بالوصول : بوابات الكترونية </a:t>
            </a:r>
            <a:r>
              <a:rPr lang="ar-TN" dirty="0" err="1"/>
              <a:t>بيومترية</a:t>
            </a:r>
            <a:endParaRPr lang="ar-TN" dirty="0"/>
          </a:p>
          <a:p>
            <a:pPr algn="r" rtl="1"/>
            <a:r>
              <a:rPr lang="en-US" dirty="0" err="1"/>
              <a:t>Ballastic</a:t>
            </a:r>
            <a:r>
              <a:rPr lang="en-US" dirty="0"/>
              <a:t> walls</a:t>
            </a:r>
          </a:p>
          <a:p>
            <a:pPr algn="r" rtl="1"/>
            <a:r>
              <a:rPr lang="en-US" dirty="0" err="1"/>
              <a:t>Cctv</a:t>
            </a:r>
            <a:endParaRPr lang="en-US" dirty="0"/>
          </a:p>
          <a:p>
            <a:pPr algn="r" rtl="1"/>
            <a:r>
              <a:rPr lang="ar-TN" dirty="0"/>
              <a:t>السلامة البيئة :  أنظمة </a:t>
            </a:r>
            <a:r>
              <a:rPr lang="ar-TN" dirty="0" err="1"/>
              <a:t>تهوئة</a:t>
            </a:r>
            <a:r>
              <a:rPr lang="ar-TN" dirty="0"/>
              <a:t> متطورة شفط غبار الرصاص و الغازات السامة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743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algn="r" rtl="1"/>
            <a:r>
              <a:rPr lang="en-US" dirty="0"/>
              <a:t>خاتمة</a:t>
            </a:r>
          </a:p>
        </p:txBody>
      </p:sp>
    </p:spTree>
    <p:extLst>
      <p:ext uri="{BB962C8B-B14F-4D97-AF65-F5344CB8AC3E}">
        <p14:creationId xmlns:p14="http://schemas.microsoft.com/office/powerpoint/2010/main" val="37903304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60B3A0-43B6-D13B-B296-1C367DAF3BCF}"/>
              </a:ext>
            </a:extLst>
          </p:cNvPr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C6FC6AB-66D7-BBED-2357-B2D666FCBE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155"/>
            <a:ext cx="9144000" cy="623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7742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BE7C76-FBE3-A9E6-5FC8-73711742F42C}"/>
              </a:ext>
            </a:extLst>
          </p:cNvPr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" name="Security_Audit__Byrsa">
            <a:hlinkClick r:id="" action="ppaction://media"/>
            <a:extLst>
              <a:ext uri="{FF2B5EF4-FFF2-40B4-BE49-F238E27FC236}">
                <a16:creationId xmlns:a16="http://schemas.microsoft.com/office/drawing/2014/main" id="{C94E29B1-4721-A9AA-5A9A-61E9F107F56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425" y="98425"/>
            <a:ext cx="9045575" cy="642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577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44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ourseAcronym02b_Module Title_FG-PG_vNO">
  <a:themeElements>
    <a:clrScheme name="ATA Standard Presentation Them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2F2F2"/>
      </a:accent1>
      <a:accent2>
        <a:srgbClr val="7F7F7F"/>
      </a:accent2>
      <a:accent3>
        <a:srgbClr val="595959"/>
      </a:accent3>
      <a:accent4>
        <a:srgbClr val="3F3F3F"/>
      </a:accent4>
      <a:accent5>
        <a:srgbClr val="262626"/>
      </a:accent5>
      <a:accent6>
        <a:srgbClr val="0C0C0C"/>
      </a:accent6>
      <a:hlink>
        <a:srgbClr val="000072"/>
      </a:hlink>
      <a:folHlink>
        <a:srgbClr val="FFC000"/>
      </a:folHlink>
    </a:clrScheme>
    <a:fontScheme name="ATA Standard Presentation Fo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oft_Targe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ft_Targe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Reference Master Icons">
  <a:themeElements>
    <a:clrScheme name="ATA Standard Presentation Them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2F2F2"/>
      </a:accent1>
      <a:accent2>
        <a:srgbClr val="7F7F7F"/>
      </a:accent2>
      <a:accent3>
        <a:srgbClr val="595959"/>
      </a:accent3>
      <a:accent4>
        <a:srgbClr val="3F3F3F"/>
      </a:accent4>
      <a:accent5>
        <a:srgbClr val="262626"/>
      </a:accent5>
      <a:accent6>
        <a:srgbClr val="0C0C0C"/>
      </a:accent6>
      <a:hlink>
        <a:srgbClr val="000072"/>
      </a:hlink>
      <a:folHlink>
        <a:srgbClr val="FFC000"/>
      </a:folHlink>
    </a:clrScheme>
    <a:fontScheme name="ATA Standard Presentation Fo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oft_Targe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ft_Targe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BC54F109ADDA44AFB12D26C091275A" ma:contentTypeVersion="19" ma:contentTypeDescription="Create a new document." ma:contentTypeScope="" ma:versionID="b854fd8538bbf5ff94ab1193e6d605f8">
  <xsd:schema xmlns:xsd="http://www.w3.org/2001/XMLSchema" xmlns:xs="http://www.w3.org/2001/XMLSchema" xmlns:p="http://schemas.microsoft.com/office/2006/metadata/properties" xmlns:ns2="0b39b100-34c8-42a1-9ad6-b6ff7a1420fd" xmlns:ns3="96114d72-49eb-45bc-812c-97b630c0d439" targetNamespace="http://schemas.microsoft.com/office/2006/metadata/properties" ma:root="true" ma:fieldsID="10a5ab1bdd382abbec1cca19d6f5380c" ns2:_="" ns3:_="">
    <xsd:import namespace="0b39b100-34c8-42a1-9ad6-b6ff7a1420fd"/>
    <xsd:import namespace="96114d72-49eb-45bc-812c-97b630c0d439"/>
    <xsd:element name="properties">
      <xsd:complexType>
        <xsd:sequence>
          <xsd:element name="documentManagement">
            <xsd:complexType>
              <xsd:all>
                <xsd:element ref="ns2:Folder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LS_x0020_Folder" minOccurs="0"/>
                <xsd:element ref="ns2:SharedWithUsers" minOccurs="0"/>
                <xsd:element ref="ns2:SharedWithDetails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  <xsd:element ref="ns2:Print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39b100-34c8-42a1-9ad6-b6ff7a1420fd" elementFormDefault="qualified">
    <xsd:import namespace="http://schemas.microsoft.com/office/2006/documentManagement/types"/>
    <xsd:import namespace="http://schemas.microsoft.com/office/infopath/2007/PartnerControls"/>
    <xsd:element name="Folders" ma:index="8" nillable="true" ma:displayName="Folders" ma:format="Dropdown" ma:internalName="Folders">
      <xsd:simpleType>
        <xsd:restriction base="dms:Choice">
          <xsd:enumeration value="Facilitator Guide"/>
          <xsd:enumeration value="PowerPoints"/>
          <xsd:enumeration value="Individual Handouts"/>
          <xsd:enumeration value="Facilitator Handouts"/>
          <xsd:enumeration value="Handouts"/>
          <xsd:enumeration value="Group Handouts"/>
          <xsd:enumeration value="Facilitator Workbook"/>
          <xsd:enumeration value="Participant Workbook"/>
          <xsd:enumeration value="Pre/Post Know. Survey"/>
          <xsd:enumeration value="Pre/Post Know. Survey Answer Key"/>
          <xsd:enumeration value="Reference Materials"/>
          <xsd:enumeration value="Required Reports"/>
          <xsd:enumeration value="Video Files"/>
          <xsd:enumeration value="EFG"/>
          <xsd:enumeration value="End of Course Critique"/>
          <xsd:enumeration value="GPS"/>
          <xsd:enumeration value="Activity Workbook"/>
          <xsd:enumeration value="Activity Workbook Answer Key"/>
          <xsd:enumeration value="Addendum"/>
          <xsd:enumeration value="Alternative Files"/>
          <xsd:enumeration value="Answer Key"/>
          <xsd:enumeration value="ATA Disclaimer"/>
          <xsd:enumeration value="Bomb Response Checklist"/>
          <xsd:enumeration value="Cable"/>
          <xsd:enumeration value="Case Studies"/>
          <xsd:enumeration value="CDG"/>
          <xsd:enumeration value="CEHR EFG"/>
          <xsd:enumeration value="CEHR Facilitator"/>
          <xsd:enumeration value="CEHR Participant"/>
          <xsd:enumeration value="Checklist"/>
          <xsd:enumeration value="Classroom Workbook"/>
          <xsd:enumeration value="COVID-19"/>
          <xsd:enumeration value="Crime Scene Forms"/>
          <xsd:enumeration value="Data Book"/>
          <xsd:enumeration value="Electronic Templates"/>
          <xsd:enumeration value="Equipment List"/>
          <xsd:enumeration value="Facilitator Admin Prep"/>
          <xsd:enumeration value="Facilitator Answer Key"/>
          <xsd:enumeration value="Facilitator Classroom Workbook"/>
          <xsd:enumeration value="Field Guide"/>
          <xsd:enumeration value="Group Handout PNP"/>
          <xsd:enumeration value="Handbook"/>
          <xsd:enumeration value="LEAD"/>
          <xsd:enumeration value="Media Relations Guidelines Handbook"/>
          <xsd:enumeration value="Participant Exercise Workbook"/>
          <xsd:enumeration value="Participant Handbook"/>
          <xsd:enumeration value="Participant Workbook AK-47"/>
          <xsd:enumeration value="Participant Workbook M4"/>
          <xsd:enumeration value="Plug &amp; Play AK-47"/>
          <xsd:enumeration value="Plug &amp; Play Driving"/>
          <xsd:enumeration value="Plug &amp; Play M4"/>
          <xsd:enumeration value="Plug &amp; Play"/>
          <xsd:enumeration value="Pocket Guide"/>
          <xsd:enumeration value="Poster"/>
          <xsd:enumeration value="PowerPoint PNP"/>
          <xsd:enumeration value="Practical Exercise Handbook"/>
          <xsd:enumeration value="Range Book"/>
          <xsd:enumeration value="Refresher Video"/>
          <xsd:enumeration value="Role Players"/>
          <xsd:enumeration value="Scenarios"/>
          <xsd:enumeration value="Skills Evaluation"/>
          <xsd:enumeration value="Threaded Answer Key"/>
          <xsd:enumeration value="Threaded Case Study"/>
          <xsd:enumeration value="Threaded Exercise"/>
          <xsd:enumeration value="Threaded Exercise Workbook Cover"/>
          <xsd:enumeration value="Training Aids"/>
          <xsd:enumeration value="Facilitator Threaded Exercise"/>
          <xsd:enumeration value="Participant Threaded Exercise"/>
          <xsd:enumeration value="Train-the-Trainer"/>
          <xsd:enumeration value="Trends"/>
          <xsd:enumeration value="Trends EFG"/>
          <xsd:enumeration value="Trends FG"/>
          <xsd:enumeration value="Trends Handbook"/>
          <xsd:enumeration value="Trends PG"/>
          <xsd:enumeration value="USB ONLY"/>
          <xsd:enumeration value="Workbook Answer Key"/>
          <xsd:enumeration value="Workbook Cover"/>
        </xsd:restriction>
      </xsd:simpleType>
    </xsd:element>
    <xsd:element name="LS_x0020_Folder" ma:index="15" nillable="true" ma:displayName="LS Folder" ma:description="Holds files that are facilitator and participant files to be translated by Language Services" ma:format="Dropdown" ma:internalName="LS_x0020_Folder">
      <xsd:simpleType>
        <xsd:restriction base="dms:Choice">
          <xsd:enumeration value="EFG"/>
          <xsd:enumeration value="GPS"/>
          <xsd:enumeration value="DO NOT TRANSLATE"/>
        </xsd:restriction>
      </xsd:simple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Print" ma:index="21" nillable="true" ma:displayName="Print" ma:description="Material to print or not to print" ma:format="Dropdown" ma:internalName="Print">
      <xsd:simpleType>
        <xsd:restriction base="dms:Choice">
          <xsd:enumeration value="Print"/>
          <xsd:enumeration value="DO NOT PRINT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114d72-49eb-45bc-812c-97b630c0d4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olders xmlns="0b39b100-34c8-42a1-9ad6-b6ff7a1420fd">LEAD</Folders>
    <LS_x0020_Folder xmlns="0b39b100-34c8-42a1-9ad6-b6ff7a1420fd">DO NOT TRANSLATE</LS_x0020_Folder>
    <Print xmlns="0b39b100-34c8-42a1-9ad6-b6ff7a1420fd" xsi:nil="true"/>
  </documentManagement>
</p:properties>
</file>

<file path=customXml/itemProps1.xml><?xml version="1.0" encoding="utf-8"?>
<ds:datastoreItem xmlns:ds="http://schemas.openxmlformats.org/officeDocument/2006/customXml" ds:itemID="{B3E6C6E8-FB7F-4091-9D2C-B333F7FC3D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39b100-34c8-42a1-9ad6-b6ff7a1420fd"/>
    <ds:schemaRef ds:uri="96114d72-49eb-45bc-812c-97b630c0d4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D13DEE9-EDDC-4D63-8F88-C37EF73100B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DB59236-8BD3-4FD8-B39C-88BAA859424F}">
  <ds:schemaRefs>
    <ds:schemaRef ds:uri="http://purl.org/dc/terms/"/>
    <ds:schemaRef ds:uri="http://schemas.microsoft.com/office/infopath/2007/PartnerControls"/>
    <ds:schemaRef ds:uri="0b39b100-34c8-42a1-9ad6-b6ff7a1420fd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96114d72-49eb-45bc-812c-97b630c0d439"/>
    <ds:schemaRef ds:uri="http://www.w3.org/XML/1998/namespace"/>
    <ds:schemaRef ds:uri="http://purl.org/dc/dcmitype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923</TotalTime>
  <Words>1137</Words>
  <Application>Microsoft Office PowerPoint</Application>
  <PresentationFormat>Affichage à l'écran (4:3)</PresentationFormat>
  <Paragraphs>303</Paragraphs>
  <Slides>31</Slides>
  <Notes>2</Notes>
  <HiddenSlides>0</HiddenSlides>
  <MMClips>1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31</vt:i4>
      </vt:variant>
    </vt:vector>
  </HeadingPairs>
  <TitlesOfParts>
    <vt:vector size="38" baseType="lpstr">
      <vt:lpstr>Arial</vt:lpstr>
      <vt:lpstr>Calibri</vt:lpstr>
      <vt:lpstr>Cambria</vt:lpstr>
      <vt:lpstr>Times New Roman</vt:lpstr>
      <vt:lpstr>Wingdings</vt:lpstr>
      <vt:lpstr>CourseAcronym02b_Module Title_FG-PG_vNO</vt:lpstr>
      <vt:lpstr>Reference Master Icons</vt:lpstr>
      <vt:lpstr>عرض تحليلي : ميدان الرماية قرطاج بيرصا 03-09-2026 </vt:lpstr>
      <vt:lpstr>الجزء الأول: تقييم المنشأة الحيوية</vt:lpstr>
      <vt:lpstr>تقييم الموقع</vt:lpstr>
      <vt:lpstr>تحليل المنشأة الحيوية1 من 2:</vt:lpstr>
      <vt:lpstr>Présentation PowerPoint</vt:lpstr>
      <vt:lpstr>Présentation PowerPoint</vt:lpstr>
      <vt:lpstr>Présentation PowerPoint</vt:lpstr>
      <vt:lpstr>Présentation PowerPoint</vt:lpstr>
      <vt:lpstr>برنامج مسلك الزيارة</vt:lpstr>
      <vt:lpstr>Présentation PowerPoint</vt:lpstr>
      <vt:lpstr>تحليل المنشأة الحيوية 2 من 2 </vt:lpstr>
      <vt:lpstr>الجزء الثاني: أصول المنشأة الحيوية</vt:lpstr>
      <vt:lpstr>تحليل خسائر الأصول الحرجة:</vt:lpstr>
      <vt:lpstr>مصفوفة طيف التهديدات:</vt:lpstr>
      <vt:lpstr>الجزء الثالث: تقدير التهديدات: معلومات عن التهديدات الداخلية</vt:lpstr>
      <vt:lpstr>معلومات عن التهديدات الخارجية (1 من 2)</vt:lpstr>
      <vt:lpstr>معلومات عن التهديدات الخارجية 2 من 2 :</vt:lpstr>
      <vt:lpstr>تقدير احتمالية الهجوم</vt:lpstr>
      <vt:lpstr>بيان تحليل التهديدات</vt:lpstr>
      <vt:lpstr>الجزء الرابع: التفتيش الأمني والتحقق والزيارة الميدانية</vt:lpstr>
      <vt:lpstr>Présentation PowerPoint</vt:lpstr>
      <vt:lpstr>Présentation PowerPoint</vt:lpstr>
      <vt:lpstr>القياسات في الموقع</vt:lpstr>
      <vt:lpstr>الجزء الخامس: مسافات التباعد (1 من 2)</vt:lpstr>
      <vt:lpstr>الجزء الخامس: مسافات التباعد (2 من 2)</vt:lpstr>
      <vt:lpstr>الجزء السادس: توصيات بشأن التدابير الأمنية المضادة (1 من 2)</vt:lpstr>
      <vt:lpstr>الجزء السادس: توصيات بشأن التدابير الأمنية المضادة (2 من 2)</vt:lpstr>
      <vt:lpstr>الجزء السادس: خطة المرونة الأمنية</vt:lpstr>
      <vt:lpstr>خاتمة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M16: Capstone Exercise Final Presentation</dc:title>
  <dc:subject>Critical Infrastructure Security and Resilience (CISR) v4.00</dc:subject>
  <dc:creator>ATA</dc:creator>
  <cp:lastModifiedBy>hiba tlili</cp:lastModifiedBy>
  <cp:revision>82</cp:revision>
  <dcterms:created xsi:type="dcterms:W3CDTF">2012-09-21T18:10:27Z</dcterms:created>
  <dcterms:modified xsi:type="dcterms:W3CDTF">2026-09-03T10:20:14Z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0x0101006FBC54F109ADDA44AFB12D26C091275A</vt:lpwstr>
  </property>
  <property fmtid="{D5CDD505-2E9C-101B-9397-08002B2CF9AE}" pid="3" name="MSIP_Label_1665d9ee-429a-4d5f-97cc-cfb56e044a6e_Enabled">
    <vt:lpwstr>true</vt:lpwstr>
  </property>
  <property fmtid="{D5CDD505-2E9C-101B-9397-08002B2CF9AE}" pid="4" name="MSIP_Label_1665d9ee-429a-4d5f-97cc-cfb56e044a6e_SetDate">
    <vt:lpwstr>2025-02-25T17:27:59Z</vt:lpwstr>
  </property>
  <property fmtid="{D5CDD505-2E9C-101B-9397-08002B2CF9AE}" pid="5" name="MSIP_Label_1665d9ee-429a-4d5f-97cc-cfb56e044a6e_Method">
    <vt:lpwstr>Privileged</vt:lpwstr>
  </property>
  <property fmtid="{D5CDD505-2E9C-101B-9397-08002B2CF9AE}" pid="6" name="MSIP_Label_1665d9ee-429a-4d5f-97cc-cfb56e044a6e_Name">
    <vt:lpwstr>1665d9ee-429a-4d5f-97cc-cfb56e044a6e</vt:lpwstr>
  </property>
  <property fmtid="{D5CDD505-2E9C-101B-9397-08002B2CF9AE}" pid="7" name="MSIP_Label_1665d9ee-429a-4d5f-97cc-cfb56e044a6e_SiteId">
    <vt:lpwstr>66cf5074-5afe-48d1-a691-a12b2121f44b</vt:lpwstr>
  </property>
  <property fmtid="{D5CDD505-2E9C-101B-9397-08002B2CF9AE}" pid="8" name="MSIP_Label_1665d9ee-429a-4d5f-97cc-cfb56e044a6e_ActionId">
    <vt:lpwstr>e2083cee-9625-4324-9659-f093da42d9bb</vt:lpwstr>
  </property>
  <property fmtid="{D5CDD505-2E9C-101B-9397-08002B2CF9AE}" pid="9" name="MSIP_Label_1665d9ee-429a-4d5f-97cc-cfb56e044a6e_ContentBits">
    <vt:lpwstr>0</vt:lpwstr>
  </property>
  <property fmtid="{D5CDD505-2E9C-101B-9397-08002B2CF9AE}" pid="10" name="MSIP_Label_1665d9ee-429a-4d5f-97cc-cfb56e044a6e_Tag">
    <vt:lpwstr>10, 0, 1, 2</vt:lpwstr>
  </property>
</Properties>
</file>