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90" r:id="rId6"/>
  </p:sldMasterIdLst>
  <p:notesMasterIdLst>
    <p:notesMasterId r:id="rId28"/>
  </p:notesMasterIdLst>
  <p:handoutMasterIdLst>
    <p:handoutMasterId r:id="rId29"/>
  </p:handoutMasterIdLst>
  <p:sldIdLst>
    <p:sldId id="256" r:id="rId7"/>
    <p:sldId id="258" r:id="rId8"/>
    <p:sldId id="281" r:id="rId9"/>
    <p:sldId id="259" r:id="rId10"/>
    <p:sldId id="261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5" r:id="rId21"/>
    <p:sldId id="276" r:id="rId22"/>
    <p:sldId id="277" r:id="rId23"/>
    <p:sldId id="279" r:id="rId24"/>
    <p:sldId id="278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2" d="100"/>
          <a:sy n="172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Office of Antiterrorism Assistance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Critical Infrastructure Security and Resilience (CISR) v4.00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Module 16: Capstone Exercise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85D4F-7E3E-4C96-99B9-6B4AAF2B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2806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Office of Antiterrorism Assistance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Critical Infrastructure Security and Resilience (CISR) v4.00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Module 16: Capstone Exercise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19CB7-F9A5-4A26-A9E5-C21C92E04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111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9CB7-F9A5-4A26-A9E5-C21C92E04FA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Critical Infrastructure Security and Resilience (CISR) v4.00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16: Capstone Exercise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Office of Antiterrorism 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0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784112" y="93092"/>
            <a:ext cx="3264540" cy="361505"/>
          </a:xfrm>
          <a:prstGeom prst="rect">
            <a:avLst/>
          </a:prstGeom>
          <a:solidFill>
            <a:srgbClr val="0707DA">
              <a:alpha val="9020"/>
            </a:srgbClr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 lIns="45720" rIns="4572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/>
            </a:r>
            <a:br>
              <a:rPr lang="en-US" sz="1200" b="1" dirty="0" smtClean="0">
                <a:solidFill>
                  <a:srgbClr val="FF0000"/>
                </a:solidFill>
              </a:rPr>
            </a:b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9609" y="2796363"/>
            <a:ext cx="6996225" cy="1318437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2971800" y="6581775"/>
            <a:ext cx="3200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816229" y="71438"/>
            <a:ext cx="3156321" cy="366713"/>
          </a:xfrm>
        </p:spPr>
        <p:txBody>
          <a:bodyPr anchor="ctr"/>
          <a:lstStyle>
            <a:lvl1pPr algn="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4800" y="4191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These materials are for training purposes only and must not be considered official recommendations.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51054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Insert Images Only to this layout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0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3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1233488"/>
            <a:ext cx="8318501" cy="3700462"/>
          </a:xfrm>
        </p:spPr>
        <p:txBody>
          <a:bodyPr/>
          <a:lstStyle>
            <a:lvl1pPr marL="233363" indent="-233363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edit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8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8" name="Title 24"/>
          <p:cNvSpPr>
            <a:spLocks noGrp="1"/>
          </p:cNvSpPr>
          <p:nvPr userDrawn="1">
            <p:ph type="title" hasCustomPrompt="1"/>
          </p:nvPr>
        </p:nvSpPr>
        <p:spPr>
          <a:xfrm>
            <a:off x="411161" y="228600"/>
            <a:ext cx="5988051" cy="914400"/>
          </a:xfrm>
          <a:solidFill>
            <a:schemeClr val="bg1">
              <a:lumMod val="75000"/>
            </a:schemeClr>
          </a:solidFill>
        </p:spPr>
        <p:txBody>
          <a:bodyPr lIns="45720" rIns="45720"/>
          <a:lstStyle>
            <a:lvl1pPr algn="ctr">
              <a:defRPr sz="3000"/>
            </a:lvl1pPr>
          </a:lstStyle>
          <a:p>
            <a:r>
              <a:rPr lang="en-US" dirty="0" smtClean="0"/>
              <a:t>Use this layout to refer to Addenda. Create a title/link here</a:t>
            </a:r>
            <a:endParaRPr lang="en-US" sz="3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99213" y="228600"/>
            <a:ext cx="2330450" cy="914400"/>
          </a:xfrm>
          <a:solidFill>
            <a:schemeClr val="bg1">
              <a:lumMod val="85000"/>
            </a:schemeClr>
          </a:solidFill>
        </p:spPr>
        <p:txBody>
          <a:bodyPr lIns="45720" rIns="45720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Refer to </a:t>
            </a:r>
            <a:br>
              <a:rPr lang="en-US" dirty="0" smtClean="0"/>
            </a:br>
            <a:r>
              <a:rPr lang="en-US" dirty="0" smtClean="0"/>
              <a:t>“Addendum #.#”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3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/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6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38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05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8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516326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39766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7"/>
            <a:ext cx="3975100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976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857500"/>
            <a:ext cx="8318500" cy="11430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581775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2971800" y="6581775"/>
            <a:ext cx="3200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54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39766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8"/>
            <a:ext cx="3975100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729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1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39766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82768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Content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4563" y="1220788"/>
            <a:ext cx="3975100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93361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39766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36624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6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05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9609" y="2796363"/>
            <a:ext cx="6996225" cy="1318437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2971800" y="6581775"/>
            <a:ext cx="3200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816229" y="71438"/>
            <a:ext cx="3156321" cy="366713"/>
          </a:xfrm>
        </p:spPr>
        <p:txBody>
          <a:bodyPr anchor="ctr"/>
          <a:lstStyle>
            <a:lvl1pPr algn="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4800" y="4191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These materials are for training purposes only and must not be considered official recommendations.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0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1233488"/>
            <a:ext cx="8318501" cy="3700462"/>
          </a:xfrm>
        </p:spPr>
        <p:txBody>
          <a:bodyPr/>
          <a:lstStyle>
            <a:lvl1pPr marL="233363" indent="-233363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edit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90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857500"/>
            <a:ext cx="8318500" cy="11430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581775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2971800" y="6581775"/>
            <a:ext cx="3200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54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316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 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285" y="54864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6460" y="24669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1233488"/>
            <a:ext cx="8318501" cy="3700462"/>
          </a:xfrm>
        </p:spPr>
        <p:txBody>
          <a:bodyPr/>
          <a:lstStyle>
            <a:lvl1pPr marL="233363" indent="-233363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edit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90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Question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1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Content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4162489"/>
            <a:ext cx="3975100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108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59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Question - Title 2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39766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1220788"/>
            <a:ext cx="3978274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614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54562" y="1224974"/>
            <a:ext cx="397414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39735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3157220"/>
            <a:ext cx="397510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1320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397668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3972613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8398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3976687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54563" y="1220788"/>
            <a:ext cx="3975100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54562" y="3150870"/>
            <a:ext cx="3975101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603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2783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5825" y="548640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5825" y="245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Long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39766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54563" y="1220788"/>
            <a:ext cx="3978274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3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dd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1233488"/>
            <a:ext cx="8318501" cy="3700462"/>
          </a:xfrm>
        </p:spPr>
        <p:txBody>
          <a:bodyPr/>
          <a:lstStyle>
            <a:lvl1pPr marL="233363" indent="-233363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edit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8" name="Title 24"/>
          <p:cNvSpPr>
            <a:spLocks noGrp="1"/>
          </p:cNvSpPr>
          <p:nvPr>
            <p:ph type="title" hasCustomPrompt="1"/>
          </p:nvPr>
        </p:nvSpPr>
        <p:spPr>
          <a:xfrm>
            <a:off x="411161" y="228600"/>
            <a:ext cx="5988051" cy="914400"/>
          </a:xfrm>
          <a:solidFill>
            <a:schemeClr val="bg1">
              <a:lumMod val="75000"/>
            </a:schemeClr>
          </a:solidFill>
        </p:spPr>
        <p:txBody>
          <a:bodyPr lIns="45720" rIns="45720"/>
          <a:lstStyle>
            <a:lvl1pPr algn="ctr">
              <a:defRPr sz="3000"/>
            </a:lvl1pPr>
          </a:lstStyle>
          <a:p>
            <a:r>
              <a:rPr lang="en-US" dirty="0" smtClean="0"/>
              <a:t>Use this layout to refer to Addenda. Create a title/link here</a:t>
            </a:r>
            <a:endParaRPr lang="en-US" sz="3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99213" y="228600"/>
            <a:ext cx="2330450" cy="914400"/>
          </a:xfrm>
          <a:solidFill>
            <a:schemeClr val="bg1">
              <a:lumMod val="85000"/>
            </a:schemeClr>
          </a:solidFill>
        </p:spPr>
        <p:txBody>
          <a:bodyPr lIns="45720" rIns="45720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Refer to </a:t>
            </a:r>
            <a:br>
              <a:rPr lang="en-US" dirty="0" smtClean="0"/>
            </a:br>
            <a:r>
              <a:rPr lang="en-US" dirty="0" smtClean="0"/>
              <a:t>“Addendum #.#”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52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: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dd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8" name="Title 24"/>
          <p:cNvSpPr>
            <a:spLocks noGrp="1"/>
          </p:cNvSpPr>
          <p:nvPr>
            <p:ph type="title" hasCustomPrompt="1"/>
          </p:nvPr>
        </p:nvSpPr>
        <p:spPr>
          <a:xfrm>
            <a:off x="411161" y="228600"/>
            <a:ext cx="5988051" cy="914400"/>
          </a:xfrm>
          <a:solidFill>
            <a:schemeClr val="bg1">
              <a:lumMod val="75000"/>
            </a:schemeClr>
          </a:solidFill>
        </p:spPr>
        <p:txBody>
          <a:bodyPr lIns="45720" rIns="45720"/>
          <a:lstStyle>
            <a:lvl1pPr algn="ctr">
              <a:defRPr sz="3000"/>
            </a:lvl1pPr>
          </a:lstStyle>
          <a:p>
            <a:r>
              <a:rPr lang="en-US" dirty="0" smtClean="0"/>
              <a:t>Use this layout to refer to Addenda. Create a title/link here</a:t>
            </a:r>
            <a:endParaRPr lang="en-US" sz="3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99213" y="228600"/>
            <a:ext cx="2330450" cy="914400"/>
          </a:xfrm>
          <a:solidFill>
            <a:schemeClr val="bg1">
              <a:lumMod val="85000"/>
            </a:schemeClr>
          </a:solidFill>
        </p:spPr>
        <p:txBody>
          <a:bodyPr lIns="45720" rIns="45720"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Refer to </a:t>
            </a:r>
            <a:br>
              <a:rPr lang="en-US" dirty="0" smtClean="0"/>
            </a:br>
            <a:r>
              <a:rPr lang="en-US" dirty="0" smtClean="0"/>
              <a:t>“Addendum #.#”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163" y="1233488"/>
            <a:ext cx="4069080" cy="3700462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660583" y="1233488"/>
            <a:ext cx="4069080" cy="3700462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7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l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163" y="1233488"/>
            <a:ext cx="4069080" cy="3700462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660583" y="1233488"/>
            <a:ext cx="4069080" cy="3700462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163" y="1233488"/>
            <a:ext cx="4069080" cy="3700462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60583" y="1233488"/>
            <a:ext cx="4069080" cy="1828800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60583" y="3105150"/>
            <a:ext cx="4069080" cy="1828800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5120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ntent,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11163" y="1233488"/>
            <a:ext cx="4069080" cy="1828800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11163" y="3105150"/>
            <a:ext cx="4069080" cy="1828800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60583" y="1233488"/>
            <a:ext cx="4069080" cy="3700462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755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11163" y="1233488"/>
            <a:ext cx="4069080" cy="1828800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11163" y="3105150"/>
            <a:ext cx="4069080" cy="1828800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660583" y="1233488"/>
            <a:ext cx="4069080" cy="1828800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0583" y="3105150"/>
            <a:ext cx="4069080" cy="1828800"/>
          </a:xfrm>
        </p:spPr>
        <p:txBody>
          <a:bodyPr/>
          <a:lstStyle>
            <a:lvl1pPr marL="233363" indent="-225425"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+mj-lt"/>
              </a:defRPr>
            </a:lvl2pPr>
            <a:lvl3pPr marL="1147763" marR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1">
                <a:latin typeface="+mj-lt"/>
              </a:defRPr>
            </a:lvl3pPr>
            <a:lvl4pPr marL="1658938" indent="-230188">
              <a:defRPr sz="1800" b="1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600200" marR="0" lvl="3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7323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33489"/>
            <a:ext cx="83185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8324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6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90563" indent="-244475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7763" indent="-244475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4963" indent="-2413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>
                    <a:lumMod val="85000"/>
                  </a:srgbClr>
                </a:solidFill>
              </a:rPr>
              <a:t>CISR v4.00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08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Place Report Title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Outsider Threat Information (1 of 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59268"/>
              </p:ext>
            </p:extLst>
          </p:nvPr>
        </p:nvGraphicFramePr>
        <p:xfrm>
          <a:off x="762000" y="1233488"/>
          <a:ext cx="7620000" cy="4768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5791200"/>
              </a:tblGrid>
              <a:tr h="25122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Threat Type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Threat 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1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00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Potential Action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High, Medium, Low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9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Theft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Sabotage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Other</a:t>
                      </a: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Motivation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High, Medium, Low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9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Political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Religious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Social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Economic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Personal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Other</a:t>
                      </a:r>
                      <a:endParaRPr lang="en-US" sz="1400" dirty="0">
                        <a:effectLst/>
                      </a:endParaRPr>
                    </a:p>
                  </a:txBody>
                  <a:tcPr marL="15429" marR="1542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Outsider Threat Information (2 of 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737337"/>
              </p:ext>
            </p:extLst>
          </p:nvPr>
        </p:nvGraphicFramePr>
        <p:xfrm>
          <a:off x="762000" y="1233488"/>
          <a:ext cx="7620000" cy="4346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1431953"/>
                <a:gridCol w="4359247"/>
              </a:tblGrid>
              <a:tr h="8810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Tactics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S=Stealth,  F=Force, and /or D=Deceit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Capabilities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Technical expertise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Insider assistance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Weapons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Equipment/ Tools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Transportation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15429" marR="1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7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Likelihood of Attack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501384"/>
              </p:ext>
            </p:extLst>
          </p:nvPr>
        </p:nvGraphicFramePr>
        <p:xfrm>
          <a:off x="609601" y="1162677"/>
          <a:ext cx="8000999" cy="4801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599"/>
                <a:gridCol w="1649259"/>
                <a:gridCol w="1322541"/>
                <a:gridCol w="742614"/>
                <a:gridCol w="1390986"/>
              </a:tblGrid>
              <a:tr h="25091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Estimating Likelihood of Attack (L</a:t>
                      </a:r>
                      <a:r>
                        <a:rPr lang="en-US" sz="1400" baseline="-25000" dirty="0">
                          <a:effectLst/>
                        </a:rPr>
                        <a:t>A</a:t>
                      </a:r>
                      <a:r>
                        <a:rPr lang="en-US" sz="1400" dirty="0">
                          <a:effectLst/>
                        </a:rPr>
                        <a:t>) Worksheet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Date: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Recorded by: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Facility identifier: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Threat type: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History/Intent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Historical Interest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Historical Attacks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5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Current Interest In Facility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Current Surveillance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Documented Threats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Relative Attractiveness of Target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Consequence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Ideology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Ease of Attack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1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Total Score for Threat Type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Sum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919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Sum all above scores</a:t>
                      </a:r>
                      <a:r>
                        <a:rPr lang="en-US" sz="1400" dirty="0">
                          <a:effectLst/>
                          <a:sym typeface="Wingdings"/>
                        </a:rPr>
                        <a:t>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1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Likelihood of this Threat Type Attacking this Facility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19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Write threat level based on L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score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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953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53" marR="50053" marT="18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2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Threat Analysis Statement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616065"/>
            <a:ext cx="3200400" cy="276225"/>
          </a:xfrm>
        </p:spPr>
        <p:txBody>
          <a:bodyPr/>
          <a:lstStyle/>
          <a:p>
            <a:pPr algn="l"/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8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 Security Inspection </a:t>
            </a:r>
            <a:br>
              <a:rPr lang="en-US" dirty="0" smtClean="0"/>
            </a:br>
            <a:r>
              <a:rPr lang="en-US" dirty="0" smtClean="0"/>
              <a:t>and Validation and Site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Deficiencies observed (include pictures, as needed):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8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On-Site Measurements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509013"/>
              </p:ext>
            </p:extLst>
          </p:nvPr>
        </p:nvGraphicFramePr>
        <p:xfrm>
          <a:off x="533400" y="1295400"/>
          <a:ext cx="8077200" cy="4724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3962400"/>
              </a:tblGrid>
              <a:tr h="688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Distance from the nearest point a vehicle can approach outside of security to the facility: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Distance from parking area to the building: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Distance from parking area to the asset(s):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Distance to other </a:t>
                      </a:r>
                      <a:r>
                        <a:rPr lang="en-US" sz="1400" dirty="0" smtClean="0">
                          <a:effectLst/>
                        </a:rPr>
                        <a:t>critical </a:t>
                      </a:r>
                      <a:r>
                        <a:rPr lang="en-US" sz="1400" dirty="0">
                          <a:effectLst/>
                        </a:rPr>
                        <a:t>infrastructure: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Distance to other open areas: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8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Distance between asset(s):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8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Distance to other significant threat(s) (such as hazardous material, train tracks):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8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5: Standoff Distances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Vehicle:</a:t>
            </a:r>
          </a:p>
          <a:p>
            <a:pPr lvl="1"/>
            <a:r>
              <a:rPr lang="en-US" dirty="0" smtClean="0"/>
              <a:t>Lethal air blast:</a:t>
            </a:r>
          </a:p>
          <a:p>
            <a:pPr lvl="1"/>
            <a:r>
              <a:rPr lang="en-US" dirty="0" smtClean="0"/>
              <a:t>Minimum evacuation distance:</a:t>
            </a:r>
          </a:p>
          <a:p>
            <a:pPr lvl="1"/>
            <a:r>
              <a:rPr lang="en-US" dirty="0" smtClean="0"/>
              <a:t>Falling glass hazard:</a:t>
            </a:r>
          </a:p>
          <a:p>
            <a:pPr lvl="1"/>
            <a:r>
              <a:rPr lang="en-US" dirty="0" smtClean="0"/>
              <a:t>Building evacuation distance: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6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5: Standoff Distances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Suicide Bomber:</a:t>
            </a:r>
          </a:p>
          <a:p>
            <a:pPr lvl="1"/>
            <a:r>
              <a:rPr lang="en-US" dirty="0" smtClean="0"/>
              <a:t>Minimum evacuation distance:</a:t>
            </a:r>
          </a:p>
          <a:p>
            <a:pPr lvl="1"/>
            <a:r>
              <a:rPr lang="en-US" dirty="0" smtClean="0"/>
              <a:t>Building evacuation distance: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31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6: Security Countermeasure Recommendation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upgrades to mitigate threat from large vehicle bomb: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66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6: Security Countermeasure Recommendation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upgrades to mitigate threat from suicide bomber: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7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Critical Infrastructure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Vulnerability </a:t>
            </a:r>
            <a:r>
              <a:rPr lang="en-US" dirty="0"/>
              <a:t>analysis team assignments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26426945"/>
              </p:ext>
            </p:extLst>
          </p:nvPr>
        </p:nvGraphicFramePr>
        <p:xfrm>
          <a:off x="1028700" y="1905000"/>
          <a:ext cx="7086600" cy="3733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3300"/>
                <a:gridCol w="35433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Role/Area of Expertise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9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6: </a:t>
            </a:r>
            <a:r>
              <a:rPr lang="en-US" dirty="0" smtClean="0"/>
              <a:t>Operational Resilience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recommendations and operational resilience plan statement: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4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627495"/>
            <a:ext cx="994410" cy="184785"/>
          </a:xfrm>
        </p:spPr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3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Location Assessed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581775"/>
            <a:ext cx="3200400" cy="276225"/>
          </a:xfrm>
        </p:spPr>
        <p:txBody>
          <a:bodyPr/>
          <a:lstStyle/>
          <a:p>
            <a:pPr algn="l"/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4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</a:t>
            </a:r>
            <a:r>
              <a:rPr lang="en-US" dirty="0" smtClean="0"/>
              <a:t>Critical Infrastructure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89240"/>
              </p:ext>
            </p:extLst>
          </p:nvPr>
        </p:nvGraphicFramePr>
        <p:xfrm>
          <a:off x="1066800" y="1295400"/>
          <a:ext cx="7391400" cy="365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4716"/>
                <a:gridCol w="5656684"/>
              </a:tblGrid>
              <a:tr h="520598">
                <a:tc>
                  <a:txBody>
                    <a:bodyPr/>
                    <a:lstStyle/>
                    <a:p>
                      <a:r>
                        <a:rPr lang="en-US" dirty="0" smtClean="0"/>
                        <a:t>Assess Component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Received from Site Survey Report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712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Conditions</a:t>
                      </a:r>
                    </a:p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3712">
                <a:tc>
                  <a:txBody>
                    <a:bodyPr/>
                    <a:lstStyle/>
                    <a:p>
                      <a:r>
                        <a:rPr lang="en-US" dirty="0" smtClean="0"/>
                        <a:t>Facility Operations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6826">
                <a:tc>
                  <a:txBody>
                    <a:bodyPr/>
                    <a:lstStyle/>
                    <a:p>
                      <a:r>
                        <a:rPr lang="en-US" dirty="0" smtClean="0"/>
                        <a:t>Facility Policies</a:t>
                      </a:r>
                      <a:r>
                        <a:rPr lang="en-US" baseline="0" dirty="0" smtClean="0"/>
                        <a:t> and Procedures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6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</a:t>
            </a:r>
            <a:r>
              <a:rPr lang="en-US" dirty="0" smtClean="0"/>
              <a:t>Critical Infrastructure (2 of 2)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158922"/>
              </p:ext>
            </p:extLst>
          </p:nvPr>
        </p:nvGraphicFramePr>
        <p:xfrm>
          <a:off x="685800" y="1264920"/>
          <a:ext cx="7924800" cy="338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9901"/>
                <a:gridCol w="6064899"/>
              </a:tblGrid>
              <a:tr h="620474">
                <a:tc>
                  <a:txBody>
                    <a:bodyPr/>
                    <a:lstStyle/>
                    <a:p>
                      <a:r>
                        <a:rPr lang="en-US" dirty="0" smtClean="0"/>
                        <a:t>Assess Component</a:t>
                      </a:r>
                      <a:endParaRPr lang="en-US" dirty="0"/>
                    </a:p>
                  </a:txBody>
                  <a:tcPr marL="98834" marR="9883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Information Received from Site Survey Report</a:t>
                      </a:r>
                    </a:p>
                    <a:p>
                      <a:endParaRPr lang="en-US" dirty="0"/>
                    </a:p>
                  </a:txBody>
                  <a:tcPr marL="98834" marR="9883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391"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Regulatory</a:t>
                      </a:r>
                      <a:r>
                        <a:rPr lang="en-US" baseline="0" dirty="0" smtClean="0"/>
                        <a:t> Requirements</a:t>
                      </a:r>
                    </a:p>
                    <a:p>
                      <a:endParaRPr lang="en-US" dirty="0"/>
                    </a:p>
                  </a:txBody>
                  <a:tcPr marL="98834" marR="988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8834" marR="988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6391">
                <a:tc>
                  <a:txBody>
                    <a:bodyPr/>
                    <a:lstStyle/>
                    <a:p>
                      <a:r>
                        <a:rPr lang="en-US" dirty="0" smtClean="0"/>
                        <a:t>Safety Considerations</a:t>
                      </a:r>
                    </a:p>
                    <a:p>
                      <a:endParaRPr lang="en-US" dirty="0"/>
                    </a:p>
                  </a:txBody>
                  <a:tcPr marL="98834" marR="988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8834" marR="988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6391">
                <a:tc>
                  <a:txBody>
                    <a:bodyPr/>
                    <a:lstStyle/>
                    <a:p>
                      <a:r>
                        <a:rPr lang="en-US" dirty="0" smtClean="0"/>
                        <a:t>Legal Considerations</a:t>
                      </a:r>
                    </a:p>
                    <a:p>
                      <a:endParaRPr lang="en-US" dirty="0"/>
                    </a:p>
                  </a:txBody>
                  <a:tcPr marL="98834" marR="988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8834" marR="988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2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Critical Infrastructure Assets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442070"/>
              </p:ext>
            </p:extLst>
          </p:nvPr>
        </p:nvGraphicFramePr>
        <p:xfrm>
          <a:off x="609600" y="1371600"/>
          <a:ext cx="8229600" cy="36576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828800"/>
                <a:gridCol w="640080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Critical Infrastructure Facility Assets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Asset Loss Analysis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613872"/>
              </p:ext>
            </p:extLst>
          </p:nvPr>
        </p:nvGraphicFramePr>
        <p:xfrm>
          <a:off x="411163" y="1233488"/>
          <a:ext cx="8504236" cy="512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6059"/>
                <a:gridCol w="2126059"/>
                <a:gridCol w="2126059"/>
                <a:gridCol w="2126059"/>
              </a:tblGrid>
              <a:tr h="1204912"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</a:t>
                      </a:r>
                      <a:r>
                        <a:rPr lang="en-US" baseline="0" dirty="0" smtClean="0"/>
                        <a:t> Asset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Undesirable Consequences</a:t>
                      </a:r>
                      <a:r>
                        <a:rPr lang="en-US" baseline="0" dirty="0" smtClean="0"/>
                        <a:t> of Critical Asset Loss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Levels of Undesirable Consequences of Critical Asset</a:t>
                      </a:r>
                      <a:r>
                        <a:rPr lang="en-US" baseline="0" dirty="0" smtClean="0"/>
                        <a:t> Loss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Occurrence of Undesirable</a:t>
                      </a:r>
                      <a:r>
                        <a:rPr lang="en-US" baseline="0" dirty="0" smtClean="0"/>
                        <a:t> Events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415"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2415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2415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2415"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8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933" y="1066800"/>
            <a:ext cx="7269811" cy="504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Spectrum Matrix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1250148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Facility</a:t>
            </a:r>
            <a:r>
              <a:rPr lang="en-US" sz="1800" b="1" dirty="0" smtClean="0">
                <a:solidFill>
                  <a:schemeClr val="bg1"/>
                </a:solidFill>
                <a:latin typeface="Cambria" pitchFamily="18" charset="0"/>
              </a:rPr>
              <a:t>:</a:t>
            </a:r>
            <a:endParaRPr lang="en-US"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5029" y="2025106"/>
            <a:ext cx="16981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latin typeface="Cambria" pitchFamily="18" charset="0"/>
              </a:rPr>
              <a:t>High </a:t>
            </a:r>
            <a:endParaRPr lang="en-US" sz="16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Consequence</a:t>
            </a:r>
            <a:endParaRPr lang="en-US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306728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mbria" pitchFamily="18" charset="0"/>
              </a:rPr>
              <a:t>Medium  Consequence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4158905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latin typeface="Cambria" pitchFamily="18" charset="0"/>
              </a:rPr>
              <a:t>Low </a:t>
            </a:r>
            <a:endParaRPr lang="en-US" sz="16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Consequence</a:t>
            </a:r>
            <a:endParaRPr lang="en-US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1238" y="5200881"/>
            <a:ext cx="1644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latin typeface="Cambria" pitchFamily="18" charset="0"/>
              </a:rPr>
              <a:t>Low  </a:t>
            </a:r>
            <a:endParaRPr lang="en-US" sz="16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Probability</a:t>
            </a:r>
            <a:endParaRPr lang="en-US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24400" y="520088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mbria" pitchFamily="18" charset="0"/>
              </a:rPr>
              <a:t>Medium Probability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86144" y="5200881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mbria" pitchFamily="18" charset="0"/>
              </a:rPr>
              <a:t>High 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1238" y="2882614"/>
            <a:ext cx="172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08476" y="3974239"/>
            <a:ext cx="172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93356" y="1806222"/>
            <a:ext cx="172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51238" y="1828800"/>
            <a:ext cx="172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7956" y="2882614"/>
            <a:ext cx="172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6171" y="3966994"/>
            <a:ext cx="172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86144" y="1789289"/>
            <a:ext cx="172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86144" y="2882614"/>
            <a:ext cx="172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86481" y="3966994"/>
            <a:ext cx="172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1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Threats Estimation:</a:t>
            </a:r>
            <a:br>
              <a:rPr lang="en-US" dirty="0" smtClean="0"/>
            </a:br>
            <a:r>
              <a:rPr lang="en-US" dirty="0" smtClean="0"/>
              <a:t>Insider Threat </a:t>
            </a:r>
            <a:r>
              <a:rPr lang="en-US" dirty="0"/>
              <a:t>Information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604497"/>
              </p:ext>
            </p:extLst>
          </p:nvPr>
        </p:nvGraphicFramePr>
        <p:xfrm>
          <a:off x="457202" y="1371600"/>
          <a:ext cx="8458198" cy="4787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314"/>
                <a:gridCol w="1208314"/>
                <a:gridCol w="1208314"/>
                <a:gridCol w="1208314"/>
                <a:gridCol w="1208314"/>
                <a:gridCol w="1208314"/>
                <a:gridCol w="1208314"/>
              </a:tblGrid>
              <a:tr h="870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Threat Opportunity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Insider Categories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Access to Asset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Access to Physical Protection System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Knowledge of Security 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Theft Opportunity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Sabotage Opportunity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Collusion Opportunity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528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8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8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8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8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87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4849" marR="548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CISR v4.00</a:t>
            </a:r>
            <a:endParaRPr lang="en-US" dirty="0"/>
          </a:p>
        </p:txBody>
      </p:sp>
      <p:sp>
        <p:nvSpPr>
          <p:cNvPr id="8" name="Straight Arrow Connector 6"/>
          <p:cNvSpPr>
            <a:spLocks noChangeShapeType="1"/>
          </p:cNvSpPr>
          <p:nvPr/>
        </p:nvSpPr>
        <p:spPr bwMode="auto">
          <a:xfrm>
            <a:off x="990600" y="1421789"/>
            <a:ext cx="265113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Straight Arrow Connector 5"/>
          <p:cNvSpPr>
            <a:spLocks noChangeShapeType="1"/>
          </p:cNvSpPr>
          <p:nvPr/>
        </p:nvSpPr>
        <p:spPr bwMode="auto">
          <a:xfrm rot="5400000">
            <a:off x="1281113" y="1906431"/>
            <a:ext cx="180975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0916"/>
      </p:ext>
    </p:extLst>
  </p:cSld>
  <p:clrMapOvr>
    <a:masterClrMapping/>
  </p:clrMapOvr>
</p:sld>
</file>

<file path=ppt/theme/theme1.xml><?xml version="1.0" encoding="utf-8"?>
<a:theme xmlns:a="http://schemas.openxmlformats.org/drawingml/2006/main" name="VIS Master Template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rseAcronym02b_Module Title_FG-PG_vNO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7C3501-DA43-42C9-A567-731A6368C915}"/>
</file>

<file path=customXml/itemProps2.xml><?xml version="1.0" encoding="utf-8"?>
<ds:datastoreItem xmlns:ds="http://schemas.openxmlformats.org/officeDocument/2006/customXml" ds:itemID="{CD13DEE9-EDDC-4D63-8F88-C37EF73100BC}"/>
</file>

<file path=customXml/itemProps3.xml><?xml version="1.0" encoding="utf-8"?>
<ds:datastoreItem xmlns:ds="http://schemas.openxmlformats.org/officeDocument/2006/customXml" ds:itemID="{EDB59236-8BD3-4FD8-B39C-88BAA85942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548</Words>
  <Application>Microsoft Office PowerPoint</Application>
  <PresentationFormat>On-screen Show (4:3)</PresentationFormat>
  <Paragraphs>267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VIS Master Template</vt:lpstr>
      <vt:lpstr>CourseAcronym02b_Module Title_FG-PG_vNO</vt:lpstr>
      <vt:lpstr>Reference Master Icons</vt:lpstr>
      <vt:lpstr>Place Report Title Here</vt:lpstr>
      <vt:lpstr>Part 1: Critical Infrastructure Assessment</vt:lpstr>
      <vt:lpstr>Location Assessed</vt:lpstr>
      <vt:lpstr>Analysis of Critical Infrastructure (1 of 2)</vt:lpstr>
      <vt:lpstr>Analysis of Critical Infrastructure (2 of 2)</vt:lpstr>
      <vt:lpstr>Part 2: Critical Infrastructure Assets</vt:lpstr>
      <vt:lpstr>Critical Asset Loss Analysis</vt:lpstr>
      <vt:lpstr>Threat Spectrum Matrix</vt:lpstr>
      <vt:lpstr>Part 3: Threats Estimation: Insider Threat Information </vt:lpstr>
      <vt:lpstr>Outsider Threat Information (1 of 2)</vt:lpstr>
      <vt:lpstr>Outsider Threat Information (2 of 2)</vt:lpstr>
      <vt:lpstr>Estimating Likelihood of Attack</vt:lpstr>
      <vt:lpstr>Threat Analysis Statement</vt:lpstr>
      <vt:lpstr>Part 4: Security Inspection  and Validation and Site Visit</vt:lpstr>
      <vt:lpstr>On-Site Measurements</vt:lpstr>
      <vt:lpstr>Part 5: Standoff Distances (1 of 2)</vt:lpstr>
      <vt:lpstr>Part 5: Standoff Distances (2 of 2)</vt:lpstr>
      <vt:lpstr>Part 6: Security Countermeasure Recommendation (1 of 2)</vt:lpstr>
      <vt:lpstr>Part 6: Security Countermeasure Recommendation (2 of 2)</vt:lpstr>
      <vt:lpstr>Part 6: Operational Resilience Plan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M16: Capstone Exercise Final Presentation</dc:title>
  <dc:subject>Critical Infrastructure Security and Resilience (CISR) v4.00</dc:subject>
  <dc:creator>ATA</dc:creator>
  <cp:lastModifiedBy>Deancb</cp:lastModifiedBy>
  <cp:revision>23</cp:revision>
  <dcterms:created xsi:type="dcterms:W3CDTF">2012-09-21T18:10:27Z</dcterms:created>
  <dcterms:modified xsi:type="dcterms:W3CDTF">2016-05-05T14:54:11Z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