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2" r:id="rId4"/>
    <p:sldMasterId id="2147483795" r:id="rId5"/>
    <p:sldMasterId id="2147483808" r:id="rId6"/>
    <p:sldMasterId id="2147483822" r:id="rId7"/>
  </p:sldMasterIdLst>
  <p:notesMasterIdLst>
    <p:notesMasterId r:id="rId20"/>
  </p:notesMasterIdLst>
  <p:handoutMasterIdLst>
    <p:handoutMasterId r:id="rId21"/>
  </p:handoutMasterIdLst>
  <p:sldIdLst>
    <p:sldId id="256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81" r:id="rId17"/>
    <p:sldId id="283" r:id="rId18"/>
    <p:sldId id="284" r:id="rId19"/>
  </p:sldIdLst>
  <p:sldSz cx="9144000" cy="6858000" type="screen4x3"/>
  <p:notesSz cx="7010400" cy="93726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68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3101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3175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4146">
          <p15:clr>
            <a:srgbClr val="A4A3A4"/>
          </p15:clr>
        </p15:guide>
        <p15:guide id="9" orient="horz" pos="920">
          <p15:clr>
            <a:srgbClr val="A4A3A4"/>
          </p15:clr>
        </p15:guide>
        <p15:guide id="10" pos="259">
          <p15:clr>
            <a:srgbClr val="A4A3A4"/>
          </p15:clr>
        </p15:guide>
        <p15:guide id="11" pos="5499">
          <p15:clr>
            <a:srgbClr val="A4A3A4"/>
          </p15:clr>
        </p15:guide>
        <p15:guide id="12" pos="48">
          <p15:clr>
            <a:srgbClr val="A4A3A4"/>
          </p15:clr>
        </p15:guide>
        <p15:guide id="13" pos="1824">
          <p15:clr>
            <a:srgbClr val="A4A3A4"/>
          </p15:clr>
        </p15:guide>
        <p15:guide id="14" pos="2880">
          <p15:clr>
            <a:srgbClr val="A4A3A4"/>
          </p15:clr>
        </p15:guide>
        <p15:guide id="15" pos="4031">
          <p15:clr>
            <a:srgbClr val="A4A3A4"/>
          </p15:clr>
        </p15:guide>
        <p15:guide id="16" pos="2994">
          <p15:clr>
            <a:srgbClr val="A4A3A4"/>
          </p15:clr>
        </p15:guide>
        <p15:guide id="17" pos="2764">
          <p15:clr>
            <a:srgbClr val="A4A3A4"/>
          </p15:clr>
        </p15:guide>
        <p15:guide id="18" orient="horz" pos="778">
          <p15:clr>
            <a:srgbClr val="A4A3A4"/>
          </p15:clr>
        </p15:guide>
        <p15:guide id="19" pos="1524">
          <p15:clr>
            <a:srgbClr val="A4A3A4"/>
          </p15:clr>
        </p15:guide>
        <p15:guide id="20" pos="423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ungRM" initials="RY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79000"/>
    <a:srgbClr val="566876"/>
    <a:srgbClr val="BEC8D0"/>
    <a:srgbClr val="DDDDDD"/>
    <a:srgbClr val="996633"/>
    <a:srgbClr val="2F2F2F"/>
    <a:srgbClr val="F1B713"/>
    <a:srgbClr val="F8DB8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3" autoAdjust="0"/>
    <p:restoredTop sz="95326" autoAdjust="0"/>
  </p:normalViewPr>
  <p:slideViewPr>
    <p:cSldViewPr snapToGrid="0">
      <p:cViewPr varScale="1">
        <p:scale>
          <a:sx n="173" d="100"/>
          <a:sy n="173" d="100"/>
        </p:scale>
        <p:origin x="-438" y="-90"/>
      </p:cViewPr>
      <p:guideLst>
        <p:guide orient="horz" pos="768"/>
        <p:guide orient="horz" pos="720"/>
        <p:guide orient="horz" pos="144"/>
        <p:guide orient="horz" pos="3101"/>
        <p:guide orient="horz"/>
        <p:guide orient="horz" pos="3175"/>
        <p:guide orient="horz" pos="3360"/>
        <p:guide orient="horz" pos="4146"/>
        <p:guide orient="horz" pos="920"/>
        <p:guide orient="horz" pos="778"/>
        <p:guide pos="259"/>
        <p:guide pos="5499"/>
        <p:guide pos="48"/>
        <p:guide pos="1824"/>
        <p:guide pos="2880"/>
        <p:guide pos="4031"/>
        <p:guide pos="2994"/>
        <p:guide pos="2764"/>
        <p:guide pos="1524"/>
        <p:guide pos="4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156"/>
    </p:cViewPr>
  </p:sorterViewPr>
  <p:notesViewPr>
    <p:cSldViewPr snapToGrid="0">
      <p:cViewPr>
        <p:scale>
          <a:sx n="80" d="100"/>
          <a:sy n="80" d="100"/>
        </p:scale>
        <p:origin x="-4482" y="-1476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algn="r" defTabSz="936712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Office of Antiterrorism Assistance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363" y="8915400"/>
            <a:ext cx="30178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t" anchorCtr="0" compatLnSpc="1">
            <a:prstTxWarp prst="textNoShape">
              <a:avLst/>
            </a:prstTxWarp>
          </a:bodyPr>
          <a:lstStyle>
            <a:lvl1pPr algn="l" defTabSz="936712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Critical Infrastructure Security and Resilience (CISR) v4.00</a:t>
            </a: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363" y="0"/>
            <a:ext cx="301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0" y="8915400"/>
            <a:ext cx="30178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t" anchorCtr="0" compatLnSpc="1">
            <a:prstTxWarp prst="textNoShape">
              <a:avLst/>
            </a:prstTxWarp>
          </a:bodyPr>
          <a:lstStyle>
            <a:lvl1pPr algn="r" defTabSz="936712">
              <a:defRPr sz="900">
                <a:latin typeface="Arial" charset="0"/>
              </a:defRPr>
            </a:lvl1pPr>
          </a:lstStyle>
          <a:p>
            <a:pPr>
              <a:defRPr/>
            </a:pPr>
            <a:fld id="{5A5B90CB-F3D2-48CD-9418-FB5061BF62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363" y="9055100"/>
            <a:ext cx="6035675" cy="317500"/>
          </a:xfrm>
          <a:prstGeom prst="rect">
            <a:avLst/>
          </a:prstGeom>
          <a:noFill/>
        </p:spPr>
        <p:txBody>
          <a:bodyPr tIns="9144" bIns="9144"/>
          <a:lstStyle/>
          <a:p>
            <a:pPr algn="ctr">
              <a:defRPr/>
            </a:pPr>
            <a:r>
              <a:rPr lang="en-US" sz="900" b="1" dirty="0">
                <a:latin typeface="Arial" pitchFamily="34" charset="0"/>
              </a:rPr>
              <a:t>OFFICE OF ANTITERRORISM ASSISTANCE - 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3850110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1675"/>
            <a:ext cx="4686300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04900" y="4452938"/>
            <a:ext cx="48006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6" rIns="93611" bIns="46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11" tIns="9144" rIns="93611" bIns="9144" numCol="1" anchor="b" anchorCtr="0" compatLnSpc="1">
            <a:prstTxWarp prst="textNoShape">
              <a:avLst/>
            </a:prstTxWarp>
          </a:bodyPr>
          <a:lstStyle>
            <a:lvl1pPr algn="r" defTabSz="936712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Office of Antiterrorism Assistance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363" y="8915400"/>
            <a:ext cx="30178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11" tIns="9144" rIns="93611" bIns="0" numCol="1" anchor="t" anchorCtr="0" compatLnSpc="1">
            <a:prstTxWarp prst="textNoShape">
              <a:avLst/>
            </a:prstTxWarp>
          </a:bodyPr>
          <a:lstStyle>
            <a:lvl1pPr algn="l" defTabSz="936712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Critical Infrastructure Security and Resilience (CISR) v4.00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7363" y="0"/>
            <a:ext cx="301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11" tIns="9144" rIns="93611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0" y="8915400"/>
            <a:ext cx="30178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11" tIns="9144" rIns="93611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900">
                <a:latin typeface="Arial" charset="0"/>
              </a:defRPr>
            </a:lvl1pPr>
          </a:lstStyle>
          <a:p>
            <a:pPr>
              <a:defRPr/>
            </a:pPr>
            <a:fld id="{90BEA067-C006-47D8-A979-21243A0355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363" y="9051925"/>
            <a:ext cx="6035675" cy="320675"/>
          </a:xfrm>
          <a:prstGeom prst="rect">
            <a:avLst/>
          </a:prstGeom>
          <a:noFill/>
        </p:spPr>
        <p:txBody>
          <a:bodyPr tIns="9144" bIns="9144"/>
          <a:lstStyle/>
          <a:p>
            <a:pPr algn="ctr">
              <a:defRPr/>
            </a:pPr>
            <a:r>
              <a:rPr lang="en-US" sz="900" b="1" dirty="0">
                <a:latin typeface="Arial" pitchFamily="34" charset="0"/>
              </a:rPr>
              <a:t>OFFICE OF ANTITERRORISM ASSISTANCE - 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4370463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71500" indent="-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028700" indent="-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85900" indent="-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1: Course Introduction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9074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Office of Antiterrorism Assistance</a:t>
            </a:r>
          </a:p>
        </p:txBody>
      </p:sp>
      <p:sp>
        <p:nvSpPr>
          <p:cNvPr id="378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Critical Infrastructure Security and Resilience (CISR) v4.00</a:t>
            </a:r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Module 1: Course Introduction</a:t>
            </a:r>
          </a:p>
        </p:txBody>
      </p:sp>
      <p:sp>
        <p:nvSpPr>
          <p:cNvPr id="3789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506"/>
            <a:fld id="{77C4A351-7316-4DB0-AF7E-88FAAD31ED94}" type="slidenum">
              <a:rPr lang="en-US" smtClean="0"/>
              <a:pPr defTabSz="936506"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05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Office of Antiterrorism Assistance</a:t>
            </a: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Critical Infrastructure Security and Resilience (CISR) v4.00</a:t>
            </a: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Module 1: Course Introduction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506"/>
            <a:fld id="{9EDA139B-6405-4D4B-A9B3-C4976F9D046E}" type="slidenum">
              <a:rPr lang="en-US" smtClean="0"/>
              <a:pPr defTabSz="936506"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867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Office of Antiterrorism Assistance</a:t>
            </a:r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Critical Infrastructure Security and Resilience (CISR) v4.00</a:t>
            </a:r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Module 1: Course Introduction</a:t>
            </a:r>
          </a:p>
        </p:txBody>
      </p:sp>
      <p:sp>
        <p:nvSpPr>
          <p:cNvPr id="3994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506"/>
            <a:fld id="{875575F2-2FCF-45A8-BF38-30C786CDB8FD}" type="slidenum">
              <a:rPr lang="en-US" smtClean="0"/>
              <a:pPr defTabSz="936506"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379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Office of Antiterrorism Assistance</a:t>
            </a:r>
          </a:p>
        </p:txBody>
      </p:sp>
      <p:sp>
        <p:nvSpPr>
          <p:cNvPr id="471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Critical Infrastructure Security and Resilience (CISR) v4.00</a:t>
            </a:r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Module 1: Course Introduction</a:t>
            </a:r>
          </a:p>
        </p:txBody>
      </p:sp>
      <p:sp>
        <p:nvSpPr>
          <p:cNvPr id="471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506"/>
            <a:fld id="{40B1DB1D-FC56-4714-809F-BB4E5C6F5718}" type="slidenum">
              <a:rPr lang="en-US" smtClean="0"/>
              <a:pPr defTabSz="936506"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147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Office of Antiterrorism Assistance</a:t>
            </a:r>
          </a:p>
        </p:txBody>
      </p:sp>
      <p:sp>
        <p:nvSpPr>
          <p:cNvPr id="430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Critical Infrastructure Security and Resilience (CISR) v4.00</a:t>
            </a:r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 smtClean="0"/>
              <a:t>Module 1: Course Introduction</a:t>
            </a:r>
          </a:p>
        </p:txBody>
      </p:sp>
      <p:sp>
        <p:nvSpPr>
          <p:cNvPr id="430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506"/>
            <a:fld id="{CF60C2FF-A0D5-4658-9006-65EF38DA3DD5}" type="slidenum">
              <a:rPr lang="en-US" smtClean="0"/>
              <a:pPr defTabSz="936506"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162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743200"/>
            <a:ext cx="6996225" cy="1371600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/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6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2975" y="1220788"/>
            <a:ext cx="3976688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2975" y="3202940"/>
            <a:ext cx="3976688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4" y="1220788"/>
            <a:ext cx="39766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087062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47117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place content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3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2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1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05435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5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16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squar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6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6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9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66922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50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743200"/>
            <a:ext cx="8318500" cy="13716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54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4F0EBB8-B6A0-4F62-B54B-ED14A207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9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36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34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5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0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9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37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924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9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30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4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1510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82737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63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40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01938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703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3139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75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Question-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33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Content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2975" y="4162489"/>
            <a:ext cx="3976688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2743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2975" y="1220789"/>
            <a:ext cx="3976688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80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Question - Title 2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39766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2975" y="1220788"/>
            <a:ext cx="3979862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91236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52022" y="1224974"/>
            <a:ext cx="3976688" cy="173736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14337" y="1227138"/>
            <a:ext cx="3973513" cy="3676798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36306" y="3185478"/>
            <a:ext cx="3976688" cy="173736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48961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3980765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2975" y="1220789"/>
            <a:ext cx="3976688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11163" y="3157220"/>
            <a:ext cx="397668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0943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85478"/>
            <a:ext cx="3976687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52975" y="1220788"/>
            <a:ext cx="3976688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52974" y="3179128"/>
            <a:ext cx="3976689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12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: Question -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009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7429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Long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71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Long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3976687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52975" y="1220788"/>
            <a:ext cx="3979862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8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82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808514"/>
            <a:ext cx="6826847" cy="1223159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/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65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5226" y="2796639"/>
            <a:ext cx="8318500" cy="1217221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09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imary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71935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93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728987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40274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2176" y="1220787"/>
            <a:ext cx="40274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8223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587261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40274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2176" y="1220788"/>
            <a:ext cx="40274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73934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20790"/>
            <a:ext cx="40274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05350" y="1220788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05350" y="3202940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37940017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_Title, Content,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05350" y="1220788"/>
            <a:ext cx="4024313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22376"/>
            <a:ext cx="40274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202940"/>
            <a:ext cx="40274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439640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05350" y="1220788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3202940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4" y="1220788"/>
            <a:ext cx="40274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202940"/>
            <a:ext cx="40274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8794020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47117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place content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62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49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imary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01938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97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: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059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_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36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: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39766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2975" y="1220787"/>
            <a:ext cx="3976688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58084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31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67096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05350" y="1224974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14337" y="1227138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157963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: 1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21333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4027486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57220"/>
            <a:ext cx="4027487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5217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 Title small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9955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: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430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: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4027487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05350" y="1220788"/>
            <a:ext cx="4027487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990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mary: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8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: Question -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39766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2975" y="1220788"/>
            <a:ext cx="3976688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9042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1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20790"/>
            <a:ext cx="39766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2975" y="1220788"/>
            <a:ext cx="3976688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52975" y="3202940"/>
            <a:ext cx="3976688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64108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Content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2975" y="1220788"/>
            <a:ext cx="3976688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22376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13551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114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89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9" name="CallBottom"/>
          <p:cNvSpPr txBox="1">
            <a:spLocks/>
          </p:cNvSpPr>
          <p:nvPr/>
        </p:nvSpPr>
        <p:spPr bwMode="auto">
          <a:xfrm>
            <a:off x="50800" y="5029200"/>
            <a:ext cx="2832100" cy="1549400"/>
          </a:xfrm>
          <a:prstGeom prst="rect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tx1">
                <a:lumMod val="50000"/>
                <a:lumOff val="50000"/>
              </a:schemeClr>
            </a:bgClr>
          </a:patt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 not place content within this area.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Please preserve for insertion of English Text (Callout Boxes).</a:t>
            </a:r>
          </a:p>
        </p:txBody>
      </p:sp>
      <p:sp>
        <p:nvSpPr>
          <p:cNvPr id="8" name="CallBottom"/>
          <p:cNvSpPr txBox="1">
            <a:spLocks/>
          </p:cNvSpPr>
          <p:nvPr userDrawn="1"/>
        </p:nvSpPr>
        <p:spPr bwMode="auto">
          <a:xfrm>
            <a:off x="50800" y="5029200"/>
            <a:ext cx="2832100" cy="1549400"/>
          </a:xfrm>
          <a:prstGeom prst="rect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tx1">
                <a:lumMod val="50000"/>
                <a:lumOff val="50000"/>
              </a:schemeClr>
            </a:bgClr>
          </a:patt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 not allow text content to overlap this area.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This area reserved for insertion of English Text (Callout Boxes).</a:t>
            </a:r>
          </a:p>
        </p:txBody>
      </p:sp>
    </p:spTree>
    <p:extLst>
      <p:ext uri="{BB962C8B-B14F-4D97-AF65-F5344CB8AC3E}">
        <p14:creationId xmlns:p14="http://schemas.microsoft.com/office/powerpoint/2010/main" val="102668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1: Course Introduction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allBottom"/>
          <p:cNvSpPr txBox="1">
            <a:spLocks/>
          </p:cNvSpPr>
          <p:nvPr/>
        </p:nvSpPr>
        <p:spPr bwMode="auto">
          <a:xfrm>
            <a:off x="50800" y="5029200"/>
            <a:ext cx="2832100" cy="1549400"/>
          </a:xfrm>
          <a:prstGeom prst="rect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bg1">
                <a:lumMod val="50000"/>
              </a:schemeClr>
            </a:bgClr>
          </a:patt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 not place content within this area.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Please preserve for insertion of English Text (Callout Boxes).</a:t>
            </a:r>
          </a:p>
        </p:txBody>
      </p:sp>
    </p:spTree>
    <p:extLst>
      <p:ext uri="{BB962C8B-B14F-4D97-AF65-F5344CB8AC3E}">
        <p14:creationId xmlns:p14="http://schemas.microsoft.com/office/powerpoint/2010/main" val="32312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Course Introduction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CISR v1.0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Module 1: Course 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1.1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1939745"/>
              </p:ext>
            </p:extLst>
          </p:nvPr>
        </p:nvGraphicFramePr>
        <p:xfrm>
          <a:off x="404813" y="1217613"/>
          <a:ext cx="8319130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9045"/>
                <a:gridCol w="71400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Day(s)</a:t>
                      </a:r>
                      <a:endParaRPr lang="en-US" dirty="0"/>
                    </a:p>
                  </a:txBody>
                  <a:tcPr marL="92948" marR="9294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Milestones</a:t>
                      </a:r>
                      <a:endParaRPr lang="en-US" dirty="0"/>
                    </a:p>
                  </a:txBody>
                  <a:tcPr marL="92948" marR="9294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92948" marR="929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effectLst/>
                        </a:rPr>
                        <a:t>Introduction to Critical Infrastructure Security and Resilience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48" marR="92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 marL="92948" marR="929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effectLst/>
                        </a:rPr>
                        <a:t>Community Engagement and Human Rights; Building Community Partnerships; Components of Critical Infrastructure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48" marR="9294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 marL="92948" marR="929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effectLst/>
                        </a:rPr>
                        <a:t>Critical Infrastructure Assets; Cybersecurity; Surveillance Detection Overview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48" marR="92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4–5</a:t>
                      </a:r>
                      <a:endParaRPr lang="en-US" sz="1800" b="1" dirty="0"/>
                    </a:p>
                  </a:txBody>
                  <a:tcPr marL="92948" marR="929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effectLst/>
                        </a:rPr>
                        <a:t>Explosives and Critical Infrastructure; Analyzing the Threat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48" marR="9294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Schedule (1 of 2)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graphicFrame>
        <p:nvGraphicFramePr>
          <p:cNvPr id="16" name="CallTable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882155"/>
              </p:ext>
            </p:extLst>
          </p:nvPr>
        </p:nvGraphicFramePr>
        <p:xfrm>
          <a:off x="50800" y="5334000"/>
          <a:ext cx="2844800" cy="12698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3185"/>
                <a:gridCol w="2441615"/>
              </a:tblGrid>
              <a:tr h="188137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Day(s)</a:t>
                      </a:r>
                      <a:endParaRPr lang="en-US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Milestones</a:t>
                      </a:r>
                      <a:endParaRPr lang="en-US" sz="700" dirty="0"/>
                    </a:p>
                  </a:txBody>
                  <a:tcPr marL="0" marR="0" marT="0" marB="0"/>
                </a:tc>
              </a:tr>
              <a:tr h="231553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1</a:t>
                      </a:r>
                      <a:endParaRPr lang="en-US" sz="700" b="1" dirty="0"/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dirty="0" smtClean="0">
                          <a:effectLst/>
                        </a:rPr>
                        <a:t>Introduction to Critical Infrastructure Security and Resilience</a:t>
                      </a:r>
                      <a:endParaRPr lang="en-US" sz="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02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2</a:t>
                      </a:r>
                      <a:endParaRPr lang="en-US" sz="700" b="1" dirty="0"/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dirty="0" smtClean="0">
                          <a:effectLst/>
                        </a:rPr>
                        <a:t>Community Engagement and Human Rights; Building Community Partnerships; Components of Critical Infrastructure</a:t>
                      </a:r>
                      <a:endParaRPr lang="en-US" sz="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97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3</a:t>
                      </a:r>
                      <a:endParaRPr lang="en-US" sz="700" b="1" dirty="0"/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dirty="0" smtClean="0">
                          <a:effectLst/>
                        </a:rPr>
                        <a:t>Critical Infrastructure Assets; Cybersecurity; Surveillance Detection Overview</a:t>
                      </a:r>
                      <a:endParaRPr lang="en-US" sz="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137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4–5</a:t>
                      </a:r>
                      <a:endParaRPr lang="en-US" sz="700" b="1" dirty="0"/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dirty="0" smtClean="0">
                          <a:effectLst/>
                        </a:rPr>
                        <a:t>Explosives and Critical Infrastructure; Analyzing the Threat</a:t>
                      </a:r>
                      <a:endParaRPr lang="en-US" sz="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CallAddLeft" hidden="1"/>
          <p:cNvSpPr txBox="1">
            <a:spLocks/>
          </p:cNvSpPr>
          <p:nvPr/>
        </p:nvSpPr>
        <p:spPr>
          <a:xfrm>
            <a:off x="50800" y="5033396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Course Schedule (1 of 2)</a:t>
            </a:r>
            <a:endParaRPr lang="en-US" sz="1000" b="0" dirty="0"/>
          </a:p>
        </p:txBody>
      </p:sp>
      <p:sp>
        <p:nvSpPr>
          <p:cNvPr id="20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52079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1.1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15366871"/>
              </p:ext>
            </p:extLst>
          </p:nvPr>
        </p:nvGraphicFramePr>
        <p:xfrm>
          <a:off x="404813" y="1217613"/>
          <a:ext cx="8319130" cy="212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9045"/>
                <a:gridCol w="71400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Day(s)</a:t>
                      </a:r>
                      <a:endParaRPr lang="en-US" dirty="0"/>
                    </a:p>
                  </a:txBody>
                  <a:tcPr marL="92948" marR="9294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Milestones</a:t>
                      </a:r>
                      <a:endParaRPr lang="en-US" dirty="0"/>
                    </a:p>
                  </a:txBody>
                  <a:tcPr marL="92948" marR="9294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marL="92948" marR="929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Policies and Procedures</a:t>
                      </a:r>
                    </a:p>
                  </a:txBody>
                  <a:tcPr marL="92948" marR="92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 marL="92948" marR="929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 Force Operations; Security Technology</a:t>
                      </a:r>
                    </a:p>
                  </a:txBody>
                  <a:tcPr marL="92948" marR="9294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7–9</a:t>
                      </a:r>
                      <a:endParaRPr lang="en-US" b="1" dirty="0"/>
                    </a:p>
                  </a:txBody>
                  <a:tcPr marL="92948" marR="929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 Inspection and Validation; Operational Resilience; Capstone Exercise</a:t>
                      </a:r>
                    </a:p>
                  </a:txBody>
                  <a:tcPr marL="92948" marR="92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 marL="92948" marR="929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Summary, Evaluation, and Commencement</a:t>
                      </a:r>
                    </a:p>
                  </a:txBody>
                  <a:tcPr marL="92948" marR="9294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Schedule (2 of 2)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graphicFrame>
        <p:nvGraphicFramePr>
          <p:cNvPr id="19" name="CallTable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638657"/>
              </p:ext>
            </p:extLst>
          </p:nvPr>
        </p:nvGraphicFramePr>
        <p:xfrm>
          <a:off x="50800" y="5334000"/>
          <a:ext cx="2844800" cy="1244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3185"/>
                <a:gridCol w="2441615"/>
              </a:tblGrid>
              <a:tr h="28892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Day(s)</a:t>
                      </a:r>
                      <a:endParaRPr lang="en-US" sz="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Milestones</a:t>
                      </a:r>
                      <a:endParaRPr lang="en-US" sz="800" dirty="0"/>
                    </a:p>
                  </a:txBody>
                  <a:tcPr marL="0" marR="0" marT="0" marB="0"/>
                </a:tc>
              </a:tr>
              <a:tr h="15557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5</a:t>
                      </a:r>
                      <a:endParaRPr lang="en-US" sz="800" b="1" dirty="0"/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Policies and Procedures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6</a:t>
                      </a:r>
                      <a:endParaRPr lang="en-US" sz="800" b="1" dirty="0"/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 Force Operations; Security Technology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7–9</a:t>
                      </a:r>
                      <a:endParaRPr lang="en-US" sz="800" b="1" dirty="0"/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 Inspection and Validation; Operational Resilience; Capstone Exercise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10</a:t>
                      </a:r>
                      <a:endParaRPr lang="en-US" sz="800" b="1" dirty="0"/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Summary, Evaluation, and Commencement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CallAddL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rgbClr val="BEBEBE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50" b="0" smtClean="0"/>
              <a:t>Course Schedule (2 of 2)</a:t>
            </a:r>
            <a:endParaRPr lang="en-US" sz="950" b="0" dirty="0"/>
          </a:p>
        </p:txBody>
      </p:sp>
      <p:sp>
        <p:nvSpPr>
          <p:cNvPr id="23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4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41146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Measures course effectiveness</a:t>
            </a:r>
          </a:p>
          <a:p>
            <a:r>
              <a:rPr lang="en-US" dirty="0" smtClean="0"/>
              <a:t>Is not graded</a:t>
            </a:r>
          </a:p>
          <a:p>
            <a:r>
              <a:rPr lang="en-US" dirty="0" smtClean="0"/>
              <a:t>Does not require your name</a:t>
            </a:r>
          </a:p>
          <a:p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96" y="1633432"/>
            <a:ext cx="3139181" cy="1926177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Survey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3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 1.1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972517" y="3306613"/>
            <a:ext cx="2595360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</a:t>
            </a:r>
            <a:r>
              <a:rPr lang="en-US" sz="800" b="1" dirty="0" smtClean="0">
                <a:solidFill>
                  <a:schemeClr val="bg1"/>
                </a:solidFill>
              </a:rPr>
              <a:t>Getty Images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Measures course effectiveness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Is not graded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Does not require your name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25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Knowledge Survey</a:t>
            </a:r>
            <a:endParaRPr lang="en-US" sz="1000" b="0" dirty="0"/>
          </a:p>
        </p:txBody>
      </p:sp>
      <p:sp>
        <p:nvSpPr>
          <p:cNvPr id="2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Handout 1.1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16551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Facilitator Introductions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3315" name="Content Placeholder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Position</a:t>
            </a:r>
          </a:p>
          <a:p>
            <a:r>
              <a:rPr lang="en-US" dirty="0" smtClean="0"/>
              <a:t>Professional experience</a:t>
            </a:r>
          </a:p>
          <a:p>
            <a:r>
              <a:rPr lang="en-US" dirty="0" smtClean="0"/>
              <a:t>Course expectations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07" y="1504398"/>
            <a:ext cx="3121423" cy="2493480"/>
          </a:xfrm>
        </p:spPr>
      </p:pic>
      <p:sp>
        <p:nvSpPr>
          <p:cNvPr id="9" name="Rectangle 8"/>
          <p:cNvSpPr/>
          <p:nvPr/>
        </p:nvSpPr>
        <p:spPr bwMode="auto">
          <a:xfrm>
            <a:off x="5045582" y="3730120"/>
            <a:ext cx="3195686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DS/T/ATA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Facilitator Introductions</a:t>
            </a:r>
            <a:endParaRPr lang="en-US" sz="1000" b="0" dirty="0"/>
          </a:p>
        </p:txBody>
      </p:sp>
      <p:sp>
        <p:nvSpPr>
          <p:cNvPr id="1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Name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Position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Professional experience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Course expectations</a:t>
            </a:r>
          </a:p>
          <a:p>
            <a:pPr>
              <a:spcAft>
                <a:spcPts val="0"/>
              </a:spcAft>
            </a:pP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2985010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Introductions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4339" name="Content Placeholder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Please provide: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Professional experience</a:t>
            </a:r>
          </a:p>
          <a:p>
            <a:pPr lvl="1"/>
            <a:r>
              <a:rPr lang="en-US" dirty="0" smtClean="0"/>
              <a:t>Course expectations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86" y="1454150"/>
            <a:ext cx="2005708" cy="2563084"/>
          </a:xfrm>
        </p:spPr>
      </p:pic>
      <p:sp>
        <p:nvSpPr>
          <p:cNvPr id="9" name="Rectangle 8"/>
          <p:cNvSpPr/>
          <p:nvPr/>
        </p:nvSpPr>
        <p:spPr bwMode="auto">
          <a:xfrm>
            <a:off x="5275535" y="3756579"/>
            <a:ext cx="2895600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</a:t>
            </a:r>
            <a:r>
              <a:rPr lang="en-US" sz="800" b="1" dirty="0" smtClean="0">
                <a:solidFill>
                  <a:schemeClr val="bg1"/>
                </a:solidFill>
              </a:rPr>
              <a:t>Getty Images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Participant Introductions</a:t>
            </a:r>
            <a:endParaRPr lang="en-US" sz="1000" b="0" dirty="0"/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Please provide: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Name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Position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Professional experience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Course expectations</a:t>
            </a: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1582047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Course Materials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Participant Workbook</a:t>
            </a:r>
          </a:p>
          <a:p>
            <a:r>
              <a:rPr lang="en-US" dirty="0" smtClean="0"/>
              <a:t>Course materials </a:t>
            </a:r>
          </a:p>
          <a:p>
            <a:pPr lvl="1"/>
            <a:r>
              <a:rPr lang="en-US" dirty="0" smtClean="0"/>
              <a:t>Compact disc </a:t>
            </a:r>
            <a:endParaRPr 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17" y="1504950"/>
            <a:ext cx="2714480" cy="2709368"/>
          </a:xfrm>
        </p:spPr>
      </p:pic>
      <p:sp>
        <p:nvSpPr>
          <p:cNvPr id="10" name="Rectangle 9"/>
          <p:cNvSpPr/>
          <p:nvPr/>
        </p:nvSpPr>
        <p:spPr bwMode="auto">
          <a:xfrm>
            <a:off x="5183956" y="3968422"/>
            <a:ext cx="3195686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</a:t>
            </a:r>
            <a:r>
              <a:rPr lang="en-US" sz="800" b="1" dirty="0" smtClean="0">
                <a:solidFill>
                  <a:schemeClr val="bg1"/>
                </a:solidFill>
              </a:rPr>
              <a:t>Getty Images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Introduction to Course Materials</a:t>
            </a:r>
            <a:endParaRPr lang="en-US" sz="1000" b="0" dirty="0"/>
          </a:p>
        </p:txBody>
      </p:sp>
      <p:sp>
        <p:nvSpPr>
          <p:cNvPr id="1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Participant Workbook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Course materials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Compact disc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3311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 of Antiterrorism Assistance (ATA)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363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Created by US Congress in 1983 </a:t>
            </a:r>
          </a:p>
          <a:p>
            <a:r>
              <a:rPr lang="en-US" dirty="0" smtClean="0"/>
              <a:t>Formed as a major initiative against international terrorism</a:t>
            </a:r>
          </a:p>
          <a:p>
            <a:r>
              <a:rPr lang="en-US" dirty="0" smtClean="0"/>
              <a:t>Provides training and related assistance to law enforcement and security services worldwide</a:t>
            </a:r>
          </a:p>
        </p:txBody>
      </p:sp>
      <p:sp>
        <p:nvSpPr>
          <p:cNvPr id="1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Office of Antiterrorism Assistance (ATA)</a:t>
            </a:r>
            <a:endParaRPr lang="en-US" sz="1000" b="0" dirty="0"/>
          </a:p>
        </p:txBody>
      </p:sp>
      <p:sp>
        <p:nvSpPr>
          <p:cNvPr id="2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Created by US Congress in 1983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Formed as a major initiative against international terrorism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Provides training and related assistance to law enforcement and security services worldwide</a:t>
            </a: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1328834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Purpose</a:t>
            </a:r>
            <a:endParaRPr lang="en-US" dirty="0"/>
          </a:p>
        </p:txBody>
      </p:sp>
      <p:sp>
        <p:nvSpPr>
          <p:cNvPr id="22531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To provide the skills and techniques needed to develop a process to assess and mitigate vulnerabilities of critical infrastructure and plan for resilience</a:t>
            </a:r>
            <a:endParaRPr lang="en-US" dirty="0" smtClean="0">
              <a:solidFill>
                <a:srgbClr val="9966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Course Purpose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To provide the skills and techniques needed to develop a process to assess and mitigate vulnerabilities of critical infrastructure and plan for resilience</a:t>
            </a:r>
            <a:endParaRPr lang="en-US" sz="1000" b="0" dirty="0" smtClean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7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Strategies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Large-group discussion</a:t>
            </a:r>
          </a:p>
          <a:p>
            <a:r>
              <a:rPr lang="en-US" dirty="0" smtClean="0"/>
              <a:t>Small-group activities</a:t>
            </a:r>
          </a:p>
          <a:p>
            <a:r>
              <a:rPr lang="en-US" dirty="0" smtClean="0"/>
              <a:t>Demonstration</a:t>
            </a:r>
          </a:p>
          <a:p>
            <a:r>
              <a:rPr lang="en-US" dirty="0" smtClean="0"/>
              <a:t>TeachBack moment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96" y="1532092"/>
            <a:ext cx="3432345" cy="2298391"/>
          </a:xfrm>
        </p:spPr>
      </p:pic>
      <p:sp>
        <p:nvSpPr>
          <p:cNvPr id="21" name="Rectangle 20"/>
          <p:cNvSpPr/>
          <p:nvPr/>
        </p:nvSpPr>
        <p:spPr bwMode="auto">
          <a:xfrm>
            <a:off x="5054559" y="3580067"/>
            <a:ext cx="3432175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</a:t>
            </a:r>
            <a:r>
              <a:rPr lang="en-US" sz="800" b="1" dirty="0">
                <a:solidFill>
                  <a:schemeClr val="bg1"/>
                </a:solidFill>
              </a:rPr>
              <a:t>: DS/T/ATA</a:t>
            </a:r>
            <a:endParaRPr lang="en-US" sz="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/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Instructional Strategies</a:t>
            </a:r>
            <a:endParaRPr lang="en-US" sz="1000" b="0" dirty="0"/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Lecture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Case studies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Large-group discussion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Small-group activities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Demonstration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TeachBack moment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21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Etiquette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Share ideas</a:t>
            </a:r>
          </a:p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Silence cell phones </a:t>
            </a:r>
          </a:p>
          <a:p>
            <a:r>
              <a:rPr lang="en-US" dirty="0" smtClean="0"/>
              <a:t>Report to class on time</a:t>
            </a:r>
            <a:endParaRPr lang="en-US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491111"/>
            <a:ext cx="3465513" cy="2315498"/>
          </a:xfrm>
        </p:spPr>
      </p:pic>
      <p:sp>
        <p:nvSpPr>
          <p:cNvPr id="14" name="Rectangle 13"/>
          <p:cNvSpPr/>
          <p:nvPr/>
        </p:nvSpPr>
        <p:spPr bwMode="auto">
          <a:xfrm>
            <a:off x="7029449" y="3556067"/>
            <a:ext cx="1612919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Source: </a:t>
            </a:r>
            <a:r>
              <a:rPr 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Getty Images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Classroom Etiquette</a:t>
            </a:r>
            <a:endParaRPr lang="en-US" sz="1000" b="0" dirty="0"/>
          </a:p>
        </p:txBody>
      </p:sp>
      <p:sp>
        <p:nvSpPr>
          <p:cNvPr id="1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Share ideas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Ask questions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Silence cell phones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Report to class on time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5174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1: Course Introduction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8435" name="Content Placeholder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Class representative</a:t>
            </a:r>
          </a:p>
          <a:p>
            <a:r>
              <a:rPr lang="en-US" dirty="0" smtClean="0"/>
              <a:t>Facilities</a:t>
            </a:r>
          </a:p>
          <a:p>
            <a:r>
              <a:rPr lang="en-US" dirty="0" smtClean="0"/>
              <a:t>Daily schedule</a:t>
            </a:r>
          </a:p>
          <a:p>
            <a:r>
              <a:rPr lang="en-US" dirty="0" smtClean="0"/>
              <a:t>Class photo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2315" y="1512529"/>
            <a:ext cx="2798307" cy="2426418"/>
          </a:xfrm>
        </p:spPr>
      </p:pic>
      <p:sp>
        <p:nvSpPr>
          <p:cNvPr id="12" name="Rectangle 11"/>
          <p:cNvSpPr/>
          <p:nvPr/>
        </p:nvSpPr>
        <p:spPr bwMode="auto">
          <a:xfrm>
            <a:off x="5289873" y="3662916"/>
            <a:ext cx="2798763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</a:t>
            </a:r>
            <a:r>
              <a:rPr lang="en-US" sz="800" b="1" dirty="0">
                <a:solidFill>
                  <a:schemeClr val="bg1"/>
                </a:solidFill>
              </a:rPr>
              <a:t>: DS/T/ATA</a:t>
            </a:r>
            <a:endParaRPr lang="en-US" sz="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Course Logistics</a:t>
            </a:r>
            <a:endParaRPr lang="en-US" sz="1000" b="0" dirty="0"/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Class representative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Facilities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Daily schedule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Class photo</a:t>
            </a:r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>
              <a:spcAft>
                <a:spcPts val="0"/>
              </a:spcAft>
            </a:pP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852394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ule 1: Instructional Overview&amp;#x0D;&amp;#x0A;Major Event Security Management&amp;#x0D;&amp;#x0A;&amp;quot;&quot;/&gt;&lt;property id=&quot;20307&quot; value=&quot;260&quot;/&gt;&lt;/object&gt;&lt;object type=&quot;3&quot; unique_id=&quot;10005&quot;&gt;&lt;property id=&quot;20148&quot; value=&quot;5&quot;/&gt;&lt;property id=&quot;20300&quot; value=&quot;Slide 2 - &amp;quot;Instruction Overview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Course Materials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Class Administration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Introduction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U.S. Department of State&amp;#x0D;&amp;#x0A;Diplomatic Security Service&amp;#x0D;&amp;#x0A;Office of Antiterrorism Assistance&amp;quot;&quot;/&gt;&lt;property id=&quot;20307&quot; value=&quot;261&quot;/&gt;&lt;/object&gt;&lt;object type=&quot;3&quot; unique_id=&quot;10018&quot;&gt;&lt;property id=&quot;20148&quot; value=&quot;5&quot;/&gt;&lt;property id=&quot;20300&quot; value=&quot;Slide 5 - &amp;quot;Course Module Structure&amp;quot;&quot;/&gt;&lt;property id=&quot;20307&quot; value=&quot;262&quot;/&gt;&lt;/object&gt;&lt;object type=&quot;3&quot; unique_id=&quot;10055&quot;&gt;&lt;property id=&quot;20148&quot; value=&quot;5&quot;/&gt;&lt;property id=&quot;20300&quot; value=&quot;Slide 8 - &amp;quot;Measuring Success&amp;quot;&quot;/&gt;&lt;property id=&quot;20307&quot; value=&quot;263&quot;/&gt;&lt;/object&gt;&lt;/object&gt;&lt;/object&gt;&lt;/database&gt;"/>
</p:tagLst>
</file>

<file path=ppt/theme/theme1.xml><?xml version="1.0" encoding="utf-8"?>
<a:theme xmlns:a="http://schemas.openxmlformats.org/drawingml/2006/main" name="Primary Master No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erence Master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imary Master No Icons">
  <a:themeElements>
    <a:clrScheme name="Soft_Target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eference Master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3A8669FE01B49B99F730BF577FB1F" ma:contentTypeVersion="" ma:contentTypeDescription="Create a new document." ma:contentTypeScope="" ma:versionID="43ad00e84c03e9fe39a1426cb15443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D422167-A2FA-46CD-B674-1C4CE3A91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9CB066-19E0-4684-8C04-811DD1ADC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1ABD91-165F-4B33-86B1-A662F4DC175D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VIS_Template</Template>
  <TotalTime>3758</TotalTime>
  <Words>733</Words>
  <Application>Microsoft Office PowerPoint</Application>
  <PresentationFormat>On-screen Show (4:3)</PresentationFormat>
  <Paragraphs>209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Primary Master No Icons</vt:lpstr>
      <vt:lpstr>Reference Master Icons</vt:lpstr>
      <vt:lpstr>1_Primary Master No Icons</vt:lpstr>
      <vt:lpstr>1_Reference Master Icons</vt:lpstr>
      <vt:lpstr>Course Introduction</vt:lpstr>
      <vt:lpstr>Facilitator Introductions</vt:lpstr>
      <vt:lpstr>Participant Introductions</vt:lpstr>
      <vt:lpstr>Introduction to Course Materials</vt:lpstr>
      <vt:lpstr>Office of Antiterrorism Assistance (ATA)</vt:lpstr>
      <vt:lpstr>Course Purpose</vt:lpstr>
      <vt:lpstr>Instructional Strategies</vt:lpstr>
      <vt:lpstr>Classroom Etiquette</vt:lpstr>
      <vt:lpstr>Course Logistics</vt:lpstr>
      <vt:lpstr>Course Schedule (1 of 2)</vt:lpstr>
      <vt:lpstr>Course Schedule (2 of 2)</vt:lpstr>
      <vt:lpstr>Knowledge Survey</vt:lpstr>
    </vt:vector>
  </TitlesOfParts>
  <Company>Office of Antiterrorism Assistance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Course Introduction</dc:title>
  <dc:subject>Critical Infrastructure Security and Resilience (CISR)</dc:subject>
  <dc:creator>ATA</dc:creator>
  <cp:lastModifiedBy>Bryant</cp:lastModifiedBy>
  <cp:revision>188</cp:revision>
  <dcterms:created xsi:type="dcterms:W3CDTF">2012-02-15T18:21:24Z</dcterms:created>
  <dcterms:modified xsi:type="dcterms:W3CDTF">2019-01-15T14:00:56Z</dcterms:modified>
  <cp:contentStatus>v4.00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0x01010039D3A8669FE01B49B99F730BF577FB1F</vt:lpwstr>
  </property>
</Properties>
</file>