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4"/>
    <p:sldMasterId id="2147483762" r:id="rId5"/>
  </p:sldMasterIdLst>
  <p:notesMasterIdLst>
    <p:notesMasterId r:id="rId79"/>
  </p:notesMasterIdLst>
  <p:handoutMasterIdLst>
    <p:handoutMasterId r:id="rId80"/>
  </p:handoutMasterIdLst>
  <p:sldIdLst>
    <p:sldId id="271" r:id="rId6"/>
    <p:sldId id="275" r:id="rId7"/>
    <p:sldId id="278" r:id="rId8"/>
    <p:sldId id="279" r:id="rId9"/>
    <p:sldId id="280" r:id="rId10"/>
    <p:sldId id="305" r:id="rId11"/>
    <p:sldId id="306" r:id="rId12"/>
    <p:sldId id="281" r:id="rId13"/>
    <p:sldId id="388" r:id="rId14"/>
    <p:sldId id="282" r:id="rId15"/>
    <p:sldId id="368" r:id="rId16"/>
    <p:sldId id="372" r:id="rId17"/>
    <p:sldId id="389" r:id="rId18"/>
    <p:sldId id="272" r:id="rId19"/>
    <p:sldId id="369" r:id="rId20"/>
    <p:sldId id="289" r:id="rId21"/>
    <p:sldId id="288" r:id="rId22"/>
    <p:sldId id="370" r:id="rId23"/>
    <p:sldId id="308" r:id="rId24"/>
    <p:sldId id="286" r:id="rId25"/>
    <p:sldId id="309" r:id="rId26"/>
    <p:sldId id="312" r:id="rId27"/>
    <p:sldId id="313" r:id="rId28"/>
    <p:sldId id="311" r:id="rId29"/>
    <p:sldId id="310" r:id="rId30"/>
    <p:sldId id="285" r:id="rId31"/>
    <p:sldId id="317" r:id="rId32"/>
    <p:sldId id="316" r:id="rId33"/>
    <p:sldId id="400" r:id="rId34"/>
    <p:sldId id="390" r:id="rId35"/>
    <p:sldId id="391" r:id="rId36"/>
    <p:sldId id="392" r:id="rId37"/>
    <p:sldId id="290" r:id="rId38"/>
    <p:sldId id="318" r:id="rId39"/>
    <p:sldId id="319" r:id="rId40"/>
    <p:sldId id="323" r:id="rId41"/>
    <p:sldId id="398" r:id="rId42"/>
    <p:sldId id="399" r:id="rId43"/>
    <p:sldId id="324" r:id="rId44"/>
    <p:sldId id="326" r:id="rId45"/>
    <p:sldId id="325" r:id="rId46"/>
    <p:sldId id="402" r:id="rId47"/>
    <p:sldId id="330" r:id="rId48"/>
    <p:sldId id="403" r:id="rId49"/>
    <p:sldId id="291" r:id="rId50"/>
    <p:sldId id="333" r:id="rId51"/>
    <p:sldId id="334" r:id="rId52"/>
    <p:sldId id="335" r:id="rId53"/>
    <p:sldId id="336" r:id="rId54"/>
    <p:sldId id="338" r:id="rId55"/>
    <p:sldId id="404" r:id="rId56"/>
    <p:sldId id="375" r:id="rId57"/>
    <p:sldId id="393" r:id="rId58"/>
    <p:sldId id="297" r:id="rId59"/>
    <p:sldId id="387" r:id="rId60"/>
    <p:sldId id="339" r:id="rId61"/>
    <p:sldId id="394" r:id="rId62"/>
    <p:sldId id="301" r:id="rId63"/>
    <p:sldId id="395" r:id="rId64"/>
    <p:sldId id="299" r:id="rId65"/>
    <p:sldId id="362" r:id="rId66"/>
    <p:sldId id="302" r:id="rId67"/>
    <p:sldId id="363" r:id="rId68"/>
    <p:sldId id="397" r:id="rId69"/>
    <p:sldId id="298" r:id="rId70"/>
    <p:sldId id="303" r:id="rId71"/>
    <p:sldId id="365" r:id="rId72"/>
    <p:sldId id="384" r:id="rId73"/>
    <p:sldId id="385" r:id="rId74"/>
    <p:sldId id="386" r:id="rId75"/>
    <p:sldId id="304" r:id="rId76"/>
    <p:sldId id="277" r:id="rId77"/>
    <p:sldId id="366" r:id="rId78"/>
  </p:sldIdLst>
  <p:sldSz cx="9144000" cy="6858000" type="screen4x3"/>
  <p:notesSz cx="7010400" cy="9372600"/>
  <p:custDataLst>
    <p:tags r:id="rId8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69">
          <p15:clr>
            <a:srgbClr val="A4A3A4"/>
          </p15:clr>
        </p15:guide>
        <p15:guide id="2" orient="horz" pos="720">
          <p15:clr>
            <a:srgbClr val="A4A3A4"/>
          </p15:clr>
        </p15:guide>
        <p15:guide id="3" orient="horz" pos="144">
          <p15:clr>
            <a:srgbClr val="A4A3A4"/>
          </p15:clr>
        </p15:guide>
        <p15:guide id="4" orient="horz" pos="3108">
          <p15:clr>
            <a:srgbClr val="A4A3A4"/>
          </p15:clr>
        </p15:guide>
        <p15:guide id="5" orient="horz" pos="141">
          <p15:clr>
            <a:srgbClr val="A4A3A4"/>
          </p15:clr>
        </p15:guide>
        <p15:guide id="6" orient="horz" pos="3168">
          <p15:clr>
            <a:srgbClr val="A4A3A4"/>
          </p15:clr>
        </p15:guide>
        <p15:guide id="7" orient="horz" pos="3112">
          <p15:clr>
            <a:srgbClr val="A4A3A4"/>
          </p15:clr>
        </p15:guide>
        <p15:guide id="8" orient="horz" pos="4146">
          <p15:clr>
            <a:srgbClr val="A4A3A4"/>
          </p15:clr>
        </p15:guide>
        <p15:guide id="9" orient="horz" pos="216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pos="259">
          <p15:clr>
            <a:srgbClr val="A4A3A4"/>
          </p15:clr>
        </p15:guide>
        <p15:guide id="12" pos="5617">
          <p15:clr>
            <a:srgbClr val="A4A3A4"/>
          </p15:clr>
        </p15:guide>
        <p15:guide id="13" pos="48">
          <p15:clr>
            <a:srgbClr val="A4A3A4"/>
          </p15:clr>
        </p15:guide>
        <p15:guide id="14" pos="1824">
          <p15:clr>
            <a:srgbClr val="A4A3A4"/>
          </p15:clr>
        </p15:guide>
        <p15:guide id="15" pos="2880">
          <p15:clr>
            <a:srgbClr val="A4A3A4"/>
          </p15:clr>
        </p15:guide>
        <p15:guide id="16" pos="4031">
          <p15:clr>
            <a:srgbClr val="A4A3A4"/>
          </p15:clr>
        </p15:guide>
        <p15:guide id="17" pos="5499">
          <p15:clr>
            <a:srgbClr val="A4A3A4"/>
          </p15:clr>
        </p15:guide>
        <p15:guide id="18" pos="2764">
          <p15:clr>
            <a:srgbClr val="A4A3A4"/>
          </p15:clr>
        </p15:guide>
        <p15:guide id="19" pos="2995">
          <p15:clr>
            <a:srgbClr val="A4A3A4"/>
          </p15:clr>
        </p15:guide>
        <p15:guide id="20" orient="horz" pos="3370">
          <p15:clr>
            <a:srgbClr val="A4A3A4"/>
          </p15:clr>
        </p15:guide>
        <p15:guide id="21" orient="horz" pos="924">
          <p15:clr>
            <a:srgbClr val="A4A3A4"/>
          </p15:clr>
        </p15:guide>
        <p15:guide id="22" pos="4235">
          <p15:clr>
            <a:srgbClr val="A4A3A4"/>
          </p15:clr>
        </p15:guide>
        <p15:guide id="23" pos="1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onmp" initials="s" lastIdx="3" clrIdx="0"/>
  <p:cmAuthor id="1" name="Whitehead, Candace G" initials="CG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AFA9"/>
    <a:srgbClr val="2F2F2F"/>
    <a:srgbClr val="F1B713"/>
    <a:srgbClr val="DDDDDD"/>
    <a:srgbClr val="EAEAEA"/>
    <a:srgbClr val="F8DB88"/>
    <a:srgbClr val="FFFF99"/>
    <a:srgbClr val="D7CB29"/>
    <a:srgbClr val="EADB16"/>
    <a:srgbClr val="F3D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8673" autoAdjust="0"/>
    <p:restoredTop sz="95326" autoAdjust="0"/>
  </p:normalViewPr>
  <p:slideViewPr>
    <p:cSldViewPr snapToGrid="0">
      <p:cViewPr varScale="1">
        <p:scale>
          <a:sx n="173" d="100"/>
          <a:sy n="173" d="100"/>
        </p:scale>
        <p:origin x="-336" y="-90"/>
      </p:cViewPr>
      <p:guideLst>
        <p:guide orient="horz" pos="769"/>
        <p:guide orient="horz" pos="720"/>
        <p:guide orient="horz" pos="144"/>
        <p:guide orient="horz" pos="3108"/>
        <p:guide orient="horz" pos="141"/>
        <p:guide orient="horz" pos="3168"/>
        <p:guide orient="horz" pos="3112"/>
        <p:guide orient="horz" pos="4146"/>
        <p:guide orient="horz" pos="2160"/>
        <p:guide orient="horz" pos="432"/>
        <p:guide orient="horz" pos="3370"/>
        <p:guide orient="horz" pos="924"/>
        <p:guide pos="259"/>
        <p:guide pos="5617"/>
        <p:guide pos="48"/>
        <p:guide pos="1824"/>
        <p:guide pos="2880"/>
        <p:guide pos="4031"/>
        <p:guide pos="5499"/>
        <p:guide pos="2764"/>
        <p:guide pos="2995"/>
        <p:guide pos="4235"/>
        <p:guide pos="15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1002" y="2616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commentAuthors" Target="commentAuthor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tags" Target="tags/tag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z="900" dirty="0" smtClean="0"/>
              <a:t>Module 2: Introduction to Critical Infrastructure Security and Resilience</a:t>
            </a:r>
            <a:endParaRPr lang="en-US" sz="900" dirty="0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 smtClean="0"/>
              <a:t>OFFICE OF ANTITERRORISM ASSISTANCE - FOR TRAINING PURPOSES ONLY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99751557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04902" y="4452710"/>
            <a:ext cx="4800598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11" tIns="46806" rIns="93611" bIns="46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z="900" dirty="0" smtClean="0"/>
              <a:t>Module 2: Introduction to Critical Infrastructure Security and Resilience</a:t>
            </a:r>
            <a:endParaRPr lang="en-US" sz="90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 smtClean="0"/>
              <a:t>OFFICE OF ANTITERRORISM ASSISTANCE - FOR TRAINING PURPOSES ONLY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61995445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715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0287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859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/>
              <a:t>Module 2: Introduction to Critical Infrastructure Security and Resilience</a:t>
            </a:r>
            <a:endParaRPr lang="en-US" sz="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6230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smtClean="0"/>
              <a:t>Office of Antiterrorism Assistance</a:t>
            </a:r>
            <a:endParaRPr lang="en-US" sz="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smtClean="0"/>
              <a:t>Module 2: Introduction to Critical Infrastructure Security and Resilience</a:t>
            </a:r>
            <a:endParaRPr lang="en-US" sz="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3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08756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smtClean="0"/>
              <a:t>Office of Antiterrorism Assistance</a:t>
            </a:r>
            <a:endParaRPr lang="en-US" sz="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smtClean="0"/>
              <a:t>Module 2: Introduction to Critical Infrastructure Security and Resilience</a:t>
            </a:r>
            <a:endParaRPr lang="en-US" sz="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14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02810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/>
              <a:t>Module 2: Introduction to Critical Infrastructure Security and Resilience</a:t>
            </a:r>
            <a:endParaRPr lang="en-US" sz="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58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72153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/>
              <a:t>Module 2: Introduction to Critical Infrastructure Security and Resilience</a:t>
            </a:r>
            <a:endParaRPr lang="en-US" sz="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72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987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/>
              <a:t>Module 2: Introduction to Critical Infrastructure Security and Resilience</a:t>
            </a:r>
            <a:endParaRPr lang="en-US" sz="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73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987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3" y="2743200"/>
            <a:ext cx="6996225" cy="1371600"/>
          </a:xfrm>
          <a:effectLst/>
        </p:spPr>
        <p:txBody>
          <a:bodyPr lIns="91440" tIns="45720" rIns="91440" bIns="45720" anchor="ctr"/>
          <a:lstStyle>
            <a:lvl1pPr algn="l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Place Module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28600"/>
            <a:ext cx="4340543" cy="914400"/>
          </a:xfrm>
        </p:spPr>
        <p:txBody>
          <a:bodyPr anchor="t"/>
          <a:lstStyle>
            <a:lvl1pPr algn="r"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Place Module ##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315912" y="6629400"/>
            <a:ext cx="2473325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95600" y="6629400"/>
            <a:ext cx="3352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6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 smtClean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4" y="1220788"/>
            <a:ext cx="3976686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63662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1162" y="228600"/>
            <a:ext cx="8318501" cy="4711700"/>
          </a:xfrm>
        </p:spPr>
        <p:txBody>
          <a:bodyPr/>
          <a:lstStyle>
            <a:lvl1pPr marL="233363" indent="-233363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 marL="1147763" indent="-233363">
              <a:spcBef>
                <a:spcPts val="200"/>
              </a:spcBef>
              <a:tabLst/>
              <a:defRPr sz="2000" b="1">
                <a:latin typeface="Arial" pitchFamily="34" charset="0"/>
                <a:cs typeface="Arial" pitchFamily="34" charset="0"/>
              </a:defRPr>
            </a:lvl3pPr>
            <a:lvl4pPr marL="1604963" indent="-233363">
              <a:spcBef>
                <a:spcPts val="100"/>
              </a:spcBef>
              <a:buFont typeface="Arial" pitchFamily="34" charset="0"/>
              <a:buChar char="•"/>
              <a:defRPr sz="1800" b="1">
                <a:latin typeface="Arial" pitchFamily="34" charset="0"/>
                <a:cs typeface="Arial" pitchFamily="34" charset="0"/>
              </a:defRPr>
            </a:lvl4pPr>
            <a:lvl5pPr marL="1998663" indent="-169863">
              <a:buFont typeface="Arial" pitchFamily="34" charset="0"/>
              <a:buChar char="•"/>
              <a:defRPr sz="2400" b="0">
                <a:latin typeface="+mj-lt"/>
              </a:defRPr>
            </a:lvl5pPr>
          </a:lstStyle>
          <a:p>
            <a:pPr lvl="0"/>
            <a:r>
              <a:rPr lang="en-US" dirty="0" smtClean="0"/>
              <a:t>Click to place content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6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rimary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 smtClean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05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ference: Long 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500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84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05435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9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40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squar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6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55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3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04206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Chapter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4" y="2743200"/>
            <a:ext cx="8318500" cy="1371600"/>
          </a:xfrm>
          <a:effectLst/>
        </p:spPr>
        <p:txBody>
          <a:bodyPr lIns="91440" tIns="45720" rIns="91440" bIns="45720" anchor="ctr"/>
          <a:lstStyle>
            <a:lvl1pPr algn="ctr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Place Chapter Break Title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CISR v1.0</a:t>
            </a:r>
            <a:endParaRPr lang="en-US" dirty="0" smtClean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000000">
                    <a:lumMod val="85000"/>
                    <a:lumOff val="1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38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13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38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68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2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36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34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5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32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39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37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38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2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9211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8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29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30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4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3650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03061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907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499" cy="3719512"/>
          </a:xfrm>
        </p:spPr>
        <p:txBody>
          <a:bodyPr/>
          <a:lstStyle>
            <a:lvl1pPr marL="225425" indent="-225425">
              <a:defRPr/>
            </a:lvl1pPr>
            <a:lvl2pPr marL="548640">
              <a:defRPr/>
            </a:lvl2pPr>
            <a:lvl3pPr marL="822960" indent="-228600">
              <a:defRPr/>
            </a:lvl3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7050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67434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5928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7616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8318500" cy="371316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1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- 1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51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Content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4162489"/>
            <a:ext cx="3975100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20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9108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59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 - Title 2 Conten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39766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5994984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1220788"/>
            <a:ext cx="3978274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4614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754562" y="1224974"/>
            <a:ext cx="397414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14337" y="1227138"/>
            <a:ext cx="39735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3157220"/>
            <a:ext cx="397510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31320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397668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11163" y="3157220"/>
            <a:ext cx="3972613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839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78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22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11163" y="3157220"/>
            <a:ext cx="3976687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4754563" y="1220788"/>
            <a:ext cx="3975100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4754562" y="3150870"/>
            <a:ext cx="3975101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9603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2783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500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4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3976687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754563" y="1220788"/>
            <a:ext cx="3978274" cy="3703320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30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51632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 smtClean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0"/>
            <a:ext cx="39766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7"/>
            <a:ext cx="3975100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976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1"/>
            <a:ext cx="39766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8"/>
            <a:ext cx="3975100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572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1 Content,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11163" y="1220790"/>
            <a:ext cx="3976687" cy="3719509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282768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Content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Module 2: Introduction to Critical Infrastructure Security and Resilience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 smtClean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754563" y="1220788"/>
            <a:ext cx="3975100" cy="3719511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11163" y="1222376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93361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28600"/>
            <a:ext cx="831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Header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18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75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776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pos="2763" userDrawn="1">
          <p15:clr>
            <a:srgbClr val="F26B43"/>
          </p15:clr>
        </p15:guide>
        <p15:guide id="6" pos="2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4" y="228600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080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+mn-lt"/>
          <a:cs typeface="Arial" pitchFamily="34" charset="0"/>
        </a:defRPr>
      </a:lvl4pPr>
      <a:lvl5pPr marL="1280160" indent="-182880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None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3000" dirty="0" smtClean="0"/>
              <a:t>Introduction to Critical Infrastructure Security and Resilience</a:t>
            </a:r>
            <a:endParaRPr lang="en-US" sz="3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Module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What are some examples of critical infrastructure security problems you may need to address?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</a:t>
            </a:r>
            <a:endParaRPr lang="en-US" dirty="0"/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some examples of critical infrastructure security problems you may need to address?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8814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Vulnerability Analysis Purpose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Evaluate the effectiveness of implemented security countermeasures</a:t>
            </a:r>
          </a:p>
          <a:p>
            <a:pPr lvl="0"/>
            <a:r>
              <a:rPr lang="en-US" smtClean="0"/>
              <a:t>Preserve limited resources</a:t>
            </a:r>
          </a:p>
          <a:p>
            <a:r>
              <a:rPr lang="en-US" smtClean="0"/>
              <a:t>Provide security managers with accurate information in support of security decision making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Vulnerability Analysis Purpose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Evaluate the effectiveness of implemented security countermeasures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Preserve limited resources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Provide security managers with accurate information in support of security decision making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412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mtClean="0"/>
              <a:t>TeachBack Moment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What is the purpose of conducting a critical infrastructure vulnerability analysis?</a:t>
            </a:r>
            <a:endParaRPr lang="en-US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TeachBack Moment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is the purpose of conducting a critical infrastructure vulnerability analysis?</a:t>
            </a:r>
            <a:endParaRPr lang="en-US" sz="1000" b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b="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3112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Protection System Definition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 smtClean="0"/>
              <a:t>An integration of people, policies and procedures, and equipment for the protection of assets or facilities against all threats</a:t>
            </a:r>
            <a:endParaRPr lang="en-US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Protection System Definition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An integration of people, policies and procedures, and equipment for the protection of assets or facilities against all threats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8314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36"/>
          <p:cNvPicPr>
            <a:picLocks noGrp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0" y="1217613"/>
            <a:ext cx="5830866" cy="37195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Protection </a:t>
            </a:r>
            <a:br>
              <a:rPr lang="en-US" dirty="0" smtClean="0"/>
            </a:br>
            <a:r>
              <a:rPr lang="en-US" dirty="0" smtClean="0"/>
              <a:t>System Diagram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821180" y="1668780"/>
            <a:ext cx="1577340" cy="121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Identify </a:t>
            </a:r>
            <a:r>
              <a:rPr lang="en-US" sz="1600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Critical Infrastructure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619500" y="1668780"/>
            <a:ext cx="1592580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Assess Critical Infrastructure Components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394959" y="1661160"/>
            <a:ext cx="1630681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Identify Critical Infrastructure Assets</a:t>
            </a:r>
            <a:endParaRPr lang="en-US" sz="1600" b="1" dirty="0">
              <a:latin typeface="+mj-lt"/>
              <a:cs typeface="Calibri" pitchFamily="34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2006941" y="3550920"/>
            <a:ext cx="1705250" cy="122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Analyze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the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Threat</a:t>
            </a:r>
            <a:endParaRPr lang="en-US" sz="1600" b="1" dirty="0">
              <a:latin typeface="+mj-lt"/>
              <a:cs typeface="Calibri" pitchFamily="34" charset="0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3874579" y="3589020"/>
            <a:ext cx="1611821" cy="123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Identify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Security Counter-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measures</a:t>
            </a:r>
            <a:endParaRPr lang="en-US" sz="1600" b="1" dirty="0">
              <a:latin typeface="+mj-lt"/>
              <a:cs typeface="Calibri" pitchFamily="34" charset="0"/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5730240" y="3543300"/>
            <a:ext cx="159258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Develop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Operational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Resilience</a:t>
            </a:r>
            <a:endParaRPr lang="en-US" sz="1600" b="1" dirty="0">
              <a:latin typeface="+mj-lt"/>
              <a:cs typeface="Calibri" pitchFamily="34" charset="0"/>
            </a:endParaRPr>
          </a:p>
        </p:txBody>
      </p:sp>
      <p:sp>
        <p:nvSpPr>
          <p:cNvPr id="18" name="CallAddRight" hidden="1"/>
          <p:cNvSpPr txBox="1">
            <a:spLocks/>
          </p:cNvSpPr>
          <p:nvPr/>
        </p:nvSpPr>
        <p:spPr bwMode="auto">
          <a:xfrm>
            <a:off x="1854200" y="6273800"/>
            <a:ext cx="1041400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="1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</a:t>
            </a:r>
          </a:p>
          <a:p>
            <a:r>
              <a:rPr lang="en-US" sz="800" b="0" smtClean="0"/>
              <a:t>Addendum 2.1</a:t>
            </a:r>
            <a:endParaRPr lang="en-US" sz="800" b="0" dirty="0"/>
          </a:p>
        </p:txBody>
      </p:sp>
      <p:sp>
        <p:nvSpPr>
          <p:cNvPr id="20" name="CallAddLeft" hidden="1"/>
          <p:cNvSpPr txBox="1">
            <a:spLocks/>
          </p:cNvSpPr>
          <p:nvPr/>
        </p:nvSpPr>
        <p:spPr>
          <a:xfrm>
            <a:off x="50800" y="62738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Protection </a:t>
            </a:r>
            <a:br>
              <a:rPr lang="en-US" sz="1000" b="0" smtClean="0"/>
            </a:br>
            <a:r>
              <a:rPr lang="en-US" sz="1000" b="0" smtClean="0"/>
              <a:t>System Diagram</a:t>
            </a:r>
            <a:endParaRPr lang="en-US" sz="1000" b="0" dirty="0"/>
          </a:p>
        </p:txBody>
      </p:sp>
      <p:sp>
        <p:nvSpPr>
          <p:cNvPr id="21" name="CallTable" hidden="1"/>
          <p:cNvSpPr txBox="1">
            <a:spLocks/>
          </p:cNvSpPr>
          <p:nvPr/>
        </p:nvSpPr>
        <p:spPr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30" name="CallAddL" hidden="1"/>
          <p:cNvSpPr txBox="1">
            <a:spLocks noChangeArrowheads="1"/>
          </p:cNvSpPr>
          <p:nvPr/>
        </p:nvSpPr>
        <p:spPr bwMode="auto">
          <a:xfrm>
            <a:off x="101600" y="5410082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900" dirty="0">
                <a:latin typeface="+mj-lt"/>
                <a:ea typeface="Calibri" pitchFamily="34" charset="0"/>
                <a:cs typeface="Calibri" pitchFamily="34" charset="0"/>
              </a:rPr>
              <a:t>Identify </a:t>
            </a:r>
            <a:r>
              <a:rPr lang="en-US" sz="900" dirty="0" smtClean="0">
                <a:latin typeface="+mj-lt"/>
                <a:ea typeface="Calibri" pitchFamily="34" charset="0"/>
                <a:cs typeface="Calibri" pitchFamily="34" charset="0"/>
              </a:rPr>
              <a:t>Critical Infrastructure</a:t>
            </a:r>
          </a:p>
        </p:txBody>
      </p:sp>
      <p:sp>
        <p:nvSpPr>
          <p:cNvPr id="31" name="CallAddL" hidden="1"/>
          <p:cNvSpPr txBox="1">
            <a:spLocks noChangeArrowheads="1"/>
          </p:cNvSpPr>
          <p:nvPr/>
        </p:nvSpPr>
        <p:spPr bwMode="auto">
          <a:xfrm>
            <a:off x="1035912" y="5474852"/>
            <a:ext cx="90204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900" dirty="0" smtClean="0">
                <a:latin typeface="+mj-lt"/>
                <a:ea typeface="Calibri" pitchFamily="34" charset="0"/>
                <a:cs typeface="Calibri" pitchFamily="34" charset="0"/>
              </a:rPr>
              <a:t>Assess Critical Infrastructure Components</a:t>
            </a:r>
          </a:p>
        </p:txBody>
      </p:sp>
      <p:sp>
        <p:nvSpPr>
          <p:cNvPr id="32" name="CallAddL" hidden="1"/>
          <p:cNvSpPr txBox="1">
            <a:spLocks noChangeArrowheads="1"/>
          </p:cNvSpPr>
          <p:nvPr/>
        </p:nvSpPr>
        <p:spPr bwMode="auto">
          <a:xfrm>
            <a:off x="1957866" y="5474303"/>
            <a:ext cx="901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900" dirty="0" smtClean="0">
                <a:latin typeface="+mj-lt"/>
                <a:ea typeface="Calibri" pitchFamily="34" charset="0"/>
                <a:cs typeface="Calibri" pitchFamily="34" charset="0"/>
              </a:rPr>
              <a:t>Identify Critical Infrastructure Assets</a:t>
            </a:r>
            <a:endParaRPr lang="en-US" sz="900" dirty="0">
              <a:latin typeface="+mj-lt"/>
              <a:cs typeface="Calibri" pitchFamily="34" charset="0"/>
            </a:endParaRPr>
          </a:p>
        </p:txBody>
      </p:sp>
      <p:sp>
        <p:nvSpPr>
          <p:cNvPr id="33" name="CallAddL" hidden="1"/>
          <p:cNvSpPr txBox="1">
            <a:spLocks noChangeArrowheads="1"/>
          </p:cNvSpPr>
          <p:nvPr/>
        </p:nvSpPr>
        <p:spPr bwMode="auto">
          <a:xfrm>
            <a:off x="219075" y="6067334"/>
            <a:ext cx="67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900" dirty="0" smtClean="0">
                <a:latin typeface="+mj-lt"/>
                <a:ea typeface="Calibri" pitchFamily="34" charset="0"/>
                <a:cs typeface="Calibri" pitchFamily="34" charset="0"/>
              </a:rPr>
              <a:t>Analyze </a:t>
            </a:r>
          </a:p>
          <a:p>
            <a:pPr algn="ctr">
              <a:defRPr/>
            </a:pPr>
            <a:r>
              <a:rPr lang="en-US" sz="900" dirty="0" smtClean="0">
                <a:latin typeface="+mj-lt"/>
                <a:ea typeface="Calibri" pitchFamily="34" charset="0"/>
                <a:cs typeface="Calibri" pitchFamily="34" charset="0"/>
              </a:rPr>
              <a:t>the </a:t>
            </a:r>
          </a:p>
          <a:p>
            <a:pPr algn="ctr">
              <a:defRPr/>
            </a:pPr>
            <a:r>
              <a:rPr lang="en-US" sz="900" dirty="0" smtClean="0">
                <a:latin typeface="+mj-lt"/>
                <a:ea typeface="Calibri" pitchFamily="34" charset="0"/>
                <a:cs typeface="Calibri" pitchFamily="34" charset="0"/>
              </a:rPr>
              <a:t>Threat</a:t>
            </a:r>
            <a:endParaRPr lang="en-US" sz="900" dirty="0">
              <a:latin typeface="+mj-lt"/>
              <a:cs typeface="Calibri" pitchFamily="34" charset="0"/>
            </a:endParaRPr>
          </a:p>
        </p:txBody>
      </p:sp>
      <p:sp>
        <p:nvSpPr>
          <p:cNvPr id="34" name="CallAddL" hidden="1"/>
          <p:cNvSpPr txBox="1">
            <a:spLocks noChangeArrowheads="1"/>
          </p:cNvSpPr>
          <p:nvPr/>
        </p:nvSpPr>
        <p:spPr bwMode="auto">
          <a:xfrm>
            <a:off x="908391" y="6067334"/>
            <a:ext cx="1098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900" dirty="0" smtClean="0">
                <a:latin typeface="+mj-lt"/>
                <a:cs typeface="Calibri" pitchFamily="34" charset="0"/>
              </a:rPr>
              <a:t>Identify </a:t>
            </a:r>
          </a:p>
          <a:p>
            <a:pPr algn="ctr">
              <a:defRPr/>
            </a:pPr>
            <a:r>
              <a:rPr lang="en-US" sz="900" dirty="0" smtClean="0">
                <a:latin typeface="+mj-lt"/>
                <a:cs typeface="Calibri" pitchFamily="34" charset="0"/>
              </a:rPr>
              <a:t>Security Counter-</a:t>
            </a:r>
          </a:p>
          <a:p>
            <a:pPr algn="ctr">
              <a:defRPr/>
            </a:pPr>
            <a:r>
              <a:rPr lang="en-US" sz="900" dirty="0" smtClean="0">
                <a:latin typeface="+mj-lt"/>
                <a:cs typeface="Calibri" pitchFamily="34" charset="0"/>
              </a:rPr>
              <a:t>measures</a:t>
            </a:r>
            <a:endParaRPr lang="en-US" sz="900" dirty="0">
              <a:latin typeface="+mj-lt"/>
              <a:cs typeface="Calibri" pitchFamily="34" charset="0"/>
            </a:endParaRPr>
          </a:p>
        </p:txBody>
      </p:sp>
      <p:sp>
        <p:nvSpPr>
          <p:cNvPr id="35" name="CallAddL" hidden="1"/>
          <p:cNvSpPr txBox="1">
            <a:spLocks noChangeArrowheads="1"/>
          </p:cNvSpPr>
          <p:nvPr/>
        </p:nvSpPr>
        <p:spPr bwMode="auto">
          <a:xfrm>
            <a:off x="1957866" y="5995134"/>
            <a:ext cx="901700" cy="44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900" dirty="0" smtClean="0">
                <a:latin typeface="+mj-lt"/>
                <a:cs typeface="Calibri" pitchFamily="34" charset="0"/>
              </a:rPr>
              <a:t>Develop </a:t>
            </a:r>
          </a:p>
          <a:p>
            <a:pPr algn="ctr">
              <a:defRPr/>
            </a:pPr>
            <a:r>
              <a:rPr lang="en-US" sz="900" dirty="0" smtClean="0">
                <a:latin typeface="+mj-lt"/>
                <a:cs typeface="Calibri" pitchFamily="34" charset="0"/>
              </a:rPr>
              <a:t>Operational</a:t>
            </a:r>
          </a:p>
          <a:p>
            <a:pPr algn="ctr">
              <a:defRPr/>
            </a:pPr>
            <a:r>
              <a:rPr lang="en-US" sz="900" dirty="0" smtClean="0">
                <a:latin typeface="+mj-lt"/>
                <a:cs typeface="Calibri" pitchFamily="34" charset="0"/>
              </a:rPr>
              <a:t>Resilience</a:t>
            </a:r>
            <a:endParaRPr lang="en-US" sz="900" dirty="0">
              <a:latin typeface="+mj-lt"/>
              <a:cs typeface="Calibri" pitchFamily="34" charset="0"/>
            </a:endParaRPr>
          </a:p>
        </p:txBody>
      </p:sp>
      <p:sp>
        <p:nvSpPr>
          <p:cNvPr id="36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 dirty="0" smtClean="0"/>
              <a:t>Physical Protection </a:t>
            </a:r>
            <a:br>
              <a:rPr lang="en-US" sz="950" b="0" dirty="0" smtClean="0"/>
            </a:br>
            <a:r>
              <a:rPr lang="en-US" sz="950" b="0" dirty="0" smtClean="0"/>
              <a:t>System Diagram</a:t>
            </a:r>
            <a:endParaRPr lang="en-US" sz="950" b="0" dirty="0"/>
          </a:p>
        </p:txBody>
      </p:sp>
      <p:sp>
        <p:nvSpPr>
          <p:cNvPr id="38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39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2.1</a:t>
            </a:r>
            <a:endParaRPr lang="en-US" sz="8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 smtClean="0"/>
              <a:t>Design and implementation of an effective physical protection system begins with vulnerability analysis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Protection </a:t>
            </a:r>
            <a:br>
              <a:rPr lang="en-US" dirty="0" smtClean="0"/>
            </a:br>
            <a:r>
              <a:rPr lang="en-US" dirty="0" smtClean="0"/>
              <a:t>System Components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Design and implementation of an effective physical protection system begins with vulnerability analysis</a:t>
            </a: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Protection </a:t>
            </a:r>
            <a:br>
              <a:rPr lang="en-US" sz="1000" b="0" smtClean="0"/>
            </a:br>
            <a:r>
              <a:rPr lang="en-US" sz="1000" b="0" smtClean="0"/>
              <a:t>System Components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24220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Identify critical infrastructure to assess any associated security countermeasures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1: Identify </a:t>
            </a:r>
            <a:br>
              <a:rPr lang="en-US" dirty="0" smtClean="0"/>
            </a:br>
            <a:r>
              <a:rPr lang="en-US" dirty="0" smtClean="0"/>
              <a:t>Critical Infrastructure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Identify critical infrastructure to assess any associated security countermeasures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Step 1: Identify </a:t>
            </a:r>
            <a:br>
              <a:rPr lang="en-US" sz="1000" b="0" smtClean="0"/>
            </a:br>
            <a:r>
              <a:rPr lang="en-US" sz="1000" b="0" smtClean="0"/>
              <a:t>Critical Infrastructure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7343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are some categories of critical infrastructure?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Critical Infrastructure Categories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2.1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some categories of critical infrastructure?</a:t>
            </a: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 Categories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233487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Environmental conditions</a:t>
            </a:r>
          </a:p>
          <a:p>
            <a:pPr lvl="0"/>
            <a:r>
              <a:rPr lang="en-US" smtClean="0"/>
              <a:t>Physical conditions</a:t>
            </a:r>
          </a:p>
          <a:p>
            <a:pPr lvl="0"/>
            <a:r>
              <a:rPr lang="en-US" smtClean="0"/>
              <a:t>Facility operations</a:t>
            </a:r>
          </a:p>
          <a:p>
            <a:pPr lvl="0"/>
            <a:r>
              <a:rPr lang="en-US" smtClean="0"/>
              <a:t>Facility policies and procedures</a:t>
            </a:r>
          </a:p>
          <a:p>
            <a:pPr lvl="0"/>
            <a:r>
              <a:rPr lang="en-US" smtClean="0"/>
              <a:t>Regulatory requirements</a:t>
            </a:r>
          </a:p>
          <a:p>
            <a:r>
              <a:rPr lang="en-US" smtClean="0"/>
              <a:t>Safety considerations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Step 2: Assess Critical Infrastructure Components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Environmental conditions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Physical conditions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Facility operations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Facility policies and procedures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Regulatory requirements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Safety considerations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Step 2: Assess Critical Infrastructure Components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40229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Purpose of Critical Infrastructure Component Assessment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/>
              <a:t>Prioritize efforts</a:t>
            </a:r>
          </a:p>
          <a:p>
            <a:r>
              <a:rPr lang="en-US" smtClean="0"/>
              <a:t>Use limited resources more efficiently</a:t>
            </a:r>
          </a:p>
          <a:p>
            <a:r>
              <a:rPr lang="en-US" smtClean="0"/>
              <a:t>Implement security countermeasures on the most important facilities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Purpose of Critical Infrastructure </a:t>
            </a:r>
          </a:p>
          <a:p>
            <a:r>
              <a:rPr lang="en-US" sz="1000" b="0" dirty="0" smtClean="0"/>
              <a:t>Component Assessment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Prioritize efforts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Use limited resources more efficiently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Implement security countermeasures on the most important facilities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5373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Module Objective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/>
              <a:t>By the end of this module, you will be able to describe the importance of implementing a well-designed physical protection system for the security of critical infrastructure</a:t>
            </a:r>
            <a:endParaRPr lang="en-US" dirty="0" smtClean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Module Objective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By the end of this module, you will be able to describe the importance of implementing a well-designed physical protection system for the security of critical infrastructure</a:t>
            </a:r>
            <a:endParaRPr lang="en-US" sz="10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Critical assets typically are in one of four categories: </a:t>
            </a:r>
          </a:p>
          <a:p>
            <a:pPr lvl="1"/>
            <a:r>
              <a:rPr lang="en-US" dirty="0" smtClean="0"/>
              <a:t>People</a:t>
            </a:r>
          </a:p>
          <a:p>
            <a:pPr lvl="1"/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Processes</a:t>
            </a:r>
          </a:p>
          <a:p>
            <a:pPr lvl="1"/>
            <a:r>
              <a:rPr lang="en-US" dirty="0" smtClean="0"/>
              <a:t>Equipment (technology)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Step 3: Identify Critical Infrastructure Assets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Critical assets typically are in one of four categories: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People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Information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Processes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Equipment (technology)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Step 3: Identify Critical Infrastructure Assets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11327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</a:t>
            </a:r>
            <a:br>
              <a:rPr lang="en-US" dirty="0" smtClean="0"/>
            </a:br>
            <a:r>
              <a:rPr lang="en-US" dirty="0" smtClean="0"/>
              <a:t>Critical Infrastructure Assets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562735"/>
            <a:ext cx="3297572" cy="2354612"/>
          </a:xfr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mtClean="0"/>
              <a:t>Identify threats </a:t>
            </a:r>
          </a:p>
          <a:p>
            <a:r>
              <a:rPr lang="en-US" smtClean="0"/>
              <a:t>Specify undesirable consequences of loss </a:t>
            </a:r>
          </a:p>
          <a:p>
            <a:r>
              <a:rPr lang="en-US" smtClean="0"/>
              <a:t>Determine the probability of occurrence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64959" y="5657334"/>
            <a:ext cx="22781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Creative Commons Public Domain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Prioritize</a:t>
            </a:r>
            <a:br>
              <a:rPr lang="en-US" sz="1000" b="0" smtClean="0"/>
            </a:br>
            <a:r>
              <a:rPr lang="en-US" sz="1000" b="0" smtClean="0"/>
              <a:t>Critical Infrastructure Assets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Identify threats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Specify undesirable consequences of loss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Determine the probability of occurrence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7926795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 Threats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Nonavailability</a:t>
            </a:r>
          </a:p>
          <a:p>
            <a:r>
              <a:rPr lang="en-US" smtClean="0"/>
              <a:t>Loss or theft </a:t>
            </a:r>
          </a:p>
          <a:p>
            <a:r>
              <a:rPr lang="en-US" smtClean="0"/>
              <a:t>Compromise</a:t>
            </a:r>
          </a:p>
          <a:p>
            <a:r>
              <a:rPr lang="en-US" smtClean="0"/>
              <a:t>Destruction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 smtClean="0"/>
              <a:t>Sabotage</a:t>
            </a:r>
          </a:p>
          <a:p>
            <a:pPr lvl="0"/>
            <a:r>
              <a:rPr lang="en-US" smtClean="0"/>
              <a:t>Assault</a:t>
            </a:r>
          </a:p>
          <a:p>
            <a:r>
              <a:rPr lang="en-US" smtClean="0"/>
              <a:t>Impaired operations</a:t>
            </a:r>
          </a:p>
          <a:p>
            <a:r>
              <a:rPr lang="en-US" smtClean="0"/>
              <a:t>Cyberattack</a:t>
            </a:r>
            <a:endParaRPr lang="en-US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Identify Threats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14224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Nonavailability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Loss or theft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Compromise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Destruction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1473200" y="5334000"/>
            <a:ext cx="14224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Sabotage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Assault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Impaired operations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Cyberattack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9716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Undesirable Consequences of Loss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For every asset specify all undesirable consequences of loss</a:t>
            </a:r>
          </a:p>
          <a:p>
            <a:pPr lvl="0"/>
            <a:r>
              <a:rPr lang="en-US" smtClean="0"/>
              <a:t>Assign values to each of the consequences specified: </a:t>
            </a:r>
          </a:p>
          <a:p>
            <a:pPr lvl="1"/>
            <a:r>
              <a:rPr lang="en-US" smtClean="0"/>
              <a:t>Low</a:t>
            </a:r>
          </a:p>
          <a:p>
            <a:pPr lvl="1"/>
            <a:r>
              <a:rPr lang="en-US" smtClean="0"/>
              <a:t>Medium </a:t>
            </a:r>
          </a:p>
          <a:p>
            <a:pPr lvl="1"/>
            <a:r>
              <a:rPr lang="en-US" smtClean="0"/>
              <a:t>High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Undesirable Consequences of Loss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For every asset specify all undesirable consequences of loss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Assign values to each of the consequences specified: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Low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Medium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High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047740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Probability of Occurrence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Evaluate the probability of attack by analyzing:</a:t>
            </a:r>
          </a:p>
          <a:p>
            <a:pPr lvl="1"/>
            <a:r>
              <a:rPr lang="en-US" smtClean="0"/>
              <a:t>Intelligence information </a:t>
            </a:r>
          </a:p>
          <a:p>
            <a:pPr lvl="1"/>
            <a:r>
              <a:rPr lang="en-US" smtClean="0"/>
              <a:t>The effectiveness of existing security countermeasures </a:t>
            </a:r>
          </a:p>
          <a:p>
            <a:r>
              <a:rPr lang="en-US" smtClean="0"/>
              <a:t>Assign value of low, medium, or high to the probability 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Probability of Occurrence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Evaluate the probability of attack by analyzing: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Intelligence information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The effectiveness of existing security countermeasures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Assign value of low, medium, or high to the probability 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980714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Grp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 2.1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 smtClean="0"/>
              <a:t>Purpose: to identify critical assets for a standard government facility that houses the Head of State or other dignitaries</a:t>
            </a:r>
          </a:p>
          <a:p>
            <a:pPr lvl="1"/>
            <a:r>
              <a:rPr lang="en-US" dirty="0" smtClean="0"/>
              <a:t>Duration: 20 minutes (15-activity; 5-debrief)</a:t>
            </a:r>
          </a:p>
          <a:p>
            <a:pPr lvl="1"/>
            <a:r>
              <a:rPr lang="en-US" dirty="0" smtClean="0"/>
              <a:t>Group composition: table groups</a:t>
            </a:r>
          </a:p>
          <a:p>
            <a:pPr lvl="1"/>
            <a:r>
              <a:rPr lang="en-US" dirty="0" smtClean="0"/>
              <a:t>Debrief: large-group discussion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Critical Infrastructure </a:t>
            </a:r>
            <a:br>
              <a:rPr lang="en-US" dirty="0" smtClean="0"/>
            </a:br>
            <a:r>
              <a:rPr lang="en-US" dirty="0" smtClean="0"/>
              <a:t>Assets Activity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dirty="0" smtClean="0"/>
              <a:t>Purpose: to identify critical assets for a standard government facility that houses the Head of State or other dignitaries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 smtClean="0"/>
              <a:t>Duration: 20 minutes (15-activity; 5-debrief)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 smtClean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 smtClean="0"/>
              <a:t>Debrief: large-group discussion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 </a:t>
            </a:r>
            <a:br>
              <a:rPr lang="en-US" sz="1000" b="0" smtClean="0"/>
            </a:br>
            <a:r>
              <a:rPr lang="en-US" sz="1000" b="0" smtClean="0"/>
              <a:t>Assets Activity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Handout 2.1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2745058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Examine the characteristics of the threat</a:t>
            </a:r>
          </a:p>
          <a:p>
            <a:pPr lvl="0"/>
            <a:r>
              <a:rPr lang="en-US" smtClean="0"/>
              <a:t>Formalize the information in the threat analysis statement to:</a:t>
            </a:r>
          </a:p>
          <a:p>
            <a:pPr lvl="1"/>
            <a:r>
              <a:rPr lang="en-US" smtClean="0"/>
              <a:t>Summarize gathered information</a:t>
            </a:r>
          </a:p>
          <a:p>
            <a:pPr lvl="1"/>
            <a:r>
              <a:rPr lang="en-US" smtClean="0"/>
              <a:t>Identify facility threats</a:t>
            </a:r>
          </a:p>
          <a:p>
            <a:pPr lvl="1"/>
            <a:r>
              <a:rPr lang="en-US" smtClean="0"/>
              <a:t>Evaluate an infrastructure’s physical protection system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 4: Analyze the Threat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Examine the characteristics of the threat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Formalize the information in the threat analysis statement to: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Summarize gathered information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Identify facility threats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Evaluate an infrastructure’s physical protection system 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Step 4: Analyze the Threat 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6719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Natural Disaster Threat </a:t>
            </a:r>
            <a:br>
              <a:rPr lang="en-US" smtClean="0"/>
            </a:br>
            <a:r>
              <a:rPr lang="en-US" smtClean="0"/>
              <a:t>Characteristics to Consider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Before drafting the threat analysis statement, consider the following:</a:t>
            </a:r>
          </a:p>
          <a:p>
            <a:pPr lvl="1"/>
            <a:r>
              <a:rPr lang="en-US" dirty="0"/>
              <a:t>Type of disaster</a:t>
            </a:r>
          </a:p>
          <a:p>
            <a:pPr lvl="1"/>
            <a:r>
              <a:rPr lang="en-US" dirty="0"/>
              <a:t>Potential effects</a:t>
            </a:r>
          </a:p>
          <a:p>
            <a:pPr lvl="1"/>
            <a:r>
              <a:rPr lang="en-US" dirty="0"/>
              <a:t>Areas </a:t>
            </a:r>
            <a:r>
              <a:rPr lang="en-US" dirty="0" smtClean="0"/>
              <a:t>affected</a:t>
            </a:r>
            <a:endParaRPr lang="en-US" dirty="0"/>
          </a:p>
        </p:txBody>
      </p:sp>
      <p:pic>
        <p:nvPicPr>
          <p:cNvPr id="17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 bwMode="auto">
          <a:xfrm>
            <a:off x="5525771" y="1464628"/>
            <a:ext cx="3031172" cy="3031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70162" y="4280356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NASA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Natural Disaster Threat </a:t>
            </a:r>
            <a:br>
              <a:rPr lang="en-US" sz="1000" b="0" smtClean="0"/>
            </a:br>
            <a:r>
              <a:rPr lang="en-US" sz="1000" b="0" smtClean="0"/>
              <a:t>Characteristics to Consider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Before drafting the threat analysis statement, consider the following: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Type of disaster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Potential effects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Areas affected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295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What are some natural disaster threats in your area?</a:t>
            </a:r>
          </a:p>
          <a:p>
            <a:r>
              <a:rPr lang="en-US" smtClean="0"/>
              <a:t>What are the potential effects?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Questions</a:t>
            </a:r>
            <a:endParaRPr lang="en-US" dirty="0"/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some natural disaster threats in your area?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the potential effects?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19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Terrorist Threat </a:t>
            </a:r>
            <a:br>
              <a:rPr lang="en-US" smtClean="0"/>
            </a:br>
            <a:r>
              <a:rPr lang="en-US" smtClean="0"/>
              <a:t>Characteristics to Consider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5880" y="3741779"/>
            <a:ext cx="2649863" cy="2175568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Before drafting the threat analysis statement, consider the terrorists’:</a:t>
            </a:r>
          </a:p>
          <a:p>
            <a:pPr lvl="1"/>
            <a:r>
              <a:rPr lang="en-US" smtClean="0"/>
              <a:t>Motivations</a:t>
            </a:r>
          </a:p>
          <a:p>
            <a:pPr lvl="1"/>
            <a:r>
              <a:rPr lang="en-US" smtClean="0"/>
              <a:t>Types of threats</a:t>
            </a:r>
          </a:p>
          <a:p>
            <a:pPr lvl="1"/>
            <a:r>
              <a:rPr lang="en-US" smtClean="0"/>
              <a:t>Equipment and weapons</a:t>
            </a:r>
          </a:p>
          <a:p>
            <a:pPr lvl="1"/>
            <a:r>
              <a:rPr lang="en-US" smtClean="0"/>
              <a:t>Tactics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7800" y="5715000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Source: Getty Images</a:t>
            </a:r>
            <a:endParaRPr lang="en-US" sz="800" b="1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Terrorist Threat </a:t>
            </a:r>
            <a:br>
              <a:rPr lang="en-US" sz="1000" b="0" smtClean="0"/>
            </a:br>
            <a:r>
              <a:rPr lang="en-US" sz="1000" b="0" smtClean="0"/>
              <a:t>Characteristics to Consider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Before drafting the threat analysis statement, consider the terrorists’: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Motivations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Types of threats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Equipment and weapons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Tactics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3546645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Critical Infrastructure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/>
              <a:t>Systems and assets, whether physical or virtual, so vital to the nation that the incapacity or destruction of such systems and assets would have a debilitating impact on:</a:t>
            </a:r>
          </a:p>
          <a:p>
            <a:pPr lvl="1"/>
            <a:r>
              <a:rPr lang="en-US" smtClean="0"/>
              <a:t>Security</a:t>
            </a:r>
          </a:p>
          <a:p>
            <a:pPr lvl="1"/>
            <a:r>
              <a:rPr lang="en-US" smtClean="0"/>
              <a:t>National economic security</a:t>
            </a:r>
          </a:p>
          <a:p>
            <a:pPr lvl="1"/>
            <a:r>
              <a:rPr lang="en-US" smtClean="0"/>
              <a:t>National public health or safety</a:t>
            </a:r>
          </a:p>
          <a:p>
            <a:pPr lvl="1"/>
            <a:r>
              <a:rPr lang="en-US" smtClean="0"/>
              <a:t>Any combination of those matters</a:t>
            </a:r>
          </a:p>
          <a:p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Systems and assets, whether physical or virtual, so vital to the nation that the incapacity or destruction of such systems and assets would have a debilitating impact on: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Security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National economic security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National public health or safety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Any combination of those matters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71703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 smtClean="0"/>
              <a:t>Which types of terrorist threats are most likely in your region?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</a:t>
            </a:r>
            <a:endParaRPr lang="en-US" dirty="0"/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Which types of terrorist threats are most likely in your region?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7745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Equipment and Weapons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240" y="3736124"/>
            <a:ext cx="1984133" cy="2600323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Knowing the range of possible weapons allows for implementation of appropriate security measures </a:t>
            </a:r>
          </a:p>
          <a:p>
            <a:r>
              <a:rPr lang="en-US" smtClean="0"/>
              <a:t>Terrorists typically use improvised explosive devices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0369" y="6117772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Getty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Equipment and Weapons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Knowing the range of possible weapons allows for implementation of appropriate security measures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Terrorists typically use improvised explosive devices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407455376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Terrorist Tactics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Force</a:t>
            </a:r>
          </a:p>
          <a:p>
            <a:pPr lvl="0"/>
            <a:r>
              <a:rPr lang="en-US" smtClean="0"/>
              <a:t>Stealth</a:t>
            </a:r>
          </a:p>
          <a:p>
            <a:r>
              <a:rPr lang="en-US" smtClean="0"/>
              <a:t>Deceit</a:t>
            </a:r>
          </a:p>
          <a:p>
            <a:endParaRPr lang="en-US" dirty="0"/>
          </a:p>
        </p:txBody>
      </p:sp>
      <p:pic>
        <p:nvPicPr>
          <p:cNvPr id="17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4"/>
          <a:stretch/>
        </p:blipFill>
        <p:spPr>
          <a:xfrm>
            <a:off x="4754563" y="1761837"/>
            <a:ext cx="3635057" cy="2639002"/>
          </a:xfrm>
        </p:spPr>
      </p:pic>
      <p:sp>
        <p:nvSpPr>
          <p:cNvPr id="18" name="TextBox 17"/>
          <p:cNvSpPr txBox="1"/>
          <p:nvPr/>
        </p:nvSpPr>
        <p:spPr>
          <a:xfrm>
            <a:off x="7086600" y="4165600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Getty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Terrorist Tactics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Force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Stealth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Deceit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8044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Identify and evaluate security countermeasures:</a:t>
            </a:r>
          </a:p>
          <a:p>
            <a:pPr lvl="1"/>
            <a:r>
              <a:rPr lang="en-US" smtClean="0"/>
              <a:t>Effectiveness </a:t>
            </a:r>
          </a:p>
          <a:p>
            <a:pPr lvl="1"/>
            <a:r>
              <a:rPr lang="en-US" smtClean="0"/>
              <a:t>Recommendations for improvement</a:t>
            </a:r>
          </a:p>
          <a:p>
            <a:pPr lvl="0"/>
            <a:r>
              <a:rPr lang="en-US" smtClean="0"/>
              <a:t>Provide evaluation criteria:</a:t>
            </a:r>
          </a:p>
          <a:p>
            <a:pPr lvl="1"/>
            <a:r>
              <a:rPr lang="en-US" smtClean="0"/>
              <a:t>Validate each security countermeasure</a:t>
            </a:r>
          </a:p>
          <a:p>
            <a:pPr lvl="1"/>
            <a:r>
              <a:rPr lang="en-US" smtClean="0"/>
              <a:t>Determine overall effectiveness of existing physical protection system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5: Security </a:t>
            </a:r>
            <a:br>
              <a:rPr lang="en-US" dirty="0" smtClean="0"/>
            </a:br>
            <a:r>
              <a:rPr lang="en-US" dirty="0" smtClean="0"/>
              <a:t>Inspection and Validation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Identify and evaluate security countermeasures: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Effectiveness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Recommendations for improvement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Provide evaluation criteria: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Validate each security countermeasure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Determine overall effectiveness of existing physical protection system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Step 5: Security </a:t>
            </a:r>
            <a:br>
              <a:rPr lang="en-US" sz="1000" b="0" smtClean="0"/>
            </a:br>
            <a:r>
              <a:rPr lang="en-US" sz="1000" b="0" smtClean="0"/>
              <a:t>Inspection and Validation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29333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Effective Security Countermeasures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Should be designed to protect against the types and level of threats identified during the threat analysis</a:t>
            </a:r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3614" y="1447800"/>
            <a:ext cx="3329136" cy="2218263"/>
          </a:xfrm>
        </p:spPr>
      </p:pic>
      <p:sp>
        <p:nvSpPr>
          <p:cNvPr id="8" name="TextBox 7"/>
          <p:cNvSpPr txBox="1"/>
          <p:nvPr/>
        </p:nvSpPr>
        <p:spPr>
          <a:xfrm>
            <a:off x="7334554" y="3396132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Getty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Effective Security Countermeasures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Should be designed to protect against the types and level of threats identified during the threat analysis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184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8963" y="146304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Evaluate Security Countermeasures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638285" y="4066996"/>
            <a:ext cx="285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</a:t>
            </a:r>
            <a:r>
              <a:rPr lang="en-US" sz="800" b="1" dirty="0" smtClean="0">
                <a:solidFill>
                  <a:schemeClr val="bg1"/>
                </a:solidFill>
              </a:rPr>
              <a:t>: Getty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411163" y="1219201"/>
            <a:ext cx="3976687" cy="2766060"/>
          </a:xfrm>
        </p:spPr>
        <p:txBody>
          <a:bodyPr/>
          <a:lstStyle/>
          <a:p>
            <a:pPr lvl="0"/>
            <a:r>
              <a:rPr lang="en-US" dirty="0"/>
              <a:t>To determine effectiveness, assess the following elements:</a:t>
            </a:r>
          </a:p>
          <a:p>
            <a:pPr lvl="1"/>
            <a:r>
              <a:rPr lang="en-US" dirty="0"/>
              <a:t>Policies and procedures</a:t>
            </a:r>
          </a:p>
          <a:p>
            <a:pPr lvl="2"/>
            <a:r>
              <a:rPr lang="en-US" dirty="0"/>
              <a:t>Security force </a:t>
            </a:r>
          </a:p>
          <a:p>
            <a:pPr lvl="2"/>
            <a:r>
              <a:rPr lang="en-US" dirty="0"/>
              <a:t>Technology 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Evaluate Security Countermeasures 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To determine effectiveness, assess the following elements: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Policies and procedures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 smtClean="0"/>
              <a:t>Security force 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 smtClean="0"/>
              <a:t>Technology 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453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Policies and Procedures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Should focus on:</a:t>
            </a:r>
          </a:p>
          <a:p>
            <a:pPr lvl="1"/>
            <a:r>
              <a:rPr lang="en-US" smtClean="0"/>
              <a:t>Security force</a:t>
            </a:r>
          </a:p>
          <a:p>
            <a:pPr lvl="1"/>
            <a:r>
              <a:rPr lang="en-US" smtClean="0"/>
              <a:t>Technology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216" y="1724860"/>
            <a:ext cx="3523793" cy="2712955"/>
          </a:xfrm>
        </p:spPr>
      </p:pic>
      <p:sp>
        <p:nvSpPr>
          <p:cNvPr id="8" name="TextBox 7"/>
          <p:cNvSpPr txBox="1"/>
          <p:nvPr/>
        </p:nvSpPr>
        <p:spPr>
          <a:xfrm>
            <a:off x="7342502" y="4258109"/>
            <a:ext cx="1705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Source: DS/T/ATA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Policies and Procedures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Should focus on: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Security force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Technology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100115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Policies and Procedures for </a:t>
            </a:r>
            <a:br>
              <a:rPr lang="en-US" smtClean="0"/>
            </a:br>
            <a:r>
              <a:rPr lang="en-US" smtClean="0"/>
              <a:t>Security Countermeasures (1 of 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/>
              <a:t>Should include:</a:t>
            </a:r>
          </a:p>
          <a:p>
            <a:pPr lvl="1"/>
            <a:r>
              <a:rPr lang="en-US" smtClean="0"/>
              <a:t>Perimeter barriers</a:t>
            </a:r>
          </a:p>
          <a:p>
            <a:pPr lvl="1"/>
            <a:r>
              <a:rPr lang="en-US" smtClean="0"/>
              <a:t>Lighting</a:t>
            </a:r>
          </a:p>
          <a:p>
            <a:pPr lvl="1"/>
            <a:r>
              <a:rPr lang="en-US" smtClean="0"/>
              <a:t>Intruder detection systems</a:t>
            </a:r>
          </a:p>
          <a:p>
            <a:pPr lvl="1"/>
            <a:r>
              <a:rPr lang="en-US" smtClean="0"/>
              <a:t>Closed-circuit television </a:t>
            </a:r>
          </a:p>
          <a:p>
            <a:pPr lvl="1"/>
            <a:r>
              <a:rPr lang="en-US" smtClean="0"/>
              <a:t>Automated access control system </a:t>
            </a:r>
          </a:p>
          <a:p>
            <a:pPr lvl="0"/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Policies and Procedures for </a:t>
            </a:r>
            <a:br>
              <a:rPr lang="en-US" sz="1000" b="0" smtClean="0"/>
            </a:br>
            <a:r>
              <a:rPr lang="en-US" sz="1000" b="0" smtClean="0"/>
              <a:t>Security Countermeasures (1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Should include: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Perimeter barriers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Lighting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Intruder detection systems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Closed-circuit television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Automated access control system 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9720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Policies and Procedures for </a:t>
            </a:r>
            <a:br>
              <a:rPr lang="en-US" smtClean="0"/>
            </a:br>
            <a:r>
              <a:rPr lang="en-US" smtClean="0"/>
              <a:t>Security Countermeasures (2 of 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smtClean="0"/>
              <a:t>Security officers and patrols (security force)</a:t>
            </a:r>
          </a:p>
          <a:p>
            <a:pPr lvl="1"/>
            <a:r>
              <a:rPr lang="en-US" smtClean="0"/>
              <a:t>Lock and key controls</a:t>
            </a:r>
          </a:p>
          <a:p>
            <a:pPr lvl="1"/>
            <a:r>
              <a:rPr lang="en-US" smtClean="0"/>
              <a:t>Entry control areas</a:t>
            </a:r>
          </a:p>
          <a:p>
            <a:pPr lvl="1"/>
            <a:r>
              <a:rPr lang="en-US" smtClean="0"/>
              <a:t>Secure asset locations</a:t>
            </a:r>
          </a:p>
          <a:p>
            <a:pPr lvl="1"/>
            <a:r>
              <a:rPr lang="en-US" smtClean="0"/>
              <a:t>Bomb threat management</a:t>
            </a:r>
          </a:p>
          <a:p>
            <a:pPr lvl="1"/>
            <a:r>
              <a:rPr lang="en-US" smtClean="0"/>
              <a:t>Information technology</a:t>
            </a:r>
          </a:p>
          <a:p>
            <a:pPr lvl="0"/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Policies and Procedures for </a:t>
            </a:r>
            <a:br>
              <a:rPr lang="en-US" sz="1000" b="0" smtClean="0"/>
            </a:br>
            <a:r>
              <a:rPr lang="en-US" sz="1000" b="0" smtClean="0"/>
              <a:t>Security Countermeasures (2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Security officers and patrols (security force)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Lock and key controls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Entry control areas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Secure asset locations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Bomb threat management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Information technology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803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Security Force Purpose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Effectively interrupt actions and neutralize terrorists or threats before they achieve their goal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522267"/>
            <a:ext cx="3280650" cy="2175662"/>
          </a:xfrm>
        </p:spPr>
      </p:pic>
      <p:sp>
        <p:nvSpPr>
          <p:cNvPr id="7" name="TextBox 6"/>
          <p:cNvSpPr txBox="1"/>
          <p:nvPr/>
        </p:nvSpPr>
        <p:spPr>
          <a:xfrm>
            <a:off x="6877290" y="3482485"/>
            <a:ext cx="1737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 smtClean="0">
                <a:solidFill>
                  <a:schemeClr val="bg1"/>
                </a:solidFill>
              </a:rPr>
              <a:t>Source: DS/T/ATA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Security Force Purpose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Effectively interrupt actions and neutralize terrorists or threats before they achieve their goal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8714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Security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/>
              <a:t>The implementation of a set of procedures and processes that when taken as a whole have the effect of altering the ratio of undesirable events to total event based on:</a:t>
            </a:r>
          </a:p>
          <a:p>
            <a:pPr lvl="1"/>
            <a:r>
              <a:rPr lang="en-US" smtClean="0"/>
              <a:t>Identified risks</a:t>
            </a:r>
          </a:p>
          <a:p>
            <a:pPr lvl="1"/>
            <a:r>
              <a:rPr lang="en-US" smtClean="0"/>
              <a:t>Threats</a:t>
            </a:r>
          </a:p>
          <a:p>
            <a:pPr lvl="1"/>
            <a:r>
              <a:rPr lang="en-US" smtClean="0"/>
              <a:t>Vulnerabilities</a:t>
            </a:r>
          </a:p>
          <a:p>
            <a:pPr lvl="1"/>
            <a:r>
              <a:rPr lang="en-US" smtClean="0"/>
              <a:t>Probability of an undesirable occurrence</a:t>
            </a:r>
            <a:endParaRPr lang="en-US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Security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The implementation of a set of procedures and processes that when taken as a whole have the effect of altering the ratio of undesirable events to total event based on: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Identified risks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Threats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Vulnerabilities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Probability of an undesirable occurrence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669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Security Force Elements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Elements that contribute to the effectiveness of a security force include:</a:t>
            </a:r>
          </a:p>
          <a:p>
            <a:pPr lvl="1"/>
            <a:r>
              <a:rPr lang="en-US" smtClean="0"/>
              <a:t>Selection of security force members</a:t>
            </a:r>
          </a:p>
          <a:p>
            <a:pPr lvl="1"/>
            <a:r>
              <a:rPr lang="en-US" smtClean="0"/>
              <a:t>Initial and continuous training</a:t>
            </a:r>
          </a:p>
          <a:p>
            <a:pPr lvl="1"/>
            <a:r>
              <a:rPr lang="en-US" smtClean="0"/>
              <a:t>Deployment of adequate equipment</a:t>
            </a:r>
          </a:p>
          <a:p>
            <a:pPr lvl="1"/>
            <a:r>
              <a:rPr lang="en-US" smtClean="0"/>
              <a:t>Appropriate supervision from command and control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Security Force Elements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Elements that contribute to the effectiveness of a security force include: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Selection of security force members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Initial and continuous training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Deployment of adequate equipment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Appropriate supervision from command and control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42111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Security Force Effectiveness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Depends on the:</a:t>
            </a:r>
          </a:p>
          <a:p>
            <a:pPr lvl="1"/>
            <a:r>
              <a:rPr lang="en-US" smtClean="0"/>
              <a:t>Ability to operate within established policies and procedures</a:t>
            </a:r>
          </a:p>
          <a:p>
            <a:pPr lvl="1"/>
            <a:r>
              <a:rPr lang="en-US" smtClean="0"/>
              <a:t>Capability of the technology to detect, assess, and provide adequate delay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Security Force Effectiveness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Depends on the: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Ability to operate within established policies and procedures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Capability of the technology to detect, assess, and provide adequate delay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495384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Technology Purpose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353981" y="3857625"/>
            <a:ext cx="3622150" cy="1755775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Security managers must consider technical and nontechnical solutions that will:</a:t>
            </a:r>
          </a:p>
          <a:p>
            <a:pPr lvl="1"/>
            <a:r>
              <a:rPr lang="en-US" smtClean="0"/>
              <a:t>Detect terrorists or intruders (intrusion detection systems)</a:t>
            </a:r>
          </a:p>
          <a:p>
            <a:pPr lvl="1"/>
            <a:r>
              <a:rPr lang="en-US" smtClean="0"/>
              <a:t>Delay terrorists from progressing towards the target (barriers)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14384" y="5397956"/>
            <a:ext cx="7617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FBI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Technology Purpose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Security managers must consider technical and nontechnical solutions that will: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Detect terrorists or intruders (intrusion detection systems)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Delay terrorists from progressing towards the target (barriers)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63304416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Technology Elements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305299" y="3728675"/>
            <a:ext cx="3875373" cy="2107234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Intrusion detection systems</a:t>
            </a:r>
          </a:p>
          <a:p>
            <a:pPr lvl="0"/>
            <a:r>
              <a:rPr lang="en-US" smtClean="0"/>
              <a:t>Barriers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0318" y="5565344"/>
            <a:ext cx="21900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General Services Administration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Technology Elements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Intrusion detection systems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Barriers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35905362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Technology Supports </a:t>
            </a:r>
            <a:br>
              <a:rPr lang="en-US" smtClean="0"/>
            </a:br>
            <a:r>
              <a:rPr lang="en-US" smtClean="0"/>
              <a:t>Physical Protection System Effectiveness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Protection-in-depth</a:t>
            </a:r>
          </a:p>
          <a:p>
            <a:pPr lvl="0"/>
            <a:r>
              <a:rPr lang="en-US" smtClean="0"/>
              <a:t>Minimum consequences of component failure</a:t>
            </a:r>
          </a:p>
          <a:p>
            <a:r>
              <a:rPr lang="en-US" smtClean="0"/>
              <a:t>Balanced protection</a:t>
            </a:r>
            <a:endParaRPr lang="en-US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Technology Supports </a:t>
            </a:r>
            <a:br>
              <a:rPr lang="en-US" sz="1000" b="0" smtClean="0"/>
            </a:br>
            <a:r>
              <a:rPr lang="en-US" sz="1000" b="0" smtClean="0"/>
              <a:t>Physical Protection System Effectiveness 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Protection-in-depth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Minimum consequences of component failure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Balanced protection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2437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Refine and clarify functional relationships across agencies</a:t>
            </a:r>
          </a:p>
          <a:p>
            <a:pPr lvl="0"/>
            <a:r>
              <a:rPr lang="en-US" smtClean="0"/>
              <a:t>Enable effective information exchange</a:t>
            </a:r>
          </a:p>
          <a:p>
            <a:r>
              <a:rPr lang="en-US" smtClean="0"/>
              <a:t>Implement an integration and analysis function to inform planning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6: Develop </a:t>
            </a:r>
            <a:br>
              <a:rPr lang="en-US" dirty="0" smtClean="0"/>
            </a:br>
            <a:r>
              <a:rPr lang="en-US" dirty="0" smtClean="0"/>
              <a:t>Operational Resilience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Refine and clarify functional relationships across agencies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Enable effective information exchange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Implement an integration and analysis function to inform planning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Step 6: Develop </a:t>
            </a:r>
            <a:br>
              <a:rPr lang="en-US" sz="1000" b="0" smtClean="0"/>
            </a:br>
            <a:r>
              <a:rPr lang="en-US" sz="1000" b="0" smtClean="0"/>
              <a:t>Operational Resilience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6024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TeachBack Moment</a:t>
            </a:r>
            <a:endParaRPr lang="en-US" dirty="0"/>
          </a:p>
        </p:txBody>
      </p:sp>
      <p:pic>
        <p:nvPicPr>
          <p:cNvPr id="11" name="Picture Placeholder 8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What are the components of a physical protection system?</a:t>
            </a:r>
            <a:endParaRPr lang="en-US" dirty="0" smtClean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TeachBack Moment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the components of a physical protection system?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021413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System </a:t>
            </a:r>
            <a:br>
              <a:rPr lang="en-US" dirty="0" smtClean="0"/>
            </a:br>
            <a:r>
              <a:rPr lang="en-US" dirty="0" smtClean="0"/>
              <a:t>Recommendations (1 of 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 smtClean="0"/>
              <a:t>Developed as a result from:</a:t>
            </a:r>
          </a:p>
          <a:p>
            <a:pPr lvl="1"/>
            <a:r>
              <a:rPr lang="en-US" dirty="0" smtClean="0"/>
              <a:t>Limited scope performance testing: conducting tests on specific elements of a physical protection system</a:t>
            </a:r>
          </a:p>
          <a:p>
            <a:pPr lvl="1"/>
            <a:r>
              <a:rPr lang="en-US" dirty="0"/>
              <a:t>Gap analysis: identifying the gap between existing and required countermeasures</a:t>
            </a:r>
          </a:p>
          <a:p>
            <a:pPr lvl="1"/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Security System </a:t>
            </a:r>
            <a:br>
              <a:rPr lang="en-US" sz="1000" b="0" smtClean="0"/>
            </a:br>
            <a:r>
              <a:rPr lang="en-US" sz="1000" b="0" smtClean="0"/>
              <a:t>Recommendations (1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Developed as a result from: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Limited scope performance testing: conducting tests on specific elements of a physical protection system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Gap analysis: identifying the gap between existing and required countermeasures</a:t>
            </a:r>
          </a:p>
          <a:p>
            <a:pPr lvl="1"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706852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System </a:t>
            </a:r>
            <a:br>
              <a:rPr lang="en-US" dirty="0" smtClean="0"/>
            </a:br>
            <a:r>
              <a:rPr lang="en-US" dirty="0" smtClean="0"/>
              <a:t>Recommendations (2 of 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Feasibility: determining whether a solution is suitable or logical</a:t>
            </a:r>
          </a:p>
          <a:p>
            <a:pPr lvl="1"/>
            <a:r>
              <a:rPr lang="en-US" dirty="0" smtClean="0"/>
              <a:t>Resilience: the ability to prepare for and adapt to changing conditions and withstand and recover rapidly from disruptions such as deliberate attacks, accidents, or naturally occurring threats or incidents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Security System </a:t>
            </a:r>
            <a:br>
              <a:rPr lang="en-US" sz="1000" b="0" smtClean="0"/>
            </a:br>
            <a:r>
              <a:rPr lang="en-US" sz="1000" b="0" smtClean="0"/>
              <a:t>Recommendations (2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lvl="1" indent="-114300"/>
            <a:r>
              <a:rPr lang="en-US" sz="1000" b="0" smtClean="0"/>
              <a:t>Feasibility: determining whether a solution is suitable or logical</a:t>
            </a:r>
          </a:p>
          <a:p>
            <a:pPr marL="228600" lvl="1" indent="-114300"/>
            <a:r>
              <a:rPr lang="en-US" sz="1000" b="0" smtClean="0"/>
              <a:t>Resilience: the ability to prepare for and adapt to changing conditions and withstand and recover rapidly from disruptions such as deliberate attacks, accidents, or naturally occurring threats or incidents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019922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System </a:t>
            </a:r>
            <a:br>
              <a:rPr lang="en-US" dirty="0" smtClean="0"/>
            </a:br>
            <a:r>
              <a:rPr lang="en-US" dirty="0" smtClean="0"/>
              <a:t>Recommendations (3 of 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smtClean="0"/>
              <a:t>Acceptability: determining whether the recommended security countermeasure provides the required protection and falls within scope of available resources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Security System </a:t>
            </a:r>
            <a:br>
              <a:rPr lang="en-US" sz="1000" b="0" smtClean="0"/>
            </a:br>
            <a:r>
              <a:rPr lang="en-US" sz="1000" b="0" smtClean="0"/>
              <a:t>Recommendations (3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lvl="1" indent="-114300"/>
            <a:r>
              <a:rPr lang="en-US" sz="1000" b="0" smtClean="0"/>
              <a:t>Acceptability: determining whether the recommended security countermeasure provides the required protection and falls within scope of available resources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260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Need for Security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7718" y="3627120"/>
            <a:ext cx="3435341" cy="2290227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Protect lives and property</a:t>
            </a:r>
          </a:p>
          <a:p>
            <a:pPr lvl="0"/>
            <a:r>
              <a:rPr lang="en-US" smtClean="0"/>
              <a:t>Sustain critical assets</a:t>
            </a:r>
          </a:p>
          <a:p>
            <a:r>
              <a:rPr lang="en-US" smtClean="0"/>
              <a:t>Maintain political and economic stability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96322" y="5650173"/>
            <a:ext cx="15343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Creative Commons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Need for Security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Protect lives and property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Sustain critical assets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Maintain political and economic stability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01476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Detection and assessment</a:t>
            </a:r>
          </a:p>
          <a:p>
            <a:pPr lvl="0"/>
            <a:r>
              <a:rPr lang="en-US" dirty="0"/>
              <a:t>Delay</a:t>
            </a:r>
          </a:p>
          <a:p>
            <a:r>
              <a:rPr lang="en-US" dirty="0"/>
              <a:t>Response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Protection </a:t>
            </a:r>
            <a:br>
              <a:rPr lang="en-US" dirty="0" smtClean="0"/>
            </a:br>
            <a:r>
              <a:rPr lang="en-US" dirty="0" smtClean="0"/>
              <a:t>System Functions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Detection and assessment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Delay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Response</a:t>
            </a: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Protection </a:t>
            </a:r>
            <a:br>
              <a:rPr lang="en-US" sz="1000" b="0" smtClean="0"/>
            </a:br>
            <a:r>
              <a:rPr lang="en-US" sz="1000" b="0" smtClean="0"/>
              <a:t>System Functions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2.2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10628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Purpose: to indicate which function of a physical protection system a specified action describes</a:t>
            </a:r>
          </a:p>
          <a:p>
            <a:pPr lvl="1"/>
            <a:r>
              <a:rPr lang="en-US" smtClean="0"/>
              <a:t>Duration: 10 minutes (5-activity; 5-debrief)</a:t>
            </a:r>
          </a:p>
          <a:p>
            <a:pPr lvl="1"/>
            <a:r>
              <a:rPr lang="en-US" smtClean="0"/>
              <a:t>Group composition: table groups</a:t>
            </a:r>
          </a:p>
          <a:p>
            <a:pPr lvl="1"/>
            <a:r>
              <a:rPr lang="en-US" smtClean="0"/>
              <a:t>Debrief: large-group discussion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Protection </a:t>
            </a:r>
            <a:br>
              <a:rPr lang="en-US" dirty="0" smtClean="0"/>
            </a:br>
            <a:r>
              <a:rPr lang="en-US" dirty="0" smtClean="0"/>
              <a:t>System Functions Activity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Purpose: to indicate which function of a physical protection system a specified action describes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Duration: 10 minutes (5-activity; 5-debrief)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Debrief: large-group discussion</a:t>
            </a: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Protection </a:t>
            </a:r>
            <a:br>
              <a:rPr lang="en-US" sz="1000" b="0" smtClean="0"/>
            </a:br>
            <a:r>
              <a:rPr lang="en-US" sz="1000" b="0" smtClean="0"/>
              <a:t>System Functions Activity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2.2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9760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Critical Infrastructure Interdependence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Critical infrastructure is no longer limited to public works systems</a:t>
            </a:r>
          </a:p>
          <a:p>
            <a:r>
              <a:rPr lang="en-US" smtClean="0"/>
              <a:t>Redefined to increase security and awareness to deter attacks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 Interdependence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Critical infrastructure is no longer limited to public works systems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Redefined to increase security and awareness to deter attacks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997739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Examples, Threats, and Vulnerabilities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Necessary  knowledge:</a:t>
            </a:r>
          </a:p>
          <a:p>
            <a:pPr lvl="1"/>
            <a:r>
              <a:rPr lang="en-US" smtClean="0"/>
              <a:t>Which critical elements to protect</a:t>
            </a:r>
          </a:p>
          <a:p>
            <a:pPr lvl="1"/>
            <a:r>
              <a:rPr lang="en-US" smtClean="0"/>
              <a:t>How to protect each critical element</a:t>
            </a:r>
          </a:p>
          <a:p>
            <a:r>
              <a:rPr lang="en-US" smtClean="0"/>
              <a:t>Must understand the threats and vulnerabilities facing the managers of critical infrastructure, in each category or sector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Examples, Threats, and Vulnerabilities 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Necessary  knowledge: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Which critical elements to protect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How to protect each critical element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Must understand the threats and vulnerabilities facing the managers of critical infrastructure, in each category or sector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0393320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Chemical</a:t>
            </a:r>
          </a:p>
          <a:p>
            <a:pPr lvl="0"/>
            <a:r>
              <a:rPr lang="en-US" smtClean="0"/>
              <a:t>Commercial facilities</a:t>
            </a:r>
          </a:p>
          <a:p>
            <a:pPr lvl="0"/>
            <a:r>
              <a:rPr lang="en-US" smtClean="0"/>
              <a:t>Communications</a:t>
            </a:r>
          </a:p>
          <a:p>
            <a:pPr lvl="0"/>
            <a:r>
              <a:rPr lang="en-US" smtClean="0"/>
              <a:t>Critical manufacturing</a:t>
            </a:r>
          </a:p>
          <a:p>
            <a:r>
              <a:rPr lang="en-US" smtClean="0"/>
              <a:t>Dams 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36" y="1680902"/>
            <a:ext cx="2286000" cy="3009207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Critical Infrastructure </a:t>
            </a:r>
            <a:br>
              <a:rPr lang="en-US" dirty="0" smtClean="0"/>
            </a:br>
            <a:r>
              <a:rPr lang="en-US" dirty="0" smtClean="0"/>
              <a:t>Categories (1 of 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pic>
        <p:nvPicPr>
          <p:cNvPr id="17" name="Picture Placeholder 16"/>
          <p:cNvPicPr>
            <a:picLocks noGrp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 2.2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370458" y="4474665"/>
            <a:ext cx="1124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AP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Chemical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Commercial facilities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Communications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Critical manufacturing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Dams 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 </a:t>
            </a:r>
            <a:br>
              <a:rPr lang="en-US" sz="1000" b="0" smtClean="0"/>
            </a:br>
            <a:r>
              <a:rPr lang="en-US" sz="1000" b="0" smtClean="0"/>
              <a:t>Categories (1 of 3)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Handout 2.2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1601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 smtClean="0"/>
              <a:t>Defense industrial base</a:t>
            </a:r>
          </a:p>
          <a:p>
            <a:pPr lvl="0"/>
            <a:r>
              <a:rPr lang="en-US" dirty="0" smtClean="0"/>
              <a:t>Emergency services</a:t>
            </a:r>
          </a:p>
          <a:p>
            <a:pPr lvl="0"/>
            <a:r>
              <a:rPr lang="en-US" dirty="0" smtClean="0"/>
              <a:t>Energy</a:t>
            </a:r>
          </a:p>
          <a:p>
            <a:pPr lvl="0"/>
            <a:r>
              <a:rPr lang="en-US" dirty="0" smtClean="0"/>
              <a:t>Financial services</a:t>
            </a:r>
          </a:p>
          <a:p>
            <a:pPr lvl="0"/>
            <a:r>
              <a:rPr lang="en-US" dirty="0" smtClean="0"/>
              <a:t>Food and agriculture </a:t>
            </a:r>
          </a:p>
          <a:p>
            <a:pPr lvl="0"/>
            <a:r>
              <a:rPr lang="en-US" dirty="0" smtClean="0"/>
              <a:t>Government facilities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7" name="Picture 2" descr="http://www.stripes.com/polopoly_fs/1.140714.1302505361!/image/4028110653.jpg_gen/derivatives/landscape_804/402811065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93" y="1700040"/>
            <a:ext cx="3283527" cy="2186247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Critical Infrastructure </a:t>
            </a:r>
            <a:br>
              <a:rPr lang="en-US" dirty="0" smtClean="0"/>
            </a:br>
            <a:r>
              <a:rPr lang="en-US" dirty="0" smtClean="0"/>
              <a:t>Categories (2 of 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pic>
        <p:nvPicPr>
          <p:cNvPr id="19" name="Picture Placeholder 18"/>
          <p:cNvPicPr>
            <a:picLocks noGrp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 2.2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06294" y="3577502"/>
            <a:ext cx="1444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Stars and Stripes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Defense industrial base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Emergency services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Energy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Financial services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Food and agriculture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Government facilities </a:t>
            </a:r>
          </a:p>
          <a:p>
            <a:pPr marL="114300" indent="-114300">
              <a:spcAft>
                <a:spcPts val="0"/>
              </a:spcAft>
            </a:pPr>
            <a:endParaRPr lang="en-US" sz="1000" b="0" smtClean="0"/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 </a:t>
            </a:r>
            <a:br>
              <a:rPr lang="en-US" sz="1000" b="0" smtClean="0"/>
            </a:br>
            <a:r>
              <a:rPr lang="en-US" sz="1000" b="0" smtClean="0"/>
              <a:t>Categories (2 of 3)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Handout 2.2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2618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35" y="3771733"/>
            <a:ext cx="3212089" cy="2146468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Healthcare and public health </a:t>
            </a:r>
          </a:p>
          <a:p>
            <a:pPr lvl="0"/>
            <a:r>
              <a:rPr lang="en-US" smtClean="0"/>
              <a:t>Information technology </a:t>
            </a:r>
          </a:p>
          <a:p>
            <a:pPr lvl="0"/>
            <a:r>
              <a:rPr lang="en-US" smtClean="0"/>
              <a:t>Nuclear reactors, materials, and waste</a:t>
            </a:r>
          </a:p>
          <a:p>
            <a:pPr lvl="0"/>
            <a:r>
              <a:rPr lang="en-US" smtClean="0"/>
              <a:t>Transportation systems</a:t>
            </a:r>
          </a:p>
          <a:p>
            <a:r>
              <a:rPr lang="en-US" smtClean="0"/>
              <a:t>Water and wastewater systems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Critical Infrastructure </a:t>
            </a:r>
            <a:br>
              <a:rPr lang="en-US" dirty="0" smtClean="0"/>
            </a:br>
            <a:r>
              <a:rPr lang="en-US" dirty="0" smtClean="0"/>
              <a:t>Categories (3 of 3)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 2.2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62469" y="5695722"/>
            <a:ext cx="19030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US Dept. of Transportation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Healthcare and public health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Information technology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Nuclear reactors, materials, and waste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Transportation systems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Water and wastewater systems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  <p:sp>
        <p:nvSpPr>
          <p:cNvPr id="17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 </a:t>
            </a:r>
            <a:br>
              <a:rPr lang="en-US" sz="1000" b="0" smtClean="0"/>
            </a:br>
            <a:r>
              <a:rPr lang="en-US" sz="1000" b="0" smtClean="0"/>
              <a:t>Categories (3 of 3)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Handout 2.2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1456605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How do the earlier flip-chart responses compare with the list of categories shown?</a:t>
            </a:r>
          </a:p>
          <a:p>
            <a:r>
              <a:rPr lang="en-US" smtClean="0"/>
              <a:t>What are some examples of critical infrastructure that are not on this list?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Questions</a:t>
            </a:r>
            <a:endParaRPr lang="en-US" dirty="0"/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How do the earlier flip-chart responses compare with the list of categories shown?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some examples of critical infrastructure that are not on this list?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06285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Handout 2.3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Purpose: to identify specific examples of each of the 16 critical infrastructure categories</a:t>
            </a:r>
          </a:p>
          <a:p>
            <a:pPr lvl="1"/>
            <a:r>
              <a:rPr lang="en-US" smtClean="0"/>
              <a:t>Duration: 20 minutes (10-activity; 10-debrief)</a:t>
            </a:r>
          </a:p>
          <a:p>
            <a:pPr lvl="1"/>
            <a:r>
              <a:rPr lang="en-US" smtClean="0"/>
              <a:t>Group composition: table groups</a:t>
            </a:r>
          </a:p>
          <a:p>
            <a:pPr lvl="1"/>
            <a:r>
              <a:rPr lang="en-US" smtClean="0"/>
              <a:t>Debrief: large-group discussion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Critical Infrastructure </a:t>
            </a:r>
            <a:br>
              <a:rPr lang="en-US" dirty="0" smtClean="0"/>
            </a:br>
            <a:r>
              <a:rPr lang="en-US" dirty="0" smtClean="0"/>
              <a:t>Categories Activity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Purpose: to identify specific examples of each of the 16 critical infrastructure categories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Duration: 20 minutes (10-activity; 10-debrief)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Debrief: large-group discussion</a:t>
            </a: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 </a:t>
            </a:r>
            <a:br>
              <a:rPr lang="en-US" sz="1000" b="0" smtClean="0"/>
            </a:br>
            <a:r>
              <a:rPr lang="en-US" sz="1000" b="0" smtClean="0"/>
              <a:t>Categories Activity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Handout 2.3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41493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What are some examples of recent terrorist attacks on transportation infrastructure?</a:t>
            </a:r>
          </a:p>
          <a:p>
            <a:pPr lvl="0"/>
            <a:r>
              <a:rPr lang="en-US" smtClean="0"/>
              <a:t>What recent cyberattacks have disrupted critical infrastructure?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Questions</a:t>
            </a:r>
            <a:endParaRPr lang="en-US" dirty="0"/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some examples of recent terrorist attacks on transportation infrastructure?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recent cyberattacks have disrupted critical infrastructure?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75251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Building Community Partnerships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Protecting and ensuring the resilience of critical infrastructure requires partnerships with multiple entities: </a:t>
            </a:r>
          </a:p>
          <a:p>
            <a:pPr lvl="1"/>
            <a:r>
              <a:rPr lang="en-US" smtClean="0"/>
              <a:t>Government</a:t>
            </a:r>
          </a:p>
          <a:p>
            <a:pPr lvl="1"/>
            <a:r>
              <a:rPr lang="en-US" smtClean="0"/>
              <a:t>Private sector </a:t>
            </a:r>
          </a:p>
          <a:p>
            <a:pPr lvl="1"/>
            <a:r>
              <a:rPr lang="en-US" smtClean="0"/>
              <a:t>Academic and professional </a:t>
            </a:r>
          </a:p>
          <a:p>
            <a:pPr lvl="1"/>
            <a:r>
              <a:rPr lang="en-US" smtClean="0"/>
              <a:t>Certain not-for-profit and private volunteer organizations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Building Community Partnerships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Protecting and ensuring the resilience of critical infrastructure requires partnerships with multiple entities: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Government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Private sector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Academic and professional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Certain not-for-profit and private volunteer organizations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574270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Vulnerability Analysis </a:t>
            </a:r>
            <a:br>
              <a:rPr lang="en-US" dirty="0" smtClean="0"/>
            </a:br>
            <a:r>
              <a:rPr lang="en-US" dirty="0" smtClean="0"/>
              <a:t>Methodology Definition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23" y="3741421"/>
            <a:ext cx="3267423" cy="2176780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mtClean="0"/>
              <a:t>A proven approach used to identify and mitigate security weaknesses and vulnerabilities in an infrastructure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7459" y="5691314"/>
            <a:ext cx="285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</a:t>
            </a:r>
            <a:r>
              <a:rPr lang="en-US" sz="800" b="1" dirty="0" smtClean="0">
                <a:solidFill>
                  <a:schemeClr val="bg1"/>
                </a:solidFill>
              </a:rPr>
              <a:t>Getty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Vulnerability Analysis Methodology Definition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 proven approach used to identify and mitigate security weaknesses and vulnerabilities in an infrastructure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801932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Vulnerability Analysis Methodology Use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Provides the information necessary to:</a:t>
            </a:r>
          </a:p>
          <a:p>
            <a:pPr lvl="1"/>
            <a:r>
              <a:rPr lang="en-US" smtClean="0"/>
              <a:t>Develop countermeasures for potential weaknesses</a:t>
            </a:r>
          </a:p>
          <a:p>
            <a:pPr lvl="1"/>
            <a:r>
              <a:rPr lang="en-US" smtClean="0"/>
              <a:t>Evaluate the effectiveness of the countermeasures implemented</a:t>
            </a:r>
          </a:p>
          <a:p>
            <a:pPr lvl="1"/>
            <a:r>
              <a:rPr lang="en-US" smtClean="0"/>
              <a:t>Make necessary changes for improvement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Vulnerability Analysis Methodology Use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Provides the information necessary to: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Develop countermeasures for potential weaknesses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Evaluate the effectiveness of the countermeasures implemented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Make necessary changes for improvement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2471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 smtClean="0"/>
              <a:t>Phase 1:</a:t>
            </a:r>
          </a:p>
          <a:p>
            <a:pPr lvl="1"/>
            <a:r>
              <a:rPr lang="en-US" dirty="0" smtClean="0"/>
              <a:t>Identify critical infrastructure</a:t>
            </a:r>
          </a:p>
          <a:p>
            <a:pPr lvl="1"/>
            <a:r>
              <a:rPr lang="en-US" dirty="0" smtClean="0"/>
              <a:t>Assess critical infrastructure components</a:t>
            </a:r>
          </a:p>
          <a:p>
            <a:pPr lvl="1"/>
            <a:r>
              <a:rPr lang="en-US" dirty="0" smtClean="0"/>
              <a:t>Identify critical infrastructure assets</a:t>
            </a:r>
          </a:p>
          <a:p>
            <a:r>
              <a:rPr lang="en-US" dirty="0" smtClean="0"/>
              <a:t>Phase 2: analyze the threat by conducting a threat analysis and providing written documentation of threat types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Four Phases of Vulnerability Analysis Methodology (1 of 2)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Phase 1: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Identify critical infrastructure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Assess critical infrastructure components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Identify critical infrastructure assets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Phase 2: analyze the threat by conducting a threat analysis and providing written documentation of threat types</a:t>
            </a: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00" b="0" dirty="0" smtClean="0"/>
              <a:t>Four Phases of Vulnerability Analysis Methodology (1 of 2)</a:t>
            </a:r>
            <a:endParaRPr lang="en-US" sz="9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2.3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39998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Phase 3: identify security countermeasures:</a:t>
            </a:r>
          </a:p>
          <a:p>
            <a:pPr lvl="1"/>
            <a:r>
              <a:rPr lang="en-US" smtClean="0"/>
              <a:t>Policies and procedures</a:t>
            </a:r>
          </a:p>
          <a:p>
            <a:pPr lvl="1"/>
            <a:r>
              <a:rPr lang="en-US" smtClean="0"/>
              <a:t>Security force </a:t>
            </a:r>
          </a:p>
          <a:p>
            <a:pPr lvl="1"/>
            <a:r>
              <a:rPr lang="en-US" smtClean="0"/>
              <a:t>Technology</a:t>
            </a:r>
          </a:p>
          <a:p>
            <a:pPr lvl="0"/>
            <a:r>
              <a:rPr lang="en-US" smtClean="0"/>
              <a:t>Phase 4: develop operational resilience:</a:t>
            </a:r>
          </a:p>
          <a:p>
            <a:pPr lvl="1"/>
            <a:r>
              <a:rPr lang="en-US" smtClean="0"/>
              <a:t>Conduct a gap analysis</a:t>
            </a:r>
          </a:p>
          <a:p>
            <a:pPr lvl="1"/>
            <a:r>
              <a:rPr lang="en-US" smtClean="0"/>
              <a:t>Determine actions to manage potential threats</a:t>
            </a:r>
          </a:p>
          <a:p>
            <a:pPr lvl="1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Four Phases of Vulnerability Analysis Methodology (2 of 2)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Phase 3: identify security countermeasures: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Policies and procedures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Security force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Technology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Phase 4: develop operational resilience: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Conduct a gap analysis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Determine actions to manage potential threats</a:t>
            </a:r>
          </a:p>
          <a:p>
            <a:pPr lvl="1">
              <a:spcAft>
                <a:spcPct val="0"/>
              </a:spcAft>
            </a:pP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00" b="0" dirty="0" smtClean="0"/>
              <a:t>Four Phases of Vulnerability Analysis Methodology (2 of 2)</a:t>
            </a:r>
            <a:endParaRPr lang="en-US" sz="9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2.3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6121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TeachBack Moment</a:t>
            </a:r>
            <a:endParaRPr lang="en-US" dirty="0"/>
          </a:p>
        </p:txBody>
      </p:sp>
      <p:pic>
        <p:nvPicPr>
          <p:cNvPr id="34" name="Picture Placeholder 7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/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is the importance of the information collected during the vulnerability analysis?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TeachBack Moment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is the importance of the information collected during the vulnerability analysis?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77530257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Protection System Report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Information collected in a vulnerability analysis is documented in a report that:</a:t>
            </a:r>
          </a:p>
          <a:p>
            <a:pPr lvl="1"/>
            <a:r>
              <a:rPr lang="en-US" smtClean="0"/>
              <a:t>Identifies weaknesses </a:t>
            </a:r>
          </a:p>
          <a:p>
            <a:pPr lvl="1"/>
            <a:r>
              <a:rPr lang="en-US" smtClean="0"/>
              <a:t>Provides a better understanding of security vulnerabilities </a:t>
            </a:r>
          </a:p>
          <a:p>
            <a:pPr lvl="1"/>
            <a:r>
              <a:rPr lang="en-US" smtClean="0"/>
              <a:t>Provides recommendations for improvement </a:t>
            </a:r>
          </a:p>
          <a:p>
            <a:pPr lvl="1"/>
            <a:r>
              <a:rPr lang="en-US" smtClean="0"/>
              <a:t>Assists with planning and implementation of security countermeasures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Protection System Report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Information collected in a vulnerability analysis is documented in a report that: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Identifies weaknesses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Provides a better understanding of security vulnerabilities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Provides recommendations for improvement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Assists with planning and implementation of security countermeasures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310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 Physical </a:t>
            </a:r>
            <a:br>
              <a:rPr lang="en-US" dirty="0" smtClean="0"/>
            </a:br>
            <a:r>
              <a:rPr lang="en-US" dirty="0" smtClean="0"/>
              <a:t>Protection System Report (1 of 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8" name="Content Placeholder 13"/>
          <p:cNvPicPr>
            <a:picLocks noGrp="1" noChangeAspect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57" y="3924301"/>
            <a:ext cx="3347489" cy="2230120"/>
          </a:xfr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Executive summary</a:t>
            </a:r>
          </a:p>
          <a:p>
            <a:pPr lvl="0"/>
            <a:r>
              <a:rPr lang="en-US" smtClean="0"/>
              <a:t>Introduction</a:t>
            </a:r>
          </a:p>
          <a:p>
            <a:pPr lvl="0"/>
            <a:r>
              <a:rPr lang="en-US" smtClean="0"/>
              <a:t>Vulnerability analysis methodology </a:t>
            </a:r>
          </a:p>
          <a:p>
            <a:pPr lvl="0"/>
            <a:r>
              <a:rPr lang="en-US" smtClean="0"/>
              <a:t>Critical infrastructure identification</a:t>
            </a:r>
          </a:p>
          <a:p>
            <a:r>
              <a:rPr lang="en-US" smtClean="0"/>
              <a:t>Critical infrastructure component analysis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5851" y="5953445"/>
            <a:ext cx="200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 smtClean="0"/>
              <a:t>Source:  Getty Images</a:t>
            </a:r>
            <a:endParaRPr lang="en-US" sz="800" b="1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Elements of a Physical </a:t>
            </a:r>
            <a:br>
              <a:rPr lang="en-US" sz="1000" b="0" smtClean="0"/>
            </a:br>
            <a:r>
              <a:rPr lang="en-US" sz="1000" b="0" smtClean="0"/>
              <a:t>Protection System Report (1 of 2)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Executive summary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Introduction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Vulnerability analysis methodology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Critical infrastructure identification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Critical infrastructure component analysis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293850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 Physical </a:t>
            </a:r>
            <a:br>
              <a:rPr lang="en-US" dirty="0" smtClean="0"/>
            </a:br>
            <a:r>
              <a:rPr lang="en-US" dirty="0" smtClean="0"/>
              <a:t>Protection System Report (2 of 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Threat definition</a:t>
            </a:r>
          </a:p>
          <a:p>
            <a:pPr lvl="0"/>
            <a:r>
              <a:rPr lang="en-US" smtClean="0"/>
              <a:t>Physical protection system evaluation</a:t>
            </a:r>
          </a:p>
          <a:p>
            <a:pPr lvl="0"/>
            <a:r>
              <a:rPr lang="en-US" smtClean="0"/>
              <a:t>Performance testing requirements</a:t>
            </a:r>
          </a:p>
          <a:p>
            <a:pPr lvl="0"/>
            <a:r>
              <a:rPr lang="en-US" smtClean="0"/>
              <a:t>Recommendations for improvements</a:t>
            </a:r>
          </a:p>
          <a:p>
            <a:pPr lvl="0"/>
            <a:r>
              <a:rPr lang="en-US" smtClean="0"/>
              <a:t>Conclusions</a:t>
            </a:r>
          </a:p>
          <a:p>
            <a:r>
              <a:rPr lang="en-US" smtClean="0"/>
              <a:t>References</a:t>
            </a:r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Elements of a Physical </a:t>
            </a:r>
            <a:br>
              <a:rPr lang="en-US" sz="1000" b="0" smtClean="0"/>
            </a:br>
            <a:r>
              <a:rPr lang="en-US" sz="1000" b="0" smtClean="0"/>
              <a:t>Protection System Report (2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Threat definition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Physical protection system evaluation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Performance testing requirements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Recommendations for improvements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Conclusions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References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87315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Which section of the physical protection system report:</a:t>
            </a:r>
          </a:p>
          <a:p>
            <a:pPr lvl="1"/>
            <a:r>
              <a:rPr lang="en-US" smtClean="0"/>
              <a:t>Identifies the critical infrastructure being described in the report?</a:t>
            </a:r>
          </a:p>
          <a:p>
            <a:pPr lvl="1"/>
            <a:r>
              <a:rPr lang="en-US" smtClean="0"/>
              <a:t>Outlines the information used to locate, identify, describe, and prioritize critical infrastructure sites?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Physical Protection System Report Discussion (1 of 3)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2.4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Which section of the physical protection system report: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Identifies the critical infrastructure being described in the report?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Outlines the information used to locate, identify, describe, and prioritize critical infrastructure sites?</a:t>
            </a: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Protection System Report Discussion (1 of 3)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2.4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390094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Which section of the physical protection system report describes:</a:t>
            </a:r>
          </a:p>
          <a:p>
            <a:pPr lvl="1"/>
            <a:r>
              <a:rPr lang="en-US" smtClean="0"/>
              <a:t>How physical protection system elements will be tested?</a:t>
            </a:r>
          </a:p>
          <a:p>
            <a:pPr lvl="1"/>
            <a:r>
              <a:rPr lang="en-US" smtClean="0"/>
              <a:t>Recommendations for improving the physical protection system?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Physical Protection System Report Discussion (2 of 3)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2.4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Which section of the physical protection system report describes: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How physical protection system elements will be tested?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Recommendations for improving the physical protection system?</a:t>
            </a:r>
          </a:p>
          <a:p>
            <a:pPr lvl="1">
              <a:spcAft>
                <a:spcPct val="0"/>
              </a:spcAft>
            </a:pP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Protection System Report Discussion (2 of 3)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2.4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26530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Surveillance Awareness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9748" y="3222157"/>
            <a:ext cx="1796626" cy="2694940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A defensive security operation  </a:t>
            </a:r>
          </a:p>
          <a:p>
            <a:pPr lvl="0"/>
            <a:r>
              <a:rPr lang="en-US" smtClean="0"/>
              <a:t>Observe, detect, and report hostile surveillance </a:t>
            </a:r>
          </a:p>
          <a:p>
            <a:pPr lvl="0"/>
            <a:r>
              <a:rPr lang="en-US" smtClean="0"/>
              <a:t>Crucial to protection of critical infrastructures </a:t>
            </a:r>
          </a:p>
          <a:p>
            <a:r>
              <a:rPr lang="en-US" smtClean="0"/>
              <a:t>Used in cyber security operations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11450" y="5711295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Getty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Surveillance Awareness Overview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 defensive security operation 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Observe, detect, and report hostile surveillance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Crucial to protection of critical infrastructures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Used in cyber security operations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227336769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Which section of the physical protection system report:</a:t>
            </a:r>
          </a:p>
          <a:p>
            <a:pPr lvl="1"/>
            <a:r>
              <a:rPr lang="en-US" smtClean="0"/>
              <a:t>Will contain the results of the threat analysis? </a:t>
            </a:r>
          </a:p>
          <a:p>
            <a:pPr lvl="1"/>
            <a:r>
              <a:rPr lang="en-US" smtClean="0"/>
              <a:t>Describes the processes and approaches used in the analysis?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Physical Protection System Report Discussion (3 of 3)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2.4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Which section of the physical protection system report: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Will contain the results of the threat analysis?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Describes the processes and approaches used in the analysis? </a:t>
            </a:r>
            <a:endParaRPr lang="en-US" sz="1000" b="0" dirty="0"/>
          </a:p>
        </p:txBody>
      </p:sp>
      <p:sp>
        <p:nvSpPr>
          <p:cNvPr id="15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Protection System Report Discussion (3 of 3)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2.4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9719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TeachBack Moment</a:t>
            </a:r>
            <a:endParaRPr lang="en-US" dirty="0"/>
          </a:p>
        </p:txBody>
      </p:sp>
      <p:pic>
        <p:nvPicPr>
          <p:cNvPr id="11" name="Picture Placeholder 8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What are the four phases of the vulnerability analysis methodology? </a:t>
            </a:r>
          </a:p>
          <a:p>
            <a:r>
              <a:rPr lang="en-US" smtClean="0"/>
              <a:t>What information is included in each of the sections of the physical protection system report?</a:t>
            </a:r>
            <a:endParaRPr lang="en-US" dirty="0" smtClean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TeachBack Moment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the four phases of the vulnerability analysis methodology?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information is included in each of the sections of the physical protection system report?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777818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Summary (1 of 2)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Critical infrastructure</a:t>
            </a:r>
          </a:p>
          <a:p>
            <a:pPr lvl="0"/>
            <a:r>
              <a:rPr lang="en-US" smtClean="0"/>
              <a:t>Security</a:t>
            </a:r>
          </a:p>
          <a:p>
            <a:pPr lvl="0"/>
            <a:r>
              <a:rPr lang="en-US" smtClean="0"/>
              <a:t>Vulnerability analysis</a:t>
            </a:r>
          </a:p>
          <a:p>
            <a:r>
              <a:rPr lang="en-US" smtClean="0"/>
              <a:t>Components, elements, and functions of a physical protection system</a:t>
            </a:r>
          </a:p>
          <a:p>
            <a:endParaRPr lang="en-US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Critical infrastructure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Security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Vulnerability analysis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Components, elements, and functions of a physical protection system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Module Summary (1 of 2)</a:t>
            </a:r>
            <a:endParaRPr lang="en-US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Summary (2 of 2)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Critical infrastructure categories </a:t>
            </a:r>
          </a:p>
          <a:p>
            <a:pPr lvl="0"/>
            <a:r>
              <a:rPr lang="en-US" smtClean="0"/>
              <a:t>Four phases of vulnerability analysis methodology </a:t>
            </a:r>
          </a:p>
          <a:p>
            <a:r>
              <a:rPr lang="en-US" smtClean="0"/>
              <a:t>Elements of a physical protection system report</a:t>
            </a:r>
            <a:endParaRPr lang="en-US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Critical infrastructure categories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Four phases of vulnerability analysis methodology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Elements of a physical protection system report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Module Summary (2 of 2)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488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Vulnerability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A physical feature or operational attribute that renders an entity open to exploitation or susceptible to given threat</a:t>
            </a:r>
            <a:endParaRPr lang="en-US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Vulnerability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 physical feature or operational attribute that renders an entity open to exploitation or susceptible to given threat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127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Vulnerability Analysis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Module 2: Introduction to Critical Infrastructure Security and Resilience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A product or process of identifying physical features or operational attributes that renders an entity, asset, system, network, or geographic area susceptible or exposed to threats</a:t>
            </a:r>
            <a:endParaRPr lang="en-US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Vulnerability Analysis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 product or process of identifying physical features or operational attributes that renders an entity, asset, system, network, or geographic area susceptible or exposed to threats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41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odule 1: Instructional Overview&amp;#x0D;&amp;#x0A;Major Event Security Management&amp;#x0D;&amp;#x0A;&amp;quot;&quot;/&gt;&lt;property id=&quot;20307&quot; value=&quot;260&quot;/&gt;&lt;/object&gt;&lt;object type=&quot;3&quot; unique_id=&quot;10005&quot;&gt;&lt;property id=&quot;20148&quot; value=&quot;5&quot;/&gt;&lt;property id=&quot;20300&quot; value=&quot;Slide 2 - &amp;quot;Instruction Overview&amp;quot;&quot;/&gt;&lt;property id=&quot;20307&quot; value=&quot;256&quot;/&gt;&lt;/object&gt;&lt;object type=&quot;3&quot; unique_id=&quot;10006&quot;&gt;&lt;property id=&quot;20148&quot; value=&quot;5&quot;/&gt;&lt;property id=&quot;20300&quot; value=&quot;Slide 3 - &amp;quot;Course Materials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Class Administration&amp;quot;&quot;/&gt;&lt;property id=&quot;20307&quot; value=&quot;258&quot;/&gt;&lt;/object&gt;&lt;object type=&quot;3&quot; unique_id=&quot;10008&quot;&gt;&lt;property id=&quot;20148&quot; value=&quot;5&quot;/&gt;&lt;property id=&quot;20300&quot; value=&quot;Slide 6 - &amp;quot;Introductions&amp;quot;&quot;/&gt;&lt;property id=&quot;20307&quot; value=&quot;259&quot;/&gt;&lt;/object&gt;&lt;object type=&quot;3&quot; unique_id=&quot;10009&quot;&gt;&lt;property id=&quot;20148&quot; value=&quot;5&quot;/&gt;&lt;property id=&quot;20300&quot; value=&quot;Slide 7 - &amp;quot;U.S. Department of State&amp;#x0D;&amp;#x0A;Diplomatic Security Service&amp;#x0D;&amp;#x0A;Office of Antiterrorism Assistance&amp;quot;&quot;/&gt;&lt;property id=&quot;20307&quot; value=&quot;261&quot;/&gt;&lt;/object&gt;&lt;object type=&quot;3&quot; unique_id=&quot;10018&quot;&gt;&lt;property id=&quot;20148&quot; value=&quot;5&quot;/&gt;&lt;property id=&quot;20300&quot; value=&quot;Slide 5 - &amp;quot;Course Module Structure&amp;quot;&quot;/&gt;&lt;property id=&quot;20307&quot; value=&quot;262&quot;/&gt;&lt;/object&gt;&lt;object type=&quot;3&quot; unique_id=&quot;10055&quot;&gt;&lt;property id=&quot;20148&quot; value=&quot;5&quot;/&gt;&lt;property id=&quot;20300&quot; value=&quot;Slide 8 - &amp;quot;Measuring Success&amp;quot;&quot;/&gt;&lt;property id=&quot;20307&quot; value=&quot;263&quot;/&gt;&lt;/object&gt;&lt;/object&gt;&lt;/object&gt;&lt;/database&gt;"/>
</p:tagLst>
</file>

<file path=ppt/theme/theme1.xml><?xml version="1.0" encoding="utf-8"?>
<a:theme xmlns:a="http://schemas.openxmlformats.org/drawingml/2006/main" name="Primary Master No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ference Master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D3A8669FE01B49B99F730BF577FB1F" ma:contentTypeVersion="" ma:contentTypeDescription="Create a new document." ma:contentTypeScope="" ma:versionID="43ad00e84c03e9fe39a1426cb154434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285736-B111-41EB-AFCB-75917D21F858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DB1916C-ADDD-4492-B41F-61297622A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89CB066-19E0-4684-8C04-811DD1ADC7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CourseAcronym02b_Module Template_FG-PG_vNO</Template>
  <TotalTime>8613</TotalTime>
  <Words>4938</Words>
  <Application>Microsoft Office PowerPoint</Application>
  <PresentationFormat>On-screen Show (4:3)</PresentationFormat>
  <Paragraphs>991</Paragraphs>
  <Slides>73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Primary Master No Icons</vt:lpstr>
      <vt:lpstr>Reference Master Icons</vt:lpstr>
      <vt:lpstr>Introduction to Critical Infrastructure Security and Resilience</vt:lpstr>
      <vt:lpstr>Module Objective</vt:lpstr>
      <vt:lpstr>Critical Infrastructure</vt:lpstr>
      <vt:lpstr>Security</vt:lpstr>
      <vt:lpstr>Need for Security</vt:lpstr>
      <vt:lpstr>Building Community Partnerships</vt:lpstr>
      <vt:lpstr>Surveillance Awareness Overview</vt:lpstr>
      <vt:lpstr>Vulnerability</vt:lpstr>
      <vt:lpstr>Vulnerability Analysis</vt:lpstr>
      <vt:lpstr>Discussion Question</vt:lpstr>
      <vt:lpstr>Vulnerability Analysis Purpose</vt:lpstr>
      <vt:lpstr>TeachBack Moment</vt:lpstr>
      <vt:lpstr>Physical Protection System Definition</vt:lpstr>
      <vt:lpstr>Physical Protection  System Diagram</vt:lpstr>
      <vt:lpstr>Physical Protection  System Components</vt:lpstr>
      <vt:lpstr>Step 1: Identify  Critical Infrastructure</vt:lpstr>
      <vt:lpstr>Critical Infrastructure Categories</vt:lpstr>
      <vt:lpstr>Step 2: Assess Critical Infrastructure Components</vt:lpstr>
      <vt:lpstr>Purpose of Critical Infrastructure Component Assessment</vt:lpstr>
      <vt:lpstr>Step 3: Identify Critical Infrastructure Assets</vt:lpstr>
      <vt:lpstr>Prioritize Critical Infrastructure Assets</vt:lpstr>
      <vt:lpstr>Identify Threats</vt:lpstr>
      <vt:lpstr>Undesirable Consequences of Loss</vt:lpstr>
      <vt:lpstr>Probability of Occurrence</vt:lpstr>
      <vt:lpstr>Critical Infrastructure  Assets Activity</vt:lpstr>
      <vt:lpstr>Step 4: Analyze the Threat </vt:lpstr>
      <vt:lpstr>Natural Disaster Threat  Characteristics to Consider</vt:lpstr>
      <vt:lpstr>Discussion Questions</vt:lpstr>
      <vt:lpstr>Terrorist Threat  Characteristics to Consider</vt:lpstr>
      <vt:lpstr>Discussion Question</vt:lpstr>
      <vt:lpstr>Equipment and Weapons</vt:lpstr>
      <vt:lpstr>Terrorist Tactics</vt:lpstr>
      <vt:lpstr>Step 5: Security  Inspection and Validation</vt:lpstr>
      <vt:lpstr>Effective Security Countermeasures</vt:lpstr>
      <vt:lpstr>Evaluate Security Countermeasures </vt:lpstr>
      <vt:lpstr>Policies and Procedures</vt:lpstr>
      <vt:lpstr>Policies and Procedures for  Security Countermeasures (1 of 2)</vt:lpstr>
      <vt:lpstr>Policies and Procedures for  Security Countermeasures (2 of 2)</vt:lpstr>
      <vt:lpstr>Security Force Purpose</vt:lpstr>
      <vt:lpstr>Security Force Elements</vt:lpstr>
      <vt:lpstr>Security Force Effectiveness</vt:lpstr>
      <vt:lpstr>Technology Purpose</vt:lpstr>
      <vt:lpstr>Technology Elements</vt:lpstr>
      <vt:lpstr>Technology Supports  Physical Protection System Effectiveness </vt:lpstr>
      <vt:lpstr>Step 6: Develop  Operational Resilience</vt:lpstr>
      <vt:lpstr>TeachBack Moment</vt:lpstr>
      <vt:lpstr>Security System  Recommendations (1 of 3)</vt:lpstr>
      <vt:lpstr>Security System  Recommendations (2 of 3)</vt:lpstr>
      <vt:lpstr>Security System  Recommendations (3 of 3)</vt:lpstr>
      <vt:lpstr>Physical Protection  System Functions</vt:lpstr>
      <vt:lpstr>Physical Protection  System Functions Activity</vt:lpstr>
      <vt:lpstr>Critical Infrastructure Interdependence</vt:lpstr>
      <vt:lpstr>Examples, Threats, and Vulnerabilities </vt:lpstr>
      <vt:lpstr>Critical Infrastructure  Categories (1 of 3)</vt:lpstr>
      <vt:lpstr>Critical Infrastructure  Categories (2 of 3)</vt:lpstr>
      <vt:lpstr>Critical Infrastructure  Categories (3 of 3)</vt:lpstr>
      <vt:lpstr>Discussion Questions</vt:lpstr>
      <vt:lpstr>Critical Infrastructure  Categories Activity</vt:lpstr>
      <vt:lpstr>Discussion Questions</vt:lpstr>
      <vt:lpstr>Vulnerability Analysis  Methodology Definition</vt:lpstr>
      <vt:lpstr>Vulnerability Analysis Methodology Use</vt:lpstr>
      <vt:lpstr>Four Phases of Vulnerability Analysis Methodology (1 of 2)</vt:lpstr>
      <vt:lpstr>Four Phases of Vulnerability Analysis Methodology (2 of 2)</vt:lpstr>
      <vt:lpstr>TeachBack Moment</vt:lpstr>
      <vt:lpstr>Physical Protection System Report</vt:lpstr>
      <vt:lpstr>Elements of a Physical  Protection System Report (1 of 2)</vt:lpstr>
      <vt:lpstr>Elements of a Physical  Protection System Report (2 of 2)</vt:lpstr>
      <vt:lpstr>Physical Protection System Report Discussion (1 of 3)</vt:lpstr>
      <vt:lpstr>Physical Protection System Report Discussion (2 of 3)</vt:lpstr>
      <vt:lpstr>Physical Protection System Report Discussion (3 of 3)</vt:lpstr>
      <vt:lpstr>TeachBack Moment</vt:lpstr>
      <vt:lpstr>Module Summary (1 of 2)</vt:lpstr>
      <vt:lpstr>Module Summary (2 of 2)</vt:lpstr>
    </vt:vector>
  </TitlesOfParts>
  <Company>Office of Antiterrorism Assistance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2: Introduction to Critical Infrastructure Security and Resilience</dc:title>
  <dc:subject>Critical Infrastructure Security and Resilience (CISR)</dc:subject>
  <dc:creator>ATA</dc:creator>
  <cp:lastModifiedBy>Bryant</cp:lastModifiedBy>
  <cp:revision>241</cp:revision>
  <dcterms:created xsi:type="dcterms:W3CDTF">2013-12-04T17:15:08Z</dcterms:created>
  <dcterms:modified xsi:type="dcterms:W3CDTF">2019-01-15T14:02:51Z</dcterms:modified>
  <cp:contentStatus>v4.00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0x01010039D3A8669FE01B49B99F730BF577FB1F</vt:lpwstr>
  </property>
</Properties>
</file>