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2" r:id="rId5"/>
  </p:sldMasterIdLst>
  <p:notesMasterIdLst>
    <p:notesMasterId r:id="rId25"/>
  </p:notesMasterIdLst>
  <p:handoutMasterIdLst>
    <p:handoutMasterId r:id="rId26"/>
  </p:handoutMasterIdLst>
  <p:sldIdLst>
    <p:sldId id="271" r:id="rId6"/>
    <p:sldId id="275" r:id="rId7"/>
    <p:sldId id="278" r:id="rId8"/>
    <p:sldId id="279" r:id="rId9"/>
    <p:sldId id="280" r:id="rId10"/>
    <p:sldId id="284" r:id="rId11"/>
    <p:sldId id="286" r:id="rId12"/>
    <p:sldId id="285" r:id="rId13"/>
    <p:sldId id="281" r:id="rId14"/>
    <p:sldId id="282" r:id="rId15"/>
    <p:sldId id="283" r:id="rId16"/>
    <p:sldId id="287" r:id="rId17"/>
    <p:sldId id="288" r:id="rId18"/>
    <p:sldId id="289" r:id="rId19"/>
    <p:sldId id="290" r:id="rId20"/>
    <p:sldId id="291" r:id="rId21"/>
    <p:sldId id="272" r:id="rId22"/>
    <p:sldId id="267" r:id="rId23"/>
    <p:sldId id="277" r:id="rId24"/>
  </p:sldIdLst>
  <p:sldSz cx="9144000" cy="6858000" type="screen4x3"/>
  <p:notesSz cx="7010400" cy="93726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69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3108">
          <p15:clr>
            <a:srgbClr val="A4A3A4"/>
          </p15:clr>
        </p15:guide>
        <p15:guide id="5" orient="horz" pos="141">
          <p15:clr>
            <a:srgbClr val="A4A3A4"/>
          </p15:clr>
        </p15:guide>
        <p15:guide id="6" orient="horz" pos="3168">
          <p15:clr>
            <a:srgbClr val="A4A3A4"/>
          </p15:clr>
        </p15:guide>
        <p15:guide id="7" orient="horz" pos="3112">
          <p15:clr>
            <a:srgbClr val="A4A3A4"/>
          </p15:clr>
        </p15:guide>
        <p15:guide id="8" orient="horz" pos="4146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pos="259">
          <p15:clr>
            <a:srgbClr val="A4A3A4"/>
          </p15:clr>
        </p15:guide>
        <p15:guide id="12" pos="5617">
          <p15:clr>
            <a:srgbClr val="A4A3A4"/>
          </p15:clr>
        </p15:guide>
        <p15:guide id="13" pos="48">
          <p15:clr>
            <a:srgbClr val="A4A3A4"/>
          </p15:clr>
        </p15:guide>
        <p15:guide id="14" pos="1824">
          <p15:clr>
            <a:srgbClr val="A4A3A4"/>
          </p15:clr>
        </p15:guide>
        <p15:guide id="15" pos="2880">
          <p15:clr>
            <a:srgbClr val="A4A3A4"/>
          </p15:clr>
        </p15:guide>
        <p15:guide id="16" pos="4031">
          <p15:clr>
            <a:srgbClr val="A4A3A4"/>
          </p15:clr>
        </p15:guide>
        <p15:guide id="17" pos="5499">
          <p15:clr>
            <a:srgbClr val="A4A3A4"/>
          </p15:clr>
        </p15:guide>
        <p15:guide id="18" pos="2764">
          <p15:clr>
            <a:srgbClr val="A4A3A4"/>
          </p15:clr>
        </p15:guide>
        <p15:guide id="19" pos="2995">
          <p15:clr>
            <a:srgbClr val="A4A3A4"/>
          </p15:clr>
        </p15:guide>
        <p15:guide id="20" orient="horz" pos="3370">
          <p15:clr>
            <a:srgbClr val="A4A3A4"/>
          </p15:clr>
        </p15:guide>
        <p15:guide id="21" orient="horz" pos="924">
          <p15:clr>
            <a:srgbClr val="A4A3A4"/>
          </p15:clr>
        </p15:guide>
        <p15:guide id="22" pos="4235">
          <p15:clr>
            <a:srgbClr val="A4A3A4"/>
          </p15:clr>
        </p15:guide>
        <p15:guide id="23" pos="15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mp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F1B713"/>
    <a:srgbClr val="DDDDDD"/>
    <a:srgbClr val="EAEAEA"/>
    <a:srgbClr val="F8DB88"/>
    <a:srgbClr val="FFFF99"/>
    <a:srgbClr val="D7CB29"/>
    <a:srgbClr val="EADB16"/>
    <a:srgbClr val="F3D80D"/>
    <a:srgbClr val="F5E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4" autoAdjust="0"/>
    <p:restoredTop sz="95326" autoAdjust="0"/>
  </p:normalViewPr>
  <p:slideViewPr>
    <p:cSldViewPr snapToGrid="0">
      <p:cViewPr varScale="1">
        <p:scale>
          <a:sx n="173" d="100"/>
          <a:sy n="173" d="100"/>
        </p:scale>
        <p:origin x="-456" y="-90"/>
      </p:cViewPr>
      <p:guideLst>
        <p:guide orient="horz" pos="769"/>
        <p:guide orient="horz" pos="720"/>
        <p:guide orient="horz" pos="144"/>
        <p:guide orient="horz" pos="3108"/>
        <p:guide orient="horz" pos="141"/>
        <p:guide orient="horz" pos="3168"/>
        <p:guide orient="horz" pos="3112"/>
        <p:guide orient="horz" pos="4146"/>
        <p:guide orient="horz" pos="2160"/>
        <p:guide orient="horz" pos="432"/>
        <p:guide orient="horz" pos="3370"/>
        <p:guide orient="horz" pos="924"/>
        <p:guide pos="259"/>
        <p:guide pos="5617"/>
        <p:guide pos="48"/>
        <p:guide pos="1824"/>
        <p:guide pos="2880"/>
        <p:guide pos="4031"/>
        <p:guide pos="5499"/>
        <p:guide pos="2764"/>
        <p:guide pos="2995"/>
        <p:guide pos="4235"/>
        <p:guide pos="1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1734" y="186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 </a:t>
            </a:r>
            <a:endParaRPr lang="en-US" sz="90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4: Building Community Partnerships</a:t>
            </a:r>
            <a:endParaRPr lang="en-US" sz="900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99751557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1675"/>
            <a:ext cx="4686300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04902" y="4452710"/>
            <a:ext cx="4800598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6" rIns="93611" bIns="46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 </a:t>
            </a:r>
            <a:endParaRPr lang="en-US" sz="9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4: Building Community Partnerships</a:t>
            </a:r>
            <a:endParaRPr lang="en-US" sz="90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6199544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715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0287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859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 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4: Building Community Partnerships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6230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smtClean="0"/>
              <a:t>Office of Antiterrorism Assistance 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Module 4: Building Community Partnerships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7517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smtClean="0"/>
              <a:t>Office of Antiterrorism Assistance 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Module 4: Building Community Partnerships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0467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 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4: Building Community Partnerships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987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743200"/>
            <a:ext cx="6996225" cy="1371600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6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4" y="1220788"/>
            <a:ext cx="39766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3662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47117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place content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6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0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1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05435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1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48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squar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6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2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4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73066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64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743200"/>
            <a:ext cx="8318500" cy="13716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4: Building Community Partnerships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38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4F0EBB8-B6A0-4F62-B54B-ED14A207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3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8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36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34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5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9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37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274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9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30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0564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23639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478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400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050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454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6971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316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-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1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Content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4162489"/>
            <a:ext cx="3975100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108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59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 - Title 2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39766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1220788"/>
            <a:ext cx="3978274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4614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54562" y="1224974"/>
            <a:ext cx="397414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14337" y="1227138"/>
            <a:ext cx="39735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3157220"/>
            <a:ext cx="397510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1320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397668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11163" y="3157220"/>
            <a:ext cx="3972613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839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57220"/>
            <a:ext cx="3976687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54563" y="1220788"/>
            <a:ext cx="3975100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54562" y="3150870"/>
            <a:ext cx="3975101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960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78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2783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4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3976687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54563" y="1220788"/>
            <a:ext cx="3978274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30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516326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39766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7"/>
            <a:ext cx="3975100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976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39766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8"/>
            <a:ext cx="3975100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572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1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20790"/>
            <a:ext cx="39766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82768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Content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4: Building Community Partnerships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4563" y="1220788"/>
            <a:ext cx="3975100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22376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9336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18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08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gov/community-preparednes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see-something-say-somethi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Building Community Partnerships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Module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CISR v1.0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Module 4: Building Community Partnerships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— Amtrak and </a:t>
            </a:r>
            <a:br>
              <a:rPr lang="en-US" dirty="0" smtClean="0"/>
            </a:br>
            <a:r>
              <a:rPr lang="en-US" dirty="0" smtClean="0"/>
              <a:t>Amtrak Police Department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4701" y="3046458"/>
            <a:ext cx="2757470" cy="2135142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smtClean="0"/>
              <a:t>Txt-a-Tip Campaign</a:t>
            </a:r>
          </a:p>
          <a:p>
            <a:r>
              <a:rPr lang="en-US" smtClean="0"/>
              <a:t>Partners for Amtrak Safety and Security Program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0907" y="4813637"/>
            <a:ext cx="17780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National Railroad </a:t>
            </a:r>
          </a:p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Passenger Corporation (Amtrak</a:t>
            </a:r>
            <a:r>
              <a:rPr lang="en-US" sz="900" b="1" dirty="0" smtClean="0"/>
              <a:t>)</a:t>
            </a:r>
            <a:endParaRPr lang="en-US" sz="900" b="1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Example — Amtrak and </a:t>
            </a:r>
            <a:br>
              <a:rPr lang="en-US" sz="1000" b="0" smtClean="0"/>
            </a:br>
            <a:r>
              <a:rPr lang="en-US" sz="1000" b="0" smtClean="0"/>
              <a:t>Amtrak Police Department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Txt-a-Tip Campaign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Partners for Amtrak Safety and Security Program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881461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Partnering with Private </a:t>
            </a:r>
            <a:br>
              <a:rPr lang="en-US" dirty="0" smtClean="0"/>
            </a:br>
            <a:r>
              <a:rPr lang="en-US" dirty="0" smtClean="0"/>
              <a:t>Security Agencies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4043" y="4162425"/>
            <a:ext cx="2626926" cy="1755775"/>
          </a:xfrm>
          <a:ln>
            <a:solidFill>
              <a:schemeClr val="tx1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mtClean="0"/>
              <a:t>Community partnerships — law enforcement agencies and the community and organizations they serve working together for the purpose of developing solutions to problems and increasing trust in law enforcement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60475" y="5696723"/>
            <a:ext cx="25715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Seattle, Washington, Government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2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Partnering with Private </a:t>
            </a:r>
            <a:br>
              <a:rPr lang="en-US" sz="1000" b="0" smtClean="0"/>
            </a:br>
            <a:r>
              <a:rPr lang="en-US" sz="1000" b="0" smtClean="0"/>
              <a:t>Security Agencies (1 of 2)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Community partnerships — law enforcement agencies and the community and organizations they serve working together for the purpose of developing solutions to problems and increasing trust in law enforcement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776206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Protection of critical infrastructure</a:t>
            </a:r>
          </a:p>
          <a:p>
            <a:pPr lvl="0"/>
            <a:r>
              <a:rPr lang="en-US" smtClean="0"/>
              <a:t>Contribution to homeland security efforts</a:t>
            </a:r>
          </a:p>
          <a:p>
            <a:r>
              <a:rPr lang="en-US" smtClean="0"/>
              <a:t>Discussion question: What are some ways to add value to partnering with private security?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Partnering with Private </a:t>
            </a:r>
            <a:br>
              <a:rPr lang="en-US" dirty="0" smtClean="0"/>
            </a:br>
            <a:r>
              <a:rPr lang="en-US" dirty="0" smtClean="0"/>
              <a:t>Security Agencies (2 of 2)</a:t>
            </a:r>
            <a:endParaRPr lang="en-US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Protection of critical 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Contribution to homeland security efforts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Discussion question: What are some ways to add value to partnering with private security?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Partnering with Private </a:t>
            </a:r>
            <a:br>
              <a:rPr lang="en-US" sz="1000" b="0" smtClean="0"/>
            </a:br>
            <a:r>
              <a:rPr lang="en-US" sz="1000" b="0" smtClean="0"/>
              <a:t>Security Agencies (2 of 2)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2881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Partnerships (1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3996029"/>
            <a:ext cx="3125244" cy="1979321"/>
          </a:xfrm>
          <a:ln>
            <a:solidFill>
              <a:schemeClr val="tx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smtClean="0"/>
              <a:t>For law enforcement agencies:</a:t>
            </a:r>
          </a:p>
          <a:p>
            <a:pPr lvl="1"/>
            <a:r>
              <a:rPr lang="en-US" smtClean="0"/>
              <a:t>Assistance during emergencies</a:t>
            </a:r>
          </a:p>
          <a:p>
            <a:pPr lvl="1"/>
            <a:r>
              <a:rPr lang="en-US" smtClean="0"/>
              <a:t>Combined effort to protect critical infrastructure</a:t>
            </a:r>
          </a:p>
          <a:p>
            <a:pPr lvl="1"/>
            <a:r>
              <a:rPr lang="en-US" smtClean="0"/>
              <a:t>Additional personnel and skills</a:t>
            </a:r>
          </a:p>
          <a:p>
            <a:pPr lvl="1"/>
            <a:r>
              <a:rPr lang="en-US" smtClean="0"/>
              <a:t>Evidence and incident knowledge </a:t>
            </a:r>
          </a:p>
          <a:p>
            <a:pPr lvl="1"/>
            <a:r>
              <a:rPr lang="en-US" smtClean="0"/>
              <a:t>Decrease in calls for service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0077" y="5778263"/>
            <a:ext cx="2609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US Department of State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Benefits of Partnerships (1 of 3)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For law enforcement agencies: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Assistance during emergencies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Combined effort to protect critical infrastructure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Additional personnel and skills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Evidence and incident knowledge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Decrease in calls for service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40639069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Partnerships (2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3905577"/>
            <a:ext cx="3016988" cy="2012623"/>
          </a:xfrm>
          <a:ln>
            <a:solidFill>
              <a:schemeClr val="tx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smtClean="0"/>
              <a:t>For private sector security agencies:</a:t>
            </a:r>
          </a:p>
          <a:p>
            <a:pPr lvl="1"/>
            <a:r>
              <a:rPr lang="en-US" smtClean="0"/>
              <a:t>Coordinating disaster planning </a:t>
            </a:r>
          </a:p>
          <a:p>
            <a:pPr lvl="1"/>
            <a:r>
              <a:rPr lang="en-US" smtClean="0"/>
              <a:t>Obtaining training and services</a:t>
            </a:r>
          </a:p>
          <a:p>
            <a:pPr lvl="1"/>
            <a:r>
              <a:rPr lang="en-US" smtClean="0"/>
              <a:t>Developing relationships to explain reporting processes</a:t>
            </a:r>
          </a:p>
          <a:p>
            <a:pPr lvl="1"/>
            <a:r>
              <a:rPr lang="en-US" smtClean="0"/>
              <a:t>Increasing understanding of corporate needs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05235" y="5683820"/>
            <a:ext cx="2383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FBI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Benefits of Partnerships (2 of 3)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For private sector security agencies: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Coordinating disaster planning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Obtaining training and services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Developing relationships to explain reporting processes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Increasing understanding of corporate needs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07595395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Partnerships (3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980" y="4648089"/>
            <a:ext cx="2090752" cy="1754070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smtClean="0"/>
              <a:t>Joint benefits for both types of agencies</a:t>
            </a:r>
          </a:p>
          <a:p>
            <a:pPr lvl="1"/>
            <a:r>
              <a:rPr lang="en-US" smtClean="0"/>
              <a:t>Creative problem solving </a:t>
            </a:r>
          </a:p>
          <a:p>
            <a:pPr lvl="1"/>
            <a:r>
              <a:rPr lang="en-US" smtClean="0"/>
              <a:t>Increased training opportunities</a:t>
            </a:r>
          </a:p>
          <a:p>
            <a:pPr lvl="1"/>
            <a:r>
              <a:rPr lang="en-US" smtClean="0"/>
              <a:t>Information, data, and intelligence sharing</a:t>
            </a:r>
          </a:p>
          <a:p>
            <a:pPr lvl="1"/>
            <a:r>
              <a:rPr lang="en-US" smtClean="0"/>
              <a:t>Force multiplier opportunities</a:t>
            </a:r>
          </a:p>
          <a:p>
            <a:pPr lvl="1"/>
            <a:r>
              <a:rPr lang="en-US" smtClean="0"/>
              <a:t>Reduced recovery time following disasters </a:t>
            </a:r>
          </a:p>
          <a:p>
            <a:pPr lvl="1"/>
            <a:r>
              <a:rPr lang="en-US" smtClean="0"/>
              <a:t>Access to the community through private sector communications technology</a:t>
            </a:r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01193" y="6182349"/>
            <a:ext cx="1971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DS/T/ATA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Benefits of Partnerships (3 of 3)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Joint benefits for both types of agencies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Creative problem solving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Increased training opportunities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Information, data, and intelligence sharing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Force multiplier opportunities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Reduced recovery time following disasters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Access to the community through private sector communications technology</a:t>
            </a:r>
          </a:p>
          <a:p>
            <a:pPr lvl="1">
              <a:spcAft>
                <a:spcPct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81573369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Successful Partnerships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smtClean="0"/>
              <a:t>Shared mission</a:t>
            </a:r>
          </a:p>
          <a:p>
            <a:pPr lvl="0"/>
            <a:r>
              <a:rPr lang="en-US" smtClean="0"/>
              <a:t>Communication </a:t>
            </a:r>
          </a:p>
          <a:p>
            <a:pPr lvl="0"/>
            <a:r>
              <a:rPr lang="en-US" smtClean="0"/>
              <a:t>Leadership</a:t>
            </a:r>
          </a:p>
          <a:p>
            <a:pPr lvl="0"/>
            <a:r>
              <a:rPr lang="en-US" smtClean="0"/>
              <a:t>Adequate resources</a:t>
            </a:r>
          </a:p>
          <a:p>
            <a:r>
              <a:rPr lang="en-US" smtClean="0"/>
              <a:t>Mutual trust and respect</a:t>
            </a:r>
          </a:p>
          <a:p>
            <a:endParaRPr lang="en-US" dirty="0"/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2742" y="1474788"/>
            <a:ext cx="2609241" cy="1736725"/>
          </a:xfrm>
          <a:ln>
            <a:solidFill>
              <a:srgbClr val="2F2F2F"/>
            </a:solidFill>
          </a:ln>
        </p:spPr>
      </p:pic>
      <p:pic>
        <p:nvPicPr>
          <p:cNvPr id="14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777" y="3305175"/>
            <a:ext cx="2628566" cy="1920875"/>
          </a:xfr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341758" y="2996069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>
                    <a:lumMod val="95000"/>
                  </a:schemeClr>
                </a:solidFill>
              </a:rPr>
              <a:t>Source: Getty Images</a:t>
            </a:r>
            <a:endParaRPr lang="en-US" sz="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3118" y="501060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>
                    <a:lumMod val="95000"/>
                  </a:schemeClr>
                </a:solidFill>
              </a:rPr>
              <a:t>Source: Getty Images</a:t>
            </a:r>
            <a:endParaRPr lang="en-US" sz="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Elements of Successful Partnerships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Shared mission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Communication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Leadership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Adequate resources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Mutual trust and respect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08141936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4.1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4: Building Community Partnerships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Purpose: to discuss community partnerships, their importance, and strategies for development</a:t>
            </a:r>
          </a:p>
          <a:p>
            <a:pPr lvl="1"/>
            <a:r>
              <a:rPr lang="en-US" dirty="0"/>
              <a:t>Duration: 15 minutes (5-complete table; 10-discussion)</a:t>
            </a:r>
          </a:p>
          <a:p>
            <a:pPr lvl="1"/>
            <a:r>
              <a:rPr lang="en-US" dirty="0"/>
              <a:t>Group composition: participant pairs</a:t>
            </a:r>
          </a:p>
          <a:p>
            <a:pPr lvl="1"/>
            <a:r>
              <a:rPr lang="en-US" dirty="0"/>
              <a:t>Debrief: large-group discussion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Community Partnerships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Purpose: to discuss community partnerships, their importance, and strategies for development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Duration: 15 minutes (5-complete table; 10-discussion)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Group composition: participant pairs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Debrief: large-group discussion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Building Community Partnerships Discussion</a:t>
            </a:r>
            <a:endParaRPr lang="en-US" sz="10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4.1</a:t>
            </a:r>
            <a:endParaRPr lang="en-US" sz="8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TeachBack Moment</a:t>
            </a:r>
            <a:endParaRPr lang="en-US" dirty="0"/>
          </a:p>
        </p:txBody>
      </p:sp>
      <p:pic>
        <p:nvPicPr>
          <p:cNvPr id="11" name="Picture Placeholder 11"/>
          <p:cNvPicPr>
            <a:picLocks noGrp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758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What are the benefits of increasing community awareness to better protect critical infrastructure?</a:t>
            </a:r>
          </a:p>
          <a:p>
            <a:r>
              <a:rPr lang="en-US" smtClean="0"/>
              <a:t>What are some of the benefits of partnering with private security to better protect critical infrastructure?</a:t>
            </a:r>
            <a:endParaRPr lang="en-US" dirty="0" smtClean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TeachBack Moment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are the benefits of increasing community awareness to better protect critical infrastructure?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are some of the benefits of partnering with private security to better protect critical infrastructure?</a:t>
            </a:r>
            <a:endParaRPr lang="en-US" sz="10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Summary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Community </a:t>
            </a:r>
            <a:r>
              <a:rPr lang="en-US" dirty="0" smtClean="0"/>
              <a:t>awareness programs</a:t>
            </a:r>
            <a:endParaRPr lang="en-US" dirty="0"/>
          </a:p>
          <a:p>
            <a:r>
              <a:rPr lang="en-US" dirty="0"/>
              <a:t>Partnering with private security agencies</a:t>
            </a:r>
          </a:p>
        </p:txBody>
      </p:sp>
      <p:sp>
        <p:nvSpPr>
          <p:cNvPr id="15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Community awareness programs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Partnering with private security agencies</a:t>
            </a: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Summary</a:t>
            </a:r>
            <a:endParaRPr lang="en-US" sz="1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Objective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By the end of this module, you will be able to explain how to build partnerships with the community to better protect critical infrastructure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Objective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By the end of this module, you will be able to explain how to build partnerships with the community to better protect critical infrastructure</a:t>
            </a:r>
            <a:endParaRPr lang="en-US" sz="1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 Awareness Program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5507" y="4162425"/>
            <a:ext cx="2803999" cy="1755775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An interactive program designed to provide citizens with the basic tools needed to recognize and help prevent terrorism and criminal activity within our communities</a:t>
            </a:r>
          </a:p>
          <a:p>
            <a:r>
              <a:rPr lang="en-US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www.ready.gov/community-preparedness</a:t>
            </a: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43575" y="5638800"/>
            <a:ext cx="1971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DS/T/ATA</a:t>
            </a:r>
            <a:endParaRPr lang="en-US" sz="800" b="1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Community Awareness Program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An interactive program designed to provide citizens with the basic tools needed to recognize and help prevent terrorism and criminal activity within our communities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>
                <a:hlinkClick r:id="rId3"/>
              </a:rPr>
              <a:t>https://www.ready.gov/community-preparedness</a:t>
            </a:r>
            <a:endParaRPr lang="en-US" sz="1000" b="0" smtClean="0"/>
          </a:p>
          <a:p>
            <a:pPr marL="320040" lvl="1" indent="0">
              <a:spcAft>
                <a:spcPct val="0"/>
              </a:spcAft>
              <a:buFontTx/>
              <a:buNone/>
            </a:pP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1717038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Community Awareness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414" y="3956051"/>
            <a:ext cx="3121838" cy="196215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smtClean="0"/>
              <a:t>Communication increases between the community and law enforcement</a:t>
            </a:r>
          </a:p>
          <a:p>
            <a:pPr lvl="0"/>
            <a:r>
              <a:rPr lang="en-US" smtClean="0"/>
              <a:t>The community becomes part of the solution </a:t>
            </a:r>
          </a:p>
          <a:p>
            <a:pPr lvl="0"/>
            <a:r>
              <a:rPr lang="en-US" smtClean="0"/>
              <a:t>Protection becomes everyone’s responsibility </a:t>
            </a:r>
          </a:p>
          <a:p>
            <a:r>
              <a:rPr lang="en-US" smtClean="0"/>
              <a:t>Trust increases and fear decreases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4637" y="5657850"/>
            <a:ext cx="1471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BBC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Benefits of Community Awareness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Communication increases between the community and law enforcement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The community becomes part of the solution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Protection becomes everyone’s responsibility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Trust increases and fear decreases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766950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What types of community awareness programs exist in your nation?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Question</a:t>
            </a:r>
            <a:endParaRPr lang="en-US" dirty="0"/>
          </a:p>
        </p:txBody>
      </p:sp>
      <p:sp>
        <p:nvSpPr>
          <p:cNvPr id="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types of community awareness programs exist in your nation? </a:t>
            </a:r>
            <a:endParaRPr lang="en-US" sz="1000" b="0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014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8095" y="1498600"/>
            <a:ext cx="2368136" cy="270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Community </a:t>
            </a:r>
            <a:br>
              <a:rPr lang="en-US" dirty="0" smtClean="0"/>
            </a:br>
            <a:r>
              <a:rPr lang="en-US" dirty="0" smtClean="0"/>
              <a:t>Awareness Program (1 of 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907006" y="3991432"/>
            <a:ext cx="1419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DS/T/ATA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11163" y="1219200"/>
            <a:ext cx="4516437" cy="3721099"/>
          </a:xfrm>
        </p:spPr>
        <p:txBody>
          <a:bodyPr/>
          <a:lstStyle/>
          <a:p>
            <a:pPr lvl="0"/>
            <a:r>
              <a:rPr lang="en-US" dirty="0" smtClean="0"/>
              <a:t>Partnerships: </a:t>
            </a:r>
            <a:endParaRPr lang="en-US" dirty="0"/>
          </a:p>
          <a:p>
            <a:pPr lvl="1"/>
            <a:r>
              <a:rPr lang="en-US" dirty="0"/>
              <a:t>Governments, industry, and communities</a:t>
            </a:r>
          </a:p>
          <a:p>
            <a:pPr lvl="1"/>
            <a:r>
              <a:rPr lang="en-US" dirty="0"/>
              <a:t>Open, mutual, and practical </a:t>
            </a:r>
          </a:p>
          <a:p>
            <a:pPr lvl="1"/>
            <a:r>
              <a:rPr lang="en-US" dirty="0"/>
              <a:t>Includes all levels of government</a:t>
            </a:r>
          </a:p>
          <a:p>
            <a:r>
              <a:rPr lang="en-US" dirty="0"/>
              <a:t>Public service </a:t>
            </a:r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Elements of a Community </a:t>
            </a:r>
            <a:br>
              <a:rPr lang="en-US" sz="1000" b="0" smtClean="0"/>
            </a:br>
            <a:r>
              <a:rPr lang="en-US" sz="1000" b="0" smtClean="0"/>
              <a:t>Awareness Program (1 of 3)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Partnerships: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Governments, industry, and communities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Open, mutual, and practical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Includes all levels of government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Public service announcements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8939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Community </a:t>
            </a:r>
            <a:br>
              <a:rPr lang="en-US" dirty="0" smtClean="0"/>
            </a:br>
            <a:r>
              <a:rPr lang="en-US" dirty="0" smtClean="0"/>
              <a:t>Awareness Program (2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1" y="4010685"/>
            <a:ext cx="2975958" cy="2009115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smtClean="0"/>
              <a:t>Information for the public and partners about suspicious activity or behavior if observed:</a:t>
            </a:r>
          </a:p>
          <a:p>
            <a:pPr lvl="1"/>
            <a:r>
              <a:rPr lang="en-US" smtClean="0"/>
              <a:t>Unusual items or situations</a:t>
            </a:r>
          </a:p>
          <a:p>
            <a:pPr lvl="1"/>
            <a:r>
              <a:rPr lang="en-US" smtClean="0"/>
              <a:t>Observation of surveillance</a:t>
            </a:r>
          </a:p>
          <a:p>
            <a:pPr lvl="1"/>
            <a:r>
              <a:rPr lang="en-US" smtClean="0"/>
              <a:t>Requests for information about military, security, business capabilities, or people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9950" y="5749925"/>
            <a:ext cx="1971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DS/T/ATA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Elements of a Community </a:t>
            </a:r>
            <a:br>
              <a:rPr lang="en-US" sz="1000" b="0" smtClean="0"/>
            </a:br>
            <a:r>
              <a:rPr lang="en-US" sz="1000" b="0" smtClean="0"/>
              <a:t>Awareness Program (2 of 3)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Information for the public and partners about suspicious activity or behavior if observed: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Unusual items or situations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Observation of surveillance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Requests for information about military, security, business capabilities, or people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5768905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Community </a:t>
            </a:r>
            <a:br>
              <a:rPr lang="en-US" dirty="0" smtClean="0"/>
            </a:br>
            <a:r>
              <a:rPr lang="en-US" dirty="0" smtClean="0"/>
              <a:t>Awareness Program (3 of 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Protection of citizens’ privacy and civil liberties</a:t>
            </a:r>
          </a:p>
          <a:p>
            <a:r>
              <a:rPr lang="en-US" smtClean="0"/>
              <a:t>The process </a:t>
            </a:r>
            <a:r>
              <a:rPr lang="en-US" dirty="0" smtClean="0"/>
              <a:t>for reporting observations of suspicious activity </a:t>
            </a:r>
          </a:p>
          <a:p>
            <a:endParaRPr lang="en-US" dirty="0"/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4100" y="1679466"/>
            <a:ext cx="2269364" cy="3027471"/>
          </a:xfrm>
          <a:ln>
            <a:solidFill>
              <a:srgbClr val="2F2F2F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391275" y="4479925"/>
            <a:ext cx="1971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DS/T/ATA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Elements of a Community </a:t>
            </a:r>
            <a:br>
              <a:rPr lang="en-US" sz="1000" b="0" smtClean="0"/>
            </a:br>
            <a:r>
              <a:rPr lang="en-US" sz="1000" b="0" smtClean="0"/>
              <a:t>Awareness Program (3 of 3)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Protection of citizens’ privacy and civil liberties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The process for reporting observations of suspicious activity 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6692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— “If You See </a:t>
            </a:r>
            <a:br>
              <a:rPr lang="en-US" dirty="0" smtClean="0"/>
            </a:br>
            <a:r>
              <a:rPr lang="en-US" dirty="0" smtClean="0"/>
              <a:t>Something, Say Something”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4: Building Community Partnerships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300" y="3777319"/>
            <a:ext cx="3227790" cy="2140881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mtClean="0"/>
              <a:t>“It takes a community to protect a community. Informed, alert communities play a critical role in keeping our nation safe.”</a:t>
            </a:r>
          </a:p>
          <a:p>
            <a:pPr lvl="1"/>
            <a:r>
              <a:rPr lang="en-US" smtClean="0">
                <a:hlinkClick r:id="rId3"/>
              </a:rPr>
              <a:t>https://www.dhs.gov/see-something-say-something</a:t>
            </a:r>
            <a:endParaRPr lang="en-US" smtClean="0"/>
          </a:p>
          <a:p>
            <a:pPr lv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81625" y="5676900"/>
            <a:ext cx="2647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US Dept. of Homeland Security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 smtClean="0"/>
              <a:t>Example — “If You See </a:t>
            </a:r>
          </a:p>
          <a:p>
            <a:r>
              <a:rPr lang="en-US" sz="1000" b="0" dirty="0" smtClean="0"/>
              <a:t>Something, Say Something”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“It takes a community to protect a community. Informed, alert communities play a critical role in keeping our nation safe.”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>
                <a:hlinkClick r:id="rId3"/>
              </a:rPr>
              <a:t>https://www.dhs.gov/see-something-say-something</a:t>
            </a:r>
            <a:endParaRPr lang="en-US" sz="1000" b="0" smtClean="0"/>
          </a:p>
          <a:p>
            <a:pPr lvl="1">
              <a:spcAft>
                <a:spcPct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21274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ule 1: Instructional Overview&amp;#x0D;&amp;#x0A;Major Event Security Management&amp;#x0D;&amp;#x0A;&amp;quot;&quot;/&gt;&lt;property id=&quot;20307&quot; value=&quot;260&quot;/&gt;&lt;/object&gt;&lt;object type=&quot;3&quot; unique_id=&quot;10005&quot;&gt;&lt;property id=&quot;20148&quot; value=&quot;5&quot;/&gt;&lt;property id=&quot;20300&quot; value=&quot;Slide 2 - &amp;quot;Instruction Overview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Course Materials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Class Administration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Introduction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U.S. Department of State&amp;#x0D;&amp;#x0A;Diplomatic Security Service&amp;#x0D;&amp;#x0A;Office of Antiterrorism Assistance&amp;quot;&quot;/&gt;&lt;property id=&quot;20307&quot; value=&quot;261&quot;/&gt;&lt;/object&gt;&lt;object type=&quot;3&quot; unique_id=&quot;10018&quot;&gt;&lt;property id=&quot;20148&quot; value=&quot;5&quot;/&gt;&lt;property id=&quot;20300&quot; value=&quot;Slide 5 - &amp;quot;Course Module Structure&amp;quot;&quot;/&gt;&lt;property id=&quot;20307&quot; value=&quot;262&quot;/&gt;&lt;/object&gt;&lt;object type=&quot;3&quot; unique_id=&quot;10055&quot;&gt;&lt;property id=&quot;20148&quot; value=&quot;5&quot;/&gt;&lt;property id=&quot;20300&quot; value=&quot;Slide 8 - &amp;quot;Measuring Success&amp;quot;&quot;/&gt;&lt;property id=&quot;20307&quot; value=&quot;263&quot;/&gt;&lt;/object&gt;&lt;/object&gt;&lt;/object&gt;&lt;/database&gt;"/>
</p:tagLst>
</file>

<file path=ppt/theme/theme1.xml><?xml version="1.0" encoding="utf-8"?>
<a:theme xmlns:a="http://schemas.openxmlformats.org/drawingml/2006/main" name="Primary Master No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erence Master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3A8669FE01B49B99F730BF577FB1F" ma:contentTypeVersion="" ma:contentTypeDescription="Create a new document." ma:contentTypeScope="" ma:versionID="43ad00e84c03e9fe39a1426cb15443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1436B6-D9D4-4A11-882E-5F85063F8D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285736-B111-41EB-AFCB-75917D21F858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89CB066-19E0-4684-8C04-811DD1ADC7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CourseAcronym02b_Module Template_FG-PG_vNO</Template>
  <TotalTime>1217</TotalTime>
  <Words>1337</Words>
  <Application>Microsoft Office PowerPoint</Application>
  <PresentationFormat>On-screen Show (4:3)</PresentationFormat>
  <Paragraphs>246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Primary Master No Icons</vt:lpstr>
      <vt:lpstr>Reference Master Icons</vt:lpstr>
      <vt:lpstr>Building Community Partnerships</vt:lpstr>
      <vt:lpstr>Module Objective</vt:lpstr>
      <vt:lpstr>Community Awareness Program</vt:lpstr>
      <vt:lpstr>Benefits of Community Awareness</vt:lpstr>
      <vt:lpstr>Discussion Question</vt:lpstr>
      <vt:lpstr>Elements of a Community  Awareness Program (1 of 3)</vt:lpstr>
      <vt:lpstr>Elements of a Community  Awareness Program (2 of 3)</vt:lpstr>
      <vt:lpstr>Elements of a Community  Awareness Program (3 of 3)</vt:lpstr>
      <vt:lpstr>Example — “If You See  Something, Say Something”</vt:lpstr>
      <vt:lpstr>Example — Amtrak and  Amtrak Police Department</vt:lpstr>
      <vt:lpstr>Partnering with Private  Security Agencies (1 of 2)</vt:lpstr>
      <vt:lpstr>Partnering with Private  Security Agencies (2 of 2)</vt:lpstr>
      <vt:lpstr>Benefits of Partnerships (1 of 3)</vt:lpstr>
      <vt:lpstr>Benefits of Partnerships (2 of 3)</vt:lpstr>
      <vt:lpstr>Benefits of Partnerships (3 of 3)</vt:lpstr>
      <vt:lpstr>Elements of Successful Partnerships</vt:lpstr>
      <vt:lpstr>Building Community Partnerships Discussion</vt:lpstr>
      <vt:lpstr>TeachBack Moment</vt:lpstr>
      <vt:lpstr>Module Summary</vt:lpstr>
    </vt:vector>
  </TitlesOfParts>
  <Company>Office of Antiterrorism Assistance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Building Community Partnerships</dc:title>
  <dc:subject>Critical Infrastructure Security and Resilience (CISR)</dc:subject>
  <dc:creator>ATA</dc:creator>
  <cp:lastModifiedBy>Bryant</cp:lastModifiedBy>
  <cp:revision>74</cp:revision>
  <dcterms:created xsi:type="dcterms:W3CDTF">2013-12-04T17:15:08Z</dcterms:created>
  <dcterms:modified xsi:type="dcterms:W3CDTF">2019-01-15T14:03:48Z</dcterms:modified>
  <cp:contentStatus>v4.00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0x01010039D3A8669FE01B49B99F730BF577FB1F</vt:lpwstr>
  </property>
</Properties>
</file>