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4"/>
    <p:sldMasterId id="2147483762" r:id="rId5"/>
  </p:sldMasterIdLst>
  <p:notesMasterIdLst>
    <p:notesMasterId r:id="rId48"/>
  </p:notesMasterIdLst>
  <p:handoutMasterIdLst>
    <p:handoutMasterId r:id="rId49"/>
  </p:handoutMasterIdLst>
  <p:sldIdLst>
    <p:sldId id="271" r:id="rId6"/>
    <p:sldId id="275" r:id="rId7"/>
    <p:sldId id="278" r:id="rId8"/>
    <p:sldId id="320" r:id="rId9"/>
    <p:sldId id="319" r:id="rId10"/>
    <p:sldId id="279" r:id="rId11"/>
    <p:sldId id="299" r:id="rId12"/>
    <p:sldId id="297" r:id="rId13"/>
    <p:sldId id="298" r:id="rId14"/>
    <p:sldId id="280" r:id="rId15"/>
    <p:sldId id="300" r:id="rId16"/>
    <p:sldId id="330" r:id="rId17"/>
    <p:sldId id="301" r:id="rId18"/>
    <p:sldId id="302" r:id="rId19"/>
    <p:sldId id="321" r:id="rId20"/>
    <p:sldId id="303" r:id="rId21"/>
    <p:sldId id="304" r:id="rId22"/>
    <p:sldId id="305" r:id="rId23"/>
    <p:sldId id="324" r:id="rId24"/>
    <p:sldId id="323" r:id="rId25"/>
    <p:sldId id="307" r:id="rId26"/>
    <p:sldId id="308" r:id="rId27"/>
    <p:sldId id="309" r:id="rId28"/>
    <p:sldId id="267" r:id="rId29"/>
    <p:sldId id="281" r:id="rId30"/>
    <p:sldId id="283" r:id="rId31"/>
    <p:sldId id="284" r:id="rId32"/>
    <p:sldId id="310" r:id="rId33"/>
    <p:sldId id="311" r:id="rId34"/>
    <p:sldId id="312" r:id="rId35"/>
    <p:sldId id="326" r:id="rId36"/>
    <p:sldId id="287" r:id="rId37"/>
    <p:sldId id="313" r:id="rId38"/>
    <p:sldId id="328" r:id="rId39"/>
    <p:sldId id="314" r:id="rId40"/>
    <p:sldId id="329" r:id="rId41"/>
    <p:sldId id="315" r:id="rId42"/>
    <p:sldId id="316" r:id="rId43"/>
    <p:sldId id="296" r:id="rId44"/>
    <p:sldId id="317" r:id="rId45"/>
    <p:sldId id="331" r:id="rId46"/>
    <p:sldId id="277" r:id="rId47"/>
  </p:sldIdLst>
  <p:sldSz cx="9144000" cy="6858000" type="screen4x3"/>
  <p:notesSz cx="7010400" cy="9372600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69">
          <p15:clr>
            <a:srgbClr val="A4A3A4"/>
          </p15:clr>
        </p15:guide>
        <p15:guide id="2" orient="horz" pos="720">
          <p15:clr>
            <a:srgbClr val="A4A3A4"/>
          </p15:clr>
        </p15:guide>
        <p15:guide id="3" orient="horz" pos="144">
          <p15:clr>
            <a:srgbClr val="A4A3A4"/>
          </p15:clr>
        </p15:guide>
        <p15:guide id="4" orient="horz" pos="3108">
          <p15:clr>
            <a:srgbClr val="A4A3A4"/>
          </p15:clr>
        </p15:guide>
        <p15:guide id="5" orient="horz" pos="141">
          <p15:clr>
            <a:srgbClr val="A4A3A4"/>
          </p15:clr>
        </p15:guide>
        <p15:guide id="6" orient="horz" pos="3168">
          <p15:clr>
            <a:srgbClr val="A4A3A4"/>
          </p15:clr>
        </p15:guide>
        <p15:guide id="7" orient="horz" pos="3112">
          <p15:clr>
            <a:srgbClr val="A4A3A4"/>
          </p15:clr>
        </p15:guide>
        <p15:guide id="8" orient="horz" pos="4146">
          <p15:clr>
            <a:srgbClr val="A4A3A4"/>
          </p15:clr>
        </p15:guide>
        <p15:guide id="9" orient="horz" pos="216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pos="259">
          <p15:clr>
            <a:srgbClr val="A4A3A4"/>
          </p15:clr>
        </p15:guide>
        <p15:guide id="12" pos="5617">
          <p15:clr>
            <a:srgbClr val="A4A3A4"/>
          </p15:clr>
        </p15:guide>
        <p15:guide id="13" pos="48">
          <p15:clr>
            <a:srgbClr val="A4A3A4"/>
          </p15:clr>
        </p15:guide>
        <p15:guide id="14" pos="1824">
          <p15:clr>
            <a:srgbClr val="A4A3A4"/>
          </p15:clr>
        </p15:guide>
        <p15:guide id="15" pos="2880">
          <p15:clr>
            <a:srgbClr val="A4A3A4"/>
          </p15:clr>
        </p15:guide>
        <p15:guide id="16" pos="4031">
          <p15:clr>
            <a:srgbClr val="A4A3A4"/>
          </p15:clr>
        </p15:guide>
        <p15:guide id="17" pos="5499">
          <p15:clr>
            <a:srgbClr val="A4A3A4"/>
          </p15:clr>
        </p15:guide>
        <p15:guide id="18" pos="2764">
          <p15:clr>
            <a:srgbClr val="A4A3A4"/>
          </p15:clr>
        </p15:guide>
        <p15:guide id="19" pos="2995">
          <p15:clr>
            <a:srgbClr val="A4A3A4"/>
          </p15:clr>
        </p15:guide>
        <p15:guide id="20" orient="horz" pos="3370">
          <p15:clr>
            <a:srgbClr val="A4A3A4"/>
          </p15:clr>
        </p15:guide>
        <p15:guide id="21" orient="horz" pos="924">
          <p15:clr>
            <a:srgbClr val="A4A3A4"/>
          </p15:clr>
        </p15:guide>
        <p15:guide id="22" pos="4235">
          <p15:clr>
            <a:srgbClr val="A4A3A4"/>
          </p15:clr>
        </p15:guide>
        <p15:guide id="23" pos="15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monmp" initials="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D3F8"/>
    <a:srgbClr val="DBEDFD"/>
    <a:srgbClr val="F5EF6F"/>
    <a:srgbClr val="2F2F2F"/>
    <a:srgbClr val="F1B713"/>
    <a:srgbClr val="DDDDDD"/>
    <a:srgbClr val="EAEAEA"/>
    <a:srgbClr val="F8DB88"/>
    <a:srgbClr val="FFFF99"/>
    <a:srgbClr val="D7CB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35" autoAdjust="0"/>
    <p:restoredTop sz="95326" autoAdjust="0"/>
  </p:normalViewPr>
  <p:slideViewPr>
    <p:cSldViewPr snapToGrid="0">
      <p:cViewPr varScale="1">
        <p:scale>
          <a:sx n="173" d="100"/>
          <a:sy n="173" d="100"/>
        </p:scale>
        <p:origin x="-336" y="-90"/>
      </p:cViewPr>
      <p:guideLst>
        <p:guide orient="horz" pos="769"/>
        <p:guide orient="horz" pos="720"/>
        <p:guide orient="horz" pos="144"/>
        <p:guide orient="horz" pos="3108"/>
        <p:guide orient="horz" pos="141"/>
        <p:guide orient="horz" pos="3168"/>
        <p:guide orient="horz" pos="3112"/>
        <p:guide orient="horz" pos="4146"/>
        <p:guide orient="horz" pos="2160"/>
        <p:guide orient="horz" pos="432"/>
        <p:guide orient="horz" pos="3370"/>
        <p:guide orient="horz" pos="924"/>
        <p:guide pos="259"/>
        <p:guide pos="5617"/>
        <p:guide pos="48"/>
        <p:guide pos="1824"/>
        <p:guide pos="2880"/>
        <p:guide pos="4031"/>
        <p:guide pos="5499"/>
        <p:guide pos="2764"/>
        <p:guide pos="2995"/>
        <p:guide pos="4235"/>
        <p:guide pos="15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304"/>
    </p:cViewPr>
  </p:sorterViewPr>
  <p:notesViewPr>
    <p:cSldViewPr snapToGrid="0">
      <p:cViewPr>
        <p:scale>
          <a:sx n="90" d="100"/>
          <a:sy n="90" d="100"/>
        </p:scale>
        <p:origin x="-3654" y="360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tags" Target="tags/tag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 algn="r">
              <a:defRPr/>
            </a:pPr>
            <a:r>
              <a:rPr lang="en-US" sz="900" dirty="0" smtClean="0"/>
              <a:t>Office of Antiterrorism Assistance</a:t>
            </a:r>
            <a:endParaRPr lang="en-US" sz="900" dirty="0"/>
          </a:p>
        </p:txBody>
      </p:sp>
      <p:sp>
        <p:nvSpPr>
          <p:cNvPr id="1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68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 algn="l">
              <a:defRPr/>
            </a:pPr>
            <a:r>
              <a:rPr lang="en-US" sz="900" dirty="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19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8768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fr-FR" sz="900" dirty="0" smtClean="0"/>
              <a:t>Module 5: Critical Infrastructure Components</a:t>
            </a:r>
            <a:endParaRPr lang="en-US" sz="900" dirty="0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0520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fld id="{591BD6A8-70E5-40D7-9606-410942FF5122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7680" y="9051638"/>
            <a:ext cx="6035040" cy="320962"/>
          </a:xfrm>
          <a:prstGeom prst="rect">
            <a:avLst/>
          </a:prstGeom>
          <a:noFill/>
        </p:spPr>
        <p:txBody>
          <a:bodyPr wrap="square" tIns="9144" bIns="9144" rtlCol="0">
            <a:noAutofit/>
          </a:bodyPr>
          <a:lstStyle/>
          <a:p>
            <a:pPr algn="ctr"/>
            <a:r>
              <a:rPr lang="en-US" sz="900" b="1" dirty="0" smtClean="0"/>
              <a:t>OFFICE OF ANTITERRORISM ASSISTANCE - FOR TRAINING PURPOSES ONLY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399751557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1675"/>
            <a:ext cx="468630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04902" y="4452710"/>
            <a:ext cx="4800598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11" tIns="46806" rIns="93611" bIns="46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 algn="r">
              <a:defRPr/>
            </a:pPr>
            <a:r>
              <a:rPr lang="en-US" sz="900" dirty="0" smtClean="0"/>
              <a:t>Office of Antiterrorism Assistance</a:t>
            </a:r>
            <a:endParaRPr lang="en-US" sz="9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68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 algn="l">
              <a:defRPr/>
            </a:pPr>
            <a:r>
              <a:rPr lang="en-US" sz="900" dirty="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8768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fr-FR" sz="900" dirty="0" smtClean="0"/>
              <a:t>Module 5: Critical Infrastructure Components</a:t>
            </a:r>
            <a:endParaRPr lang="en-US" sz="900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0520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fld id="{591BD6A8-70E5-40D7-9606-410942FF5122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7680" y="9051638"/>
            <a:ext cx="6035040" cy="320962"/>
          </a:xfrm>
          <a:prstGeom prst="rect">
            <a:avLst/>
          </a:prstGeom>
          <a:noFill/>
        </p:spPr>
        <p:txBody>
          <a:bodyPr wrap="square" tIns="9144" bIns="9144" rtlCol="0">
            <a:noAutofit/>
          </a:bodyPr>
          <a:lstStyle/>
          <a:p>
            <a:pPr algn="ctr"/>
            <a:r>
              <a:rPr lang="en-US" sz="900" b="1" dirty="0" smtClean="0"/>
              <a:t>OFFICE OF ANTITERRORISM ASSISTANCE - FOR TRAINING PURPOSES ONLY</a:t>
            </a:r>
            <a:endParaRPr lang="en-US" sz="900" b="1" dirty="0"/>
          </a:p>
        </p:txBody>
      </p:sp>
    </p:spTree>
    <p:extLst>
      <p:ext uri="{BB962C8B-B14F-4D97-AF65-F5344CB8AC3E}">
        <p14:creationId xmlns:p14="http://schemas.microsoft.com/office/powerpoint/2010/main" val="261995445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5715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0287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859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 smtClean="0"/>
              <a:t>Office of Antiterrorism Assistance</a:t>
            </a:r>
            <a:endParaRPr lang="en-US" sz="9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z="900" dirty="0" smtClean="0"/>
              <a:t>Module 5: Critical Infrastructure Components</a:t>
            </a:r>
            <a:endParaRPr lang="en-US" sz="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1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6230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 smtClean="0"/>
              <a:t>Office of Antiterrorism Assistance</a:t>
            </a:r>
            <a:endParaRPr lang="en-US" sz="9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 smtClean="0"/>
              <a:t>Critical Infrastructure Security and Resilience (CISR) v4.00</a:t>
            </a:r>
            <a:endParaRPr lang="en-US" sz="9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sz="900" dirty="0" smtClean="0"/>
              <a:t>Module 5: Critical Infrastructure Components</a:t>
            </a:r>
            <a:endParaRPr lang="en-US" sz="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42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9987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11163" y="2743200"/>
            <a:ext cx="6996225" cy="1371600"/>
          </a:xfrm>
          <a:effectLst/>
        </p:spPr>
        <p:txBody>
          <a:bodyPr lIns="91440" tIns="45720" rIns="91440" bIns="45720" anchor="ctr"/>
          <a:lstStyle>
            <a:lvl1pPr algn="l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Place Module Title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28600"/>
            <a:ext cx="4340543" cy="914400"/>
          </a:xfrm>
        </p:spPr>
        <p:txBody>
          <a:bodyPr anchor="t"/>
          <a:lstStyle>
            <a:lvl1pPr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Place Module ##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315912" y="6629400"/>
            <a:ext cx="2473325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95600" y="6629400"/>
            <a:ext cx="33528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6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 smtClean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54563" y="1220788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54563" y="3202940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4" y="1220788"/>
            <a:ext cx="3976686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411163" y="3202940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4636624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1162" y="228600"/>
            <a:ext cx="8318501" cy="4711700"/>
          </a:xfrm>
        </p:spPr>
        <p:txBody>
          <a:bodyPr/>
          <a:lstStyle>
            <a:lvl1pPr marL="233363" indent="-233363">
              <a:buNone/>
              <a:defRPr sz="28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 marL="1147763" indent="-233363">
              <a:spcBef>
                <a:spcPts val="200"/>
              </a:spcBef>
              <a:tabLst/>
              <a:defRPr sz="2000" b="1">
                <a:latin typeface="Arial" pitchFamily="34" charset="0"/>
                <a:cs typeface="Arial" pitchFamily="34" charset="0"/>
              </a:defRPr>
            </a:lvl3pPr>
            <a:lvl4pPr marL="1604963" indent="-233363">
              <a:spcBef>
                <a:spcPts val="100"/>
              </a:spcBef>
              <a:buFont typeface="Arial" pitchFamily="34" charset="0"/>
              <a:buChar char="•"/>
              <a:defRPr sz="1800" b="1">
                <a:latin typeface="Arial" pitchFamily="34" charset="0"/>
                <a:cs typeface="Arial" pitchFamily="34" charset="0"/>
              </a:defRPr>
            </a:lvl4pPr>
            <a:lvl5pPr marL="1998663" indent="-169863">
              <a:buFont typeface="Arial" pitchFamily="34" charset="0"/>
              <a:buChar char="•"/>
              <a:defRPr sz="2400" b="0">
                <a:latin typeface="+mj-lt"/>
              </a:defRPr>
            </a:lvl5pPr>
          </a:lstStyle>
          <a:p>
            <a:pPr lvl="0"/>
            <a:r>
              <a:rPr lang="en-US" dirty="0" smtClean="0"/>
              <a:t>Click to place content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67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rimary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 smtClean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05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21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05435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774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45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1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squar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6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00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231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58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57060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246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Chapter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11164" y="2743200"/>
            <a:ext cx="8318500" cy="1371600"/>
          </a:xfrm>
          <a:effectLst/>
        </p:spPr>
        <p:txBody>
          <a:bodyPr lIns="91440" tIns="45720" rIns="91440" bIns="45720" anchor="ctr"/>
          <a:lstStyle>
            <a:lvl1pPr algn="ctr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Place Chapter Break Title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CISR v1.0</a:t>
            </a:r>
            <a:endParaRPr lang="en-US" dirty="0" smtClean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Module 5: Critical Infrastructure Components</a:t>
            </a:r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000000">
                    <a:lumMod val="85000"/>
                    <a:lumOff val="1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38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4F0EBB8-B6A0-4F62-B54B-ED14A207C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46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9"/>
            <a:ext cx="40274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/>
          </p:nvPr>
        </p:nvSpPr>
        <p:spPr>
          <a:xfrm>
            <a:off x="4705350" y="1220788"/>
            <a:ext cx="4027487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12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24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6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36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34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5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5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5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39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37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38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24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25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07877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8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29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Addenda /</a:t>
            </a:r>
          </a:p>
          <a:p>
            <a:pPr lvl="0"/>
            <a:r>
              <a:rPr lang="en-US" dirty="0" smtClean="0"/>
              <a:t>Reference ##</a:t>
            </a:r>
            <a:endParaRPr lang="en-US" dirty="0"/>
          </a:p>
        </p:txBody>
      </p:sp>
      <p:sp>
        <p:nvSpPr>
          <p:cNvPr id="30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 smtClean="0"/>
              <a:t>Refer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52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063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454356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52742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167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  <a:effectLst/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8318499" cy="3719512"/>
          </a:xfrm>
        </p:spPr>
        <p:txBody>
          <a:bodyPr/>
          <a:lstStyle>
            <a:lvl1pPr marL="225425" indent="-225425">
              <a:defRPr/>
            </a:lvl1pPr>
            <a:lvl2pPr marL="548640">
              <a:defRPr/>
            </a:lvl2pPr>
            <a:lvl3pPr marL="822960" indent="-228600">
              <a:defRPr/>
            </a:lvl3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7050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32332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Module XX: Name of Module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IMAGE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74418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9"/>
            <a:ext cx="8318500" cy="371316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1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Question- 1 Title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51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Content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54563" y="4162489"/>
            <a:ext cx="3975100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20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9108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4" y="1220788"/>
            <a:ext cx="39766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9"/>
            <a:ext cx="3975100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659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Question - Title 2 Conten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9"/>
            <a:ext cx="39766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5994984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754563" y="1220788"/>
            <a:ext cx="3978274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84614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754562" y="1224974"/>
            <a:ext cx="3974147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14337" y="1227138"/>
            <a:ext cx="39735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754563" y="3157220"/>
            <a:ext cx="397510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31320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3976687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9"/>
            <a:ext cx="3975100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11163" y="3157220"/>
            <a:ext cx="3972613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8398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411164" y="228600"/>
            <a:ext cx="598805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  <a:endParaRPr lang="en-US" dirty="0"/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22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4" y="1220788"/>
            <a:ext cx="3976686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33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11163" y="3157220"/>
            <a:ext cx="3976687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 hasCustomPrompt="1"/>
          </p:nvPr>
        </p:nvSpPr>
        <p:spPr>
          <a:xfrm>
            <a:off x="4754563" y="1220788"/>
            <a:ext cx="3975100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4754562" y="3150870"/>
            <a:ext cx="3975101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9603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Title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478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411164" y="228600"/>
            <a:ext cx="5988050" cy="9144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 smtClean="0"/>
              <a:t>Refer To:</a:t>
            </a:r>
          </a:p>
          <a:p>
            <a:pPr lvl="0"/>
            <a:r>
              <a:rPr lang="en-US" dirty="0" smtClean="0"/>
              <a:t>Addendum #.#, Handout #.#, Book</a:t>
            </a:r>
            <a:endParaRPr lang="en-US" dirty="0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62783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8318500" cy="3713161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84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3976687" cy="3713161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754563" y="1220788"/>
            <a:ext cx="3978274" cy="3703320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30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6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51632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19200"/>
            <a:ext cx="3976687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7"/>
            <a:ext cx="3975100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976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Title and 2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 smtClean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19201"/>
            <a:ext cx="3976687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8"/>
            <a:ext cx="3975100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572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1 Content,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Date Placeholder 11"/>
          <p:cNvSpPr>
            <a:spLocks noGrp="1"/>
          </p:cNvSpPr>
          <p:nvPr>
            <p:ph type="dt" sz="half" idx="11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11163" y="1220790"/>
            <a:ext cx="3976687" cy="3719509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54563" y="1220788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754563" y="3202940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282768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Content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dirty="0" smtClean="0">
                <a:solidFill>
                  <a:srgbClr val="FFFFFF"/>
                </a:solidFill>
              </a:rPr>
              <a:t>Module 5: Critical Infrastructure Components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Date Placeholder 11"/>
          <p:cNvSpPr>
            <a:spLocks noGrp="1"/>
          </p:cNvSpPr>
          <p:nvPr>
            <p:ph type="dt" sz="half" idx="11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 smtClean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754563" y="1220788"/>
            <a:ext cx="3975100" cy="3719511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 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11163" y="1222376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11163" y="3202940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193361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28600"/>
            <a:ext cx="831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Header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18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ts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8640" indent="-228600" algn="l" rtl="0" eaLnBrk="1" fontAlgn="base" hangingPunct="1">
        <a:spcBef>
          <a:spcPts val="0"/>
        </a:spcBef>
        <a:spcAft>
          <a:spcPts val="0"/>
        </a:spcAft>
        <a:buChar char="•"/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822960" indent="-228600" algn="l" rtl="0" eaLnBrk="1" fontAlgn="base" hangingPunct="1">
        <a:spcBef>
          <a:spcPts val="0"/>
        </a:spcBef>
        <a:spcAft>
          <a:spcPts val="0"/>
        </a:spcAft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097280" indent="-228600" algn="l" rtl="0" eaLnBrk="1" fontAlgn="base" hangingPunct="1">
        <a:spcBef>
          <a:spcPts val="0"/>
        </a:spcBef>
        <a:spcAft>
          <a:spcPts val="0"/>
        </a:spcAft>
        <a:buFont typeface="Arial" pitchFamily="34" charset="0"/>
        <a:buChar char="•"/>
        <a:defRPr sz="18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776" userDrawn="1">
          <p15:clr>
            <a:srgbClr val="F26B43"/>
          </p15:clr>
        </p15:guide>
        <p15:guide id="4" orient="horz" pos="720" userDrawn="1">
          <p15:clr>
            <a:srgbClr val="F26B43"/>
          </p15:clr>
        </p15:guide>
        <p15:guide id="5" pos="2763" userDrawn="1">
          <p15:clr>
            <a:srgbClr val="F26B43"/>
          </p15:clr>
        </p15:guide>
        <p15:guide id="6" pos="2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411164" y="228600"/>
            <a:ext cx="5988050" cy="914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Header</a:t>
            </a:r>
            <a:endParaRPr lang="en-US" dirty="0"/>
          </a:p>
        </p:txBody>
      </p:sp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Layout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080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ts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8640" indent="-228600" algn="l" rtl="0" eaLnBrk="1" fontAlgn="base" hangingPunct="1">
        <a:spcBef>
          <a:spcPts val="0"/>
        </a:spcBef>
        <a:spcAft>
          <a:spcPts val="0"/>
        </a:spcAft>
        <a:buChar char="•"/>
        <a:defRPr sz="2400" b="1">
          <a:solidFill>
            <a:schemeClr val="tx1"/>
          </a:solidFill>
          <a:latin typeface="+mn-lt"/>
          <a:cs typeface="Arial" pitchFamily="34" charset="0"/>
        </a:defRPr>
      </a:lvl2pPr>
      <a:lvl3pPr marL="822960" indent="-228600" algn="l" rtl="0" eaLnBrk="1" fontAlgn="base" hangingPunct="1">
        <a:spcBef>
          <a:spcPts val="0"/>
        </a:spcBef>
        <a:spcAft>
          <a:spcPts val="0"/>
        </a:spcAft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3pPr>
      <a:lvl4pPr marL="1097280" indent="-228600" algn="l" rtl="0" eaLnBrk="1" fontAlgn="base" hangingPunct="1">
        <a:spcBef>
          <a:spcPts val="0"/>
        </a:spcBef>
        <a:spcAft>
          <a:spcPts val="0"/>
        </a:spcAft>
        <a:buFont typeface="Arial" pitchFamily="34" charset="0"/>
        <a:buChar char="•"/>
        <a:defRPr sz="1800" b="1">
          <a:solidFill>
            <a:schemeClr val="tx1"/>
          </a:solidFill>
          <a:latin typeface="+mn-lt"/>
          <a:cs typeface="Arial" pitchFamily="34" charset="0"/>
        </a:defRPr>
      </a:lvl4pPr>
      <a:lvl5pPr marL="1280160" indent="-182880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None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 smtClean="0"/>
              <a:t>Critical Infrastructure Components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mtClean="0"/>
              <a:t>Module 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Critical Infrastructure Components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mtClean="0"/>
              <a:t>This section will cover:</a:t>
            </a:r>
          </a:p>
          <a:p>
            <a:pPr lvl="1"/>
            <a:r>
              <a:rPr lang="en-US" smtClean="0"/>
              <a:t>Physical conditions</a:t>
            </a:r>
          </a:p>
          <a:p>
            <a:pPr lvl="1"/>
            <a:r>
              <a:rPr lang="en-US" smtClean="0"/>
              <a:t>Facility operations, policies, and procedures</a:t>
            </a:r>
          </a:p>
          <a:p>
            <a:pPr lvl="1"/>
            <a:r>
              <a:rPr lang="en-US" smtClean="0"/>
              <a:t>Regulatory requirements</a:t>
            </a:r>
          </a:p>
          <a:p>
            <a:pPr lvl="1"/>
            <a:r>
              <a:rPr lang="en-US" smtClean="0"/>
              <a:t>Safety considerations</a:t>
            </a:r>
          </a:p>
          <a:p>
            <a:pPr lvl="1"/>
            <a:r>
              <a:rPr lang="en-US" smtClean="0"/>
              <a:t>Legal considerations</a:t>
            </a:r>
            <a:endParaRPr lang="en-US" dirty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Critical Infrastructure Components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Physical conditions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Facility operations, policies, and procedures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Regulatory requirements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Safety considerations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Legal considerations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0147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Conditions Component (1 of 2)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mtClean="0"/>
              <a:t>Site boundaries</a:t>
            </a:r>
          </a:p>
          <a:p>
            <a:r>
              <a:rPr lang="en-US" smtClean="0"/>
              <a:t>Number and location of buildings </a:t>
            </a:r>
          </a:p>
          <a:p>
            <a:r>
              <a:rPr lang="en-US" smtClean="0"/>
              <a:t>Room locations within buildings</a:t>
            </a:r>
          </a:p>
          <a:p>
            <a:r>
              <a:rPr lang="en-US" smtClean="0"/>
              <a:t>Access points</a:t>
            </a:r>
            <a:endParaRPr lang="en-US" dirty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Physical Conditions Component (1 of 2)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Site boundaries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Number and location of buildings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Room locations within buildings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Access points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53665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Conditions Component (2 of 2)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mtClean="0"/>
              <a:t>Existing physical protection system </a:t>
            </a:r>
          </a:p>
          <a:p>
            <a:r>
              <a:rPr lang="en-US" smtClean="0"/>
              <a:t>Building construction details</a:t>
            </a:r>
          </a:p>
          <a:p>
            <a:r>
              <a:rPr lang="en-US" smtClean="0"/>
              <a:t>Environmental aspects </a:t>
            </a:r>
            <a:endParaRPr lang="en-US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Physical Conditions Component (2 of 2)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Existing physical protection system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Building construction details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Environmental aspects 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7745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Environmental Aspects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4154559"/>
            <a:ext cx="4024313" cy="1711059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Topography</a:t>
            </a:r>
          </a:p>
          <a:p>
            <a:pPr lvl="0"/>
            <a:r>
              <a:rPr lang="en-US" smtClean="0"/>
              <a:t>Vegetation</a:t>
            </a:r>
          </a:p>
          <a:p>
            <a:pPr lvl="0"/>
            <a:r>
              <a:rPr lang="en-US" smtClean="0"/>
              <a:t>Wildlife</a:t>
            </a:r>
          </a:p>
          <a:p>
            <a:pPr lvl="0"/>
            <a:r>
              <a:rPr lang="en-US" smtClean="0"/>
              <a:t>Background noise </a:t>
            </a:r>
          </a:p>
          <a:p>
            <a:pPr lvl="0"/>
            <a:r>
              <a:rPr lang="en-US" smtClean="0"/>
              <a:t>Climate and weather conditions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95330" y="5619950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NASA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Environmental Aspects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Topography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Vegetation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Wildlife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Background noise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Climate and weather conditions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0337134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Knowledge of Physical Conditions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3743" y="3991434"/>
            <a:ext cx="3059851" cy="2123709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Helps to identify conditions that may limit site access: </a:t>
            </a:r>
          </a:p>
          <a:p>
            <a:pPr lvl="1"/>
            <a:r>
              <a:rPr lang="en-US" smtClean="0"/>
              <a:t>Vegetation</a:t>
            </a:r>
          </a:p>
          <a:p>
            <a:pPr lvl="1"/>
            <a:r>
              <a:rPr lang="en-US" smtClean="0"/>
              <a:t>Isolation</a:t>
            </a:r>
          </a:p>
          <a:p>
            <a:r>
              <a:rPr lang="en-US" smtClean="0"/>
              <a:t>Used to predict terrorist routes into the facility and best routes for security force and first responders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702944" y="5899699"/>
            <a:ext cx="16706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Source: Department of Energy</a:t>
            </a:r>
            <a:endParaRPr lang="en-US" sz="800" b="1" dirty="0"/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Knowledge of Physical Conditions 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Helps to identify conditions that may limit site access: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Vegetation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Isolation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Used to predict terrorist routes into the facility and best routes for security force and first responders</a:t>
            </a: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5506038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Can you provide examples of physical conditions that have influenced the design of a physical protection system?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Question</a:t>
            </a:r>
            <a:endParaRPr lang="en-US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Can you provide examples of physical conditions that have influenced the design of a physical protection system?</a:t>
            </a:r>
            <a:endParaRPr lang="en-US" sz="1000" b="0" dirty="0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1664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Facility Operations Component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20" y="4044952"/>
            <a:ext cx="3036939" cy="2029390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mtClean="0"/>
              <a:t>Process and products — facility assets</a:t>
            </a:r>
          </a:p>
          <a:p>
            <a:r>
              <a:rPr lang="en-US" smtClean="0"/>
              <a:t>Operating conditions: </a:t>
            </a:r>
          </a:p>
          <a:p>
            <a:pPr lvl="1"/>
            <a:r>
              <a:rPr lang="en-US" smtClean="0"/>
              <a:t>Hours of operation </a:t>
            </a:r>
          </a:p>
          <a:p>
            <a:pPr lvl="1"/>
            <a:r>
              <a:rPr lang="en-US" smtClean="0"/>
              <a:t>Number of employees</a:t>
            </a:r>
          </a:p>
          <a:p>
            <a:pPr lvl="1"/>
            <a:r>
              <a:rPr lang="en-US" smtClean="0"/>
              <a:t>Staff and visitors’ movement </a:t>
            </a:r>
          </a:p>
          <a:p>
            <a:pPr lvl="1"/>
            <a:r>
              <a:rPr lang="en-US" smtClean="0"/>
              <a:t>Traffic patterns and specialized equipment</a:t>
            </a:r>
          </a:p>
          <a:p>
            <a:pPr lvl="1"/>
            <a:endParaRPr lang="en-US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32476" y="5829246"/>
            <a:ext cx="817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NRC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Facility Operations Component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Process and products — facility assets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Operating conditions: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Hours of operation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Number of employees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Staff and visitors’ movement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Traffic patterns and specialized equipment</a:t>
            </a:r>
          </a:p>
          <a:p>
            <a:pPr marL="228600" lvl="1" indent="-114300">
              <a:spcAft>
                <a:spcPct val="0"/>
              </a:spcAft>
            </a:pPr>
            <a:endParaRPr lang="en-US" sz="1000" b="0" smtClean="0"/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40250595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Facility Polices and Procedures Component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4759" y="4163277"/>
            <a:ext cx="3225494" cy="1754070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mtClean="0"/>
              <a:t>Documented policies and procedures</a:t>
            </a:r>
          </a:p>
          <a:p>
            <a:r>
              <a:rPr lang="en-US" smtClean="0"/>
              <a:t>Employee training</a:t>
            </a:r>
          </a:p>
          <a:p>
            <a:r>
              <a:rPr lang="en-US" smtClean="0"/>
              <a:t>Disciplinary action procedures for policy violations</a:t>
            </a:r>
          </a:p>
          <a:p>
            <a:r>
              <a:rPr lang="en-US" smtClean="0"/>
              <a:t>Proper supervision and management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301555" y="5691117"/>
            <a:ext cx="11873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Source: DS/T/ATA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Facility Polices and Procedures Component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Documented policies and procedures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Employee training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Disciplinary action procedures for policy violations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Proper supervision and management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22745324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Regulatory Requirements Component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079" name="Picture 7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0967" y="4163277"/>
            <a:ext cx="3533079" cy="1754070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Collect data on regulatory requirements and standards that apply to the facility</a:t>
            </a:r>
          </a:p>
          <a:p>
            <a:r>
              <a:rPr lang="en-US" smtClean="0"/>
              <a:t>Ensure that the physical protection system design does not conflict with regulations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124131" y="5691117"/>
            <a:ext cx="13306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Getty Images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Regulatory Requirements Component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Collect data on regulatory requirements and standards that apply to the facility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Ensure that the physical protection system design does not conflict with regulations 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8842350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Safety Considerations Component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Picture 2" descr="C:\Users\candace.whitehead\Pictures\bls.gov\15388.jpg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7727" y="4162425"/>
            <a:ext cx="2399559" cy="1755775"/>
          </a:xfrm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 smtClean="0"/>
              <a:t>Before implementing security measures:</a:t>
            </a:r>
          </a:p>
          <a:p>
            <a:pPr lvl="1"/>
            <a:r>
              <a:rPr lang="en-US" dirty="0" smtClean="0"/>
              <a:t>Consult the safety authority at the critical infrastructure</a:t>
            </a:r>
          </a:p>
          <a:p>
            <a:pPr lvl="1"/>
            <a:r>
              <a:rPr lang="en-US" dirty="0" smtClean="0"/>
              <a:t>Ensure compliance with safety regulations and policies </a:t>
            </a:r>
          </a:p>
          <a:p>
            <a:r>
              <a:rPr lang="en-US" dirty="0" smtClean="0"/>
              <a:t>The vulnerability analysis team may not include a safety expert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39849" y="5702756"/>
            <a:ext cx="18774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Bureau of Labor Statistics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Safety Considerations Component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Before implementing security measures: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Consult the safety authority at the critical infrastructure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Ensure compliance with safety regulations and policies 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The vulnerability analysis team may not include a safety expert</a:t>
            </a: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3038074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Module Objective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By the end of this module, you will be able to</a:t>
            </a:r>
            <a:r>
              <a:rPr lang="en-US" smtClean="0"/>
              <a:t> determine </a:t>
            </a:r>
            <a:r>
              <a:rPr lang="en-US" dirty="0" smtClean="0"/>
              <a:t>the functional components of critical infrastructure to establish the basis of a vulnerability analysis</a:t>
            </a:r>
            <a:endParaRPr lang="en-US" dirty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Module Objective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By the end of this module, you will be able to determine the functional components of critical infrastructure to establish the basis of a vulnerability analysis</a:t>
            </a:r>
            <a:endParaRPr lang="en-US" sz="10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What are some examples of other safety considerations for critical infrastructure in your country?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Question</a:t>
            </a:r>
            <a:endParaRPr lang="en-US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are some examples of other safety considerations for critical infrastructure in your country?</a:t>
            </a:r>
            <a:endParaRPr lang="en-US" sz="1000" b="0" dirty="0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18891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Legal Considerations Component (1 of 3)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1820" y="3270726"/>
            <a:ext cx="2481521" cy="2481521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mtClean="0"/>
              <a:t>Collect data on legal information to ensure the physical protection system does not create legal problems for the facility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67866" y="5527477"/>
            <a:ext cx="22781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Creative Commons Public Domain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Legal Considerations Component (1 of 3)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Collect data on legal information to ensure the physical protection system does not create legal problems for the facility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70335181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Legal Considerations Component (2 of 3)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May include:</a:t>
            </a:r>
          </a:p>
          <a:p>
            <a:pPr lvl="1"/>
            <a:r>
              <a:rPr lang="en-US" smtClean="0"/>
              <a:t>Use-of-force policy</a:t>
            </a:r>
          </a:p>
          <a:p>
            <a:pPr lvl="1"/>
            <a:r>
              <a:rPr lang="en-US" smtClean="0"/>
              <a:t>Employee rights and privacy concerns when conducting searches of employees and visitors</a:t>
            </a:r>
          </a:p>
          <a:p>
            <a:pPr lvl="1"/>
            <a:r>
              <a:rPr lang="en-US" smtClean="0"/>
              <a:t>Training requirements for security forces</a:t>
            </a:r>
          </a:p>
          <a:p>
            <a:pPr lvl="1"/>
            <a:endParaRPr lang="en-US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Legal Considerations Component (2 of 3)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May include: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Use-of-force policy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Employee rights and privacy concerns when conducting searches of employees and visitors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Training requirements for security forces</a:t>
            </a:r>
          </a:p>
          <a:p>
            <a:pPr lvl="1"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8530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Legal Considerations Component (3 of 3)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8888" y="4163277"/>
            <a:ext cx="3537236" cy="1754070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Failure to comply with legal requirements could result in: </a:t>
            </a:r>
          </a:p>
          <a:p>
            <a:pPr lvl="1"/>
            <a:r>
              <a:rPr lang="en-US" smtClean="0"/>
              <a:t>Financial penalties for the facility</a:t>
            </a:r>
          </a:p>
          <a:p>
            <a:pPr lvl="1"/>
            <a:r>
              <a:rPr lang="en-US" smtClean="0"/>
              <a:t>Prison time for senior executives</a:t>
            </a:r>
          </a:p>
          <a:p>
            <a:pPr lvl="1"/>
            <a:r>
              <a:rPr lang="en-US" smtClean="0"/>
              <a:t>Litigation (civil lawsuits)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69617" y="5711484"/>
            <a:ext cx="19078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Federal Bureau of Prisons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Legal Considerations Component (3 of 3)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Failure to comply with legal requirements could result in: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Financial penalties for the facility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Prison time for senior executives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Litigation (civil lawsuits)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73228066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TeachBack Moment</a:t>
            </a:r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" b="746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mtClean="0"/>
              <a:t>What are some examples of the components used to assess critical infrastructure?</a:t>
            </a:r>
            <a:endParaRPr lang="en-US" dirty="0" smtClean="0"/>
          </a:p>
        </p:txBody>
      </p:sp>
      <p:sp>
        <p:nvSpPr>
          <p:cNvPr id="14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TeachBack Moment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are some examples of the components used to assess critical infrastructure?</a:t>
            </a:r>
            <a:endParaRPr lang="en-US" sz="10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Critical Infrastructure Components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This section will cover:</a:t>
            </a:r>
          </a:p>
          <a:p>
            <a:pPr lvl="1"/>
            <a:r>
              <a:rPr lang="en-US" smtClean="0"/>
              <a:t>Critical infrastructure component evaluation</a:t>
            </a:r>
          </a:p>
          <a:p>
            <a:pPr lvl="1"/>
            <a:r>
              <a:rPr lang="en-US" smtClean="0"/>
              <a:t>Methodology for gathering information on facilities</a:t>
            </a:r>
            <a:endParaRPr lang="en-US" dirty="0"/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Critical Infrastructure Components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Critical infrastructure component evaluation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Methodology for gathering information on facilities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127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Infrastructure </a:t>
            </a:r>
            <a:br>
              <a:rPr lang="en-US" dirty="0" smtClean="0"/>
            </a:br>
            <a:r>
              <a:rPr lang="en-US" dirty="0" smtClean="0"/>
              <a:t>Component Evaluation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Allows security managers to:</a:t>
            </a:r>
          </a:p>
          <a:p>
            <a:pPr lvl="1"/>
            <a:r>
              <a:rPr lang="en-US" smtClean="0"/>
              <a:t>Protect critical assets</a:t>
            </a:r>
          </a:p>
          <a:p>
            <a:pPr lvl="1"/>
            <a:r>
              <a:rPr lang="en-US" smtClean="0"/>
              <a:t>Prioritize efforts</a:t>
            </a:r>
          </a:p>
          <a:p>
            <a:pPr lvl="1"/>
            <a:r>
              <a:rPr lang="en-US" smtClean="0"/>
              <a:t>Use limited resources more efficiently</a:t>
            </a:r>
            <a:endParaRPr lang="en-US" dirty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 smtClean="0"/>
              <a:t>Critical Infrastructure Component Evaluation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Allows security managers to: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Protect critical assets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Prioritize efforts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Use limited resources more efficiently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77620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Prioritize Vulnerability Analysis Efforts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1750" y="3337399"/>
            <a:ext cx="3525837" cy="2350558"/>
          </a:xfrm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Identify:</a:t>
            </a:r>
          </a:p>
          <a:p>
            <a:pPr lvl="1"/>
            <a:r>
              <a:rPr lang="en-US" smtClean="0"/>
              <a:t>Critical assets</a:t>
            </a:r>
          </a:p>
          <a:p>
            <a:pPr lvl="1"/>
            <a:r>
              <a:rPr lang="en-US" smtClean="0"/>
              <a:t>Common vulnerabilities and protection solutions</a:t>
            </a:r>
          </a:p>
          <a:p>
            <a:pPr lvl="1"/>
            <a:r>
              <a:rPr lang="en-US" smtClean="0"/>
              <a:t>Interdependencies between infrastructures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9202" y="5472513"/>
            <a:ext cx="8883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USGS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Prioritize Vulnerability Analysis Efforts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Identify: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Critical assets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Common vulnerabilities and protection solutions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Interdependencies between infrastructures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200737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Identify Critical Assets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52950" y="3585883"/>
            <a:ext cx="4024313" cy="1748117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Focus on identifying the truly critical assets</a:t>
            </a:r>
          </a:p>
          <a:p>
            <a:pPr lvl="0"/>
            <a:r>
              <a:rPr lang="en-US" smtClean="0"/>
              <a:t>Harden critical assets against attack</a:t>
            </a:r>
          </a:p>
          <a:p>
            <a:pPr lvl="0"/>
            <a:r>
              <a:rPr lang="en-US" smtClean="0"/>
              <a:t>If possible, reduce the effect of asset loss through:</a:t>
            </a:r>
          </a:p>
          <a:p>
            <a:pPr lvl="1"/>
            <a:r>
              <a:rPr lang="en-US" smtClean="0"/>
              <a:t>Redundancy</a:t>
            </a:r>
          </a:p>
          <a:p>
            <a:pPr lvl="1"/>
            <a:r>
              <a:rPr lang="en-US" smtClean="0"/>
              <a:t>Relocation </a:t>
            </a:r>
          </a:p>
          <a:p>
            <a:pPr lvl="1"/>
            <a:r>
              <a:rPr lang="en-US" smtClean="0"/>
              <a:t>Redesign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04216" y="5121413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Source: Getty Images</a:t>
            </a:r>
            <a:endParaRPr lang="en-US" sz="800" b="1" dirty="0"/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Identify Critical Assets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Focus on identifying the truly critical assets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Harden critical assets against attack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If possible, reduce the effect of asset loss through: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Redundancy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Relocation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Redesign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46080173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Common Vulnerabilities </a:t>
            </a:r>
            <a:br>
              <a:rPr lang="en-US" dirty="0" smtClean="0"/>
            </a:br>
            <a:r>
              <a:rPr lang="en-US" dirty="0" smtClean="0"/>
              <a:t>and Protection Solutions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6800" y="3679825"/>
            <a:ext cx="3320613" cy="1755775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mtClean="0"/>
              <a:t>Establish and implement best practices:</a:t>
            </a:r>
          </a:p>
          <a:p>
            <a:pPr lvl="1"/>
            <a:r>
              <a:rPr lang="en-US" smtClean="0"/>
              <a:t>Methods that show consistent superior results</a:t>
            </a:r>
          </a:p>
          <a:p>
            <a:pPr lvl="1"/>
            <a:r>
              <a:rPr lang="en-US" smtClean="0"/>
              <a:t>Benchmarks</a:t>
            </a:r>
          </a:p>
          <a:p>
            <a:pPr lvl="1"/>
            <a:r>
              <a:rPr lang="en-US" smtClean="0"/>
              <a:t>Variable to each asset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5413" y="5192483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Source: NASA</a:t>
            </a:r>
            <a:endParaRPr lang="en-US" sz="800" b="1" dirty="0"/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Identify Common Vulnerabilities </a:t>
            </a:r>
            <a:br>
              <a:rPr lang="en-US" sz="1000" b="0" smtClean="0"/>
            </a:br>
            <a:r>
              <a:rPr lang="en-US" sz="1000" b="0" smtClean="0"/>
              <a:t>and Protection Solutions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Establish and implement best practices: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Methods that show consistent superior results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Benchmarks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Variable to each asset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18286363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Map with VAM Phases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1E05A8D5-9D50-4F79-AAB3-D0C9B9E3293E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8" name="Content Placeholder 27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93" y="1220788"/>
            <a:ext cx="5830840" cy="3719512"/>
          </a:xfrm>
        </p:spPr>
      </p:pic>
      <p:sp>
        <p:nvSpPr>
          <p:cNvPr id="12" name="Rectangle 11"/>
          <p:cNvSpPr/>
          <p:nvPr/>
        </p:nvSpPr>
        <p:spPr>
          <a:xfrm>
            <a:off x="1844414" y="1898452"/>
            <a:ext cx="15240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Identify Critical Infrastructure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Module 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3575623" y="1643761"/>
            <a:ext cx="1616660" cy="123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Assess Critical Infrastructure Components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Module 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5387339" y="1595519"/>
            <a:ext cx="1604011" cy="134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Identify Critical Infrastructure Assets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Module 6</a:t>
            </a:r>
            <a:endParaRPr lang="en-US" sz="1400" b="1" dirty="0">
              <a:latin typeface="+mj-lt"/>
              <a:cs typeface="Calibri" pitchFamily="34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210587" y="3643963"/>
            <a:ext cx="1349433" cy="104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Analyze the 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Threat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Modules 7-10</a:t>
            </a:r>
            <a:endParaRPr lang="en-US" sz="1400" b="1" dirty="0">
              <a:latin typeface="+mj-lt"/>
              <a:cs typeface="Calibri" pitchFamily="34" charset="0"/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3981428" y="3506719"/>
            <a:ext cx="1483084" cy="1375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Identify 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Security 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Counter-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Measures</a:t>
            </a:r>
          </a:p>
          <a:p>
            <a:pPr algn="ctr">
              <a:defRPr/>
            </a:pPr>
            <a:r>
              <a:rPr lang="en-US" sz="1400" b="1" dirty="0" smtClean="0">
                <a:solidFill>
                  <a:srgbClr val="FFFFFF"/>
                </a:solidFill>
                <a:latin typeface="+mj-lt"/>
                <a:cs typeface="Calibri" pitchFamily="34" charset="0"/>
              </a:rPr>
              <a:t>Modules 11-14</a:t>
            </a:r>
            <a:endParaRPr lang="en-US" sz="1400" b="1" dirty="0">
              <a:latin typeface="+mj-lt"/>
              <a:cs typeface="Calibri" pitchFamily="34" charset="0"/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5758378" y="3569486"/>
            <a:ext cx="1486972" cy="116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Develop Operational Resilience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Module 15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3403" y="1280779"/>
            <a:ext cx="16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ea typeface="Calibri" pitchFamily="34" charset="0"/>
                <a:cs typeface="Calibri" pitchFamily="34" charset="0"/>
              </a:rPr>
              <a:t>VAM Phase 1</a:t>
            </a:r>
            <a:endParaRPr lang="en-US" b="1" dirty="0"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39394" y="3200154"/>
            <a:ext cx="16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ea typeface="Calibri" pitchFamily="34" charset="0"/>
                <a:cs typeface="Calibri" pitchFamily="34" charset="0"/>
              </a:rPr>
              <a:t>VAM Phase </a:t>
            </a:r>
            <a:r>
              <a:rPr lang="en-US" b="1" dirty="0" smtClean="0">
                <a:ea typeface="Calibri" pitchFamily="34" charset="0"/>
                <a:cs typeface="Calibri" pitchFamily="34" charset="0"/>
              </a:rPr>
              <a:t>2</a:t>
            </a:r>
            <a:endParaRPr lang="en-US" b="1" dirty="0"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7852" y="3200154"/>
            <a:ext cx="16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ea typeface="Calibri" pitchFamily="34" charset="0"/>
                <a:cs typeface="Calibri" pitchFamily="34" charset="0"/>
              </a:rPr>
              <a:t>VAM Phase </a:t>
            </a:r>
            <a:r>
              <a:rPr lang="en-US" b="1" dirty="0" smtClean="0">
                <a:ea typeface="Calibri" pitchFamily="34" charset="0"/>
                <a:cs typeface="Calibri" pitchFamily="34" charset="0"/>
              </a:rPr>
              <a:t>3</a:t>
            </a:r>
            <a:endParaRPr lang="en-US" b="1" dirty="0"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78956" y="3200154"/>
            <a:ext cx="16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ea typeface="Calibri" pitchFamily="34" charset="0"/>
                <a:cs typeface="Calibri" pitchFamily="34" charset="0"/>
              </a:rPr>
              <a:t>VAM Phase </a:t>
            </a:r>
            <a:r>
              <a:rPr lang="en-US" b="1" dirty="0" smtClean="0">
                <a:ea typeface="Calibri" pitchFamily="34" charset="0"/>
                <a:cs typeface="Calibri" pitchFamily="34" charset="0"/>
              </a:rPr>
              <a:t>4</a:t>
            </a:r>
            <a:endParaRPr lang="en-US" b="1" dirty="0">
              <a:cs typeface="Calibri" pitchFamily="34" charset="0"/>
            </a:endParaRPr>
          </a:p>
        </p:txBody>
      </p:sp>
      <p:sp>
        <p:nvSpPr>
          <p:cNvPr id="41" name="CallAddL" hidden="1"/>
          <p:cNvSpPr/>
          <p:nvPr/>
        </p:nvSpPr>
        <p:spPr>
          <a:xfrm>
            <a:off x="12210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</a:t>
            </a:r>
            <a:r>
              <a:rPr lang="en-US" sz="800" dirty="0" smtClean="0">
                <a:ea typeface="Calibri" pitchFamily="34" charset="0"/>
                <a:cs typeface="Calibri" pitchFamily="34" charset="0"/>
              </a:rPr>
              <a:t>2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51" name="CallBottom" hidden="1"/>
          <p:cNvSpPr txBox="1">
            <a:spLocks/>
          </p:cNvSpPr>
          <p:nvPr/>
        </p:nvSpPr>
        <p:spPr bwMode="auto">
          <a:xfrm>
            <a:off x="5715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sp>
        <p:nvSpPr>
          <p:cNvPr id="52" name="CallAddL" hidden="1"/>
          <p:cNvSpPr/>
          <p:nvPr/>
        </p:nvSpPr>
        <p:spPr>
          <a:xfrm>
            <a:off x="0" y="5497204"/>
            <a:ext cx="1060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Identify Critical Infrastructure</a:t>
            </a:r>
          </a:p>
          <a:p>
            <a:pPr algn="ctr"/>
            <a:r>
              <a:rPr lang="en-US" sz="600" dirty="0"/>
              <a:t>Module 2</a:t>
            </a:r>
          </a:p>
        </p:txBody>
      </p:sp>
      <p:sp>
        <p:nvSpPr>
          <p:cNvPr id="53" name="CallAddL" hidden="1"/>
          <p:cNvSpPr txBox="1">
            <a:spLocks noChangeArrowheads="1"/>
          </p:cNvSpPr>
          <p:nvPr/>
        </p:nvSpPr>
        <p:spPr bwMode="auto">
          <a:xfrm>
            <a:off x="1050925" y="5497204"/>
            <a:ext cx="1028700" cy="45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" dirty="0"/>
              <a:t>Assess Critical Infrastructure Components</a:t>
            </a:r>
          </a:p>
          <a:p>
            <a:pPr algn="ctr"/>
            <a:r>
              <a:rPr lang="en-US" sz="600" dirty="0"/>
              <a:t>Module 5</a:t>
            </a:r>
          </a:p>
        </p:txBody>
      </p:sp>
      <p:sp>
        <p:nvSpPr>
          <p:cNvPr id="54" name="CallAddL" hidden="1"/>
          <p:cNvSpPr txBox="1">
            <a:spLocks noChangeArrowheads="1"/>
          </p:cNvSpPr>
          <p:nvPr/>
        </p:nvSpPr>
        <p:spPr bwMode="auto">
          <a:xfrm>
            <a:off x="1982245" y="5497204"/>
            <a:ext cx="865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 smtClean="0">
                <a:latin typeface="+mj-lt"/>
                <a:ea typeface="Calibri" pitchFamily="34" charset="0"/>
                <a:cs typeface="Calibri" pitchFamily="34" charset="0"/>
              </a:rPr>
              <a:t>Identify Critical Infrastructure Assets</a:t>
            </a:r>
          </a:p>
          <a:p>
            <a:pPr algn="ctr">
              <a:defRPr/>
            </a:pPr>
            <a:r>
              <a:rPr lang="en-US" sz="600" dirty="0" smtClean="0">
                <a:latin typeface="+mj-lt"/>
                <a:cs typeface="Calibri" pitchFamily="34" charset="0"/>
              </a:rPr>
              <a:t>Module 6</a:t>
            </a:r>
            <a:endParaRPr lang="en-US" sz="600" dirty="0">
              <a:latin typeface="+mj-lt"/>
              <a:cs typeface="Calibri" pitchFamily="34" charset="0"/>
            </a:endParaRPr>
          </a:p>
        </p:txBody>
      </p:sp>
      <p:sp>
        <p:nvSpPr>
          <p:cNvPr id="56" name="CallAddL" hidden="1"/>
          <p:cNvSpPr txBox="1">
            <a:spLocks noChangeArrowheads="1"/>
          </p:cNvSpPr>
          <p:nvPr/>
        </p:nvSpPr>
        <p:spPr bwMode="auto">
          <a:xfrm>
            <a:off x="79376" y="6122348"/>
            <a:ext cx="901699" cy="2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 smtClean="0">
                <a:latin typeface="+mj-lt"/>
                <a:ea typeface="Calibri" pitchFamily="34" charset="0"/>
                <a:cs typeface="Calibri" pitchFamily="34" charset="0"/>
              </a:rPr>
              <a:t>Analyze the Threat</a:t>
            </a:r>
          </a:p>
          <a:p>
            <a:pPr algn="ctr">
              <a:defRPr/>
            </a:pPr>
            <a:r>
              <a:rPr lang="en-US" sz="600" dirty="0" smtClean="0">
                <a:latin typeface="+mj-lt"/>
                <a:cs typeface="Calibri" pitchFamily="34" charset="0"/>
              </a:rPr>
              <a:t>Modules 7-10</a:t>
            </a:r>
            <a:endParaRPr lang="en-US" sz="600" dirty="0">
              <a:latin typeface="+mj-lt"/>
              <a:cs typeface="Calibri" pitchFamily="34" charset="0"/>
            </a:endParaRPr>
          </a:p>
        </p:txBody>
      </p:sp>
      <p:sp>
        <p:nvSpPr>
          <p:cNvPr id="57" name="CallAddL" hidden="1"/>
          <p:cNvSpPr txBox="1">
            <a:spLocks noChangeArrowheads="1"/>
          </p:cNvSpPr>
          <p:nvPr/>
        </p:nvSpPr>
        <p:spPr bwMode="auto">
          <a:xfrm>
            <a:off x="1057275" y="6058848"/>
            <a:ext cx="1016000" cy="58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 smtClean="0">
                <a:latin typeface="+mj-lt"/>
                <a:cs typeface="Calibri" pitchFamily="34" charset="0"/>
              </a:rPr>
              <a:t>Identify </a:t>
            </a:r>
          </a:p>
          <a:p>
            <a:pPr algn="ctr">
              <a:defRPr/>
            </a:pPr>
            <a:r>
              <a:rPr lang="en-US" sz="600" dirty="0" smtClean="0">
                <a:latin typeface="+mj-lt"/>
                <a:cs typeface="Calibri" pitchFamily="34" charset="0"/>
              </a:rPr>
              <a:t>Security </a:t>
            </a:r>
          </a:p>
          <a:p>
            <a:pPr algn="ctr">
              <a:defRPr/>
            </a:pPr>
            <a:r>
              <a:rPr lang="en-US" sz="600" dirty="0" smtClean="0">
                <a:latin typeface="+mj-lt"/>
                <a:cs typeface="Calibri" pitchFamily="34" charset="0"/>
              </a:rPr>
              <a:t>Counter-</a:t>
            </a:r>
          </a:p>
          <a:p>
            <a:pPr algn="ctr">
              <a:defRPr/>
            </a:pPr>
            <a:r>
              <a:rPr lang="en-US" sz="600" dirty="0" smtClean="0">
                <a:latin typeface="+mj-lt"/>
                <a:cs typeface="Calibri" pitchFamily="34" charset="0"/>
              </a:rPr>
              <a:t>Measures</a:t>
            </a:r>
          </a:p>
          <a:p>
            <a:pPr algn="ctr">
              <a:defRPr/>
            </a:pPr>
            <a:r>
              <a:rPr lang="en-US" sz="600" dirty="0" smtClean="0">
                <a:latin typeface="+mj-lt"/>
                <a:cs typeface="Calibri" pitchFamily="34" charset="0"/>
              </a:rPr>
              <a:t>Modules 11-14</a:t>
            </a:r>
            <a:endParaRPr lang="en-US" sz="600" dirty="0">
              <a:latin typeface="+mj-lt"/>
              <a:cs typeface="Calibri" pitchFamily="34" charset="0"/>
            </a:endParaRPr>
          </a:p>
        </p:txBody>
      </p:sp>
      <p:sp>
        <p:nvSpPr>
          <p:cNvPr id="58" name="CallAddL" hidden="1"/>
          <p:cNvSpPr txBox="1">
            <a:spLocks noChangeArrowheads="1"/>
          </p:cNvSpPr>
          <p:nvPr/>
        </p:nvSpPr>
        <p:spPr bwMode="auto">
          <a:xfrm>
            <a:off x="2018110" y="6122348"/>
            <a:ext cx="793751" cy="43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Develop Operational Resilience 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 15</a:t>
            </a:r>
          </a:p>
        </p:txBody>
      </p:sp>
      <p:sp>
        <p:nvSpPr>
          <p:cNvPr id="59" name="CallAddL" hidden="1"/>
          <p:cNvSpPr/>
          <p:nvPr/>
        </p:nvSpPr>
        <p:spPr>
          <a:xfrm>
            <a:off x="1071426" y="5345446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1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60" name="CallAddL" hidden="1"/>
          <p:cNvSpPr/>
          <p:nvPr/>
        </p:nvSpPr>
        <p:spPr>
          <a:xfrm>
            <a:off x="12210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</a:t>
            </a:r>
            <a:r>
              <a:rPr lang="en-US" sz="800" dirty="0" smtClean="0">
                <a:ea typeface="Calibri" pitchFamily="34" charset="0"/>
                <a:cs typeface="Calibri" pitchFamily="34" charset="0"/>
              </a:rPr>
              <a:t>2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61" name="CallAddL" hidden="1"/>
          <p:cNvSpPr/>
          <p:nvPr/>
        </p:nvSpPr>
        <p:spPr>
          <a:xfrm>
            <a:off x="115715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</a:t>
            </a:r>
            <a:r>
              <a:rPr lang="en-US" sz="800" dirty="0" smtClean="0">
                <a:ea typeface="Calibri" pitchFamily="34" charset="0"/>
                <a:cs typeface="Calibri" pitchFamily="34" charset="0"/>
              </a:rPr>
              <a:t>3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62" name="CallAddL" hidden="1"/>
          <p:cNvSpPr/>
          <p:nvPr/>
        </p:nvSpPr>
        <p:spPr>
          <a:xfrm>
            <a:off x="200686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</a:t>
            </a:r>
            <a:r>
              <a:rPr lang="en-US" sz="800" dirty="0" smtClean="0">
                <a:ea typeface="Calibri" pitchFamily="34" charset="0"/>
                <a:cs typeface="Calibri" pitchFamily="34" charset="0"/>
              </a:rPr>
              <a:t>4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34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Course Map with VAM Phases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71703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Interdependencies </a:t>
            </a:r>
            <a:br>
              <a:rPr lang="en-US" dirty="0" smtClean="0"/>
            </a:br>
            <a:r>
              <a:rPr lang="en-US" dirty="0" smtClean="0"/>
              <a:t>between Infrastructures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Relationship between infrastructures</a:t>
            </a:r>
          </a:p>
          <a:p>
            <a:pPr lvl="0"/>
            <a:r>
              <a:rPr lang="en-US" dirty="0"/>
              <a:t>Geographic proximity </a:t>
            </a:r>
          </a:p>
          <a:p>
            <a:pPr lvl="0"/>
            <a:r>
              <a:rPr lang="en-US" dirty="0" smtClean="0"/>
              <a:t>Feasibility</a:t>
            </a:r>
            <a:endParaRPr lang="en-US" dirty="0"/>
          </a:p>
        </p:txBody>
      </p:sp>
      <p:pic>
        <p:nvPicPr>
          <p:cNvPr id="1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8240" y="1562100"/>
            <a:ext cx="2847304" cy="213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778407" y="3485927"/>
            <a:ext cx="17171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Bureau of Reclamation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 smtClean="0"/>
              <a:t>Identify Interdependencies </a:t>
            </a:r>
            <a:br>
              <a:rPr lang="en-US" sz="1000" b="0" dirty="0" smtClean="0"/>
            </a:br>
            <a:r>
              <a:rPr lang="en-US" sz="1000" b="0" dirty="0" smtClean="0"/>
              <a:t>between Infrastructures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Relationship between infrastructures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Geographic proximity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Feasibility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5277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Why is the evaluation of a critical infrastructure's components an important part of the vulnerability analysis?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Question</a:t>
            </a:r>
            <a:endParaRPr lang="en-US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Why is the evaluation of a critical infrastructure's components an important part of the vulnerability analysis?</a:t>
            </a:r>
            <a:endParaRPr lang="en-US" sz="1000" b="0" dirty="0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0108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 for Gathering </a:t>
            </a:r>
            <a:br>
              <a:rPr lang="en-US" dirty="0" smtClean="0"/>
            </a:br>
            <a:r>
              <a:rPr lang="en-US" dirty="0" smtClean="0"/>
              <a:t>Information for Facilities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smtClean="0"/>
              <a:t>This section will cover:</a:t>
            </a:r>
          </a:p>
          <a:p>
            <a:pPr lvl="1"/>
            <a:r>
              <a:rPr lang="en-US" smtClean="0"/>
              <a:t>Stage 1: Planning</a:t>
            </a:r>
          </a:p>
          <a:p>
            <a:pPr lvl="1"/>
            <a:r>
              <a:rPr lang="en-US" smtClean="0"/>
              <a:t>Stage 2: Data review</a:t>
            </a:r>
          </a:p>
          <a:p>
            <a:pPr lvl="1"/>
            <a:r>
              <a:rPr lang="en-US" smtClean="0"/>
              <a:t>Stage 3: Site visit</a:t>
            </a:r>
          </a:p>
          <a:p>
            <a:pPr lvl="1"/>
            <a:r>
              <a:rPr lang="en-US" smtClean="0"/>
              <a:t>Stage 4: Information evaluation</a:t>
            </a:r>
            <a:endParaRPr lang="en-US" dirty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Methodology for Gathering </a:t>
            </a:r>
            <a:br>
              <a:rPr lang="en-US" sz="1000" b="0" smtClean="0"/>
            </a:br>
            <a:r>
              <a:rPr lang="en-US" sz="1000" b="0" smtClean="0"/>
              <a:t>Information for Facilities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Stage 1: Planning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Stage 2: Data review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Stage 3: Site visit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Stage 4: Information evaluation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0356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5.1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Form a vulnerability analysis team:</a:t>
            </a:r>
          </a:p>
          <a:p>
            <a:pPr lvl="1"/>
            <a:r>
              <a:rPr lang="en-US" smtClean="0"/>
              <a:t>Project manager</a:t>
            </a:r>
          </a:p>
          <a:p>
            <a:pPr lvl="1"/>
            <a:r>
              <a:rPr lang="en-US" smtClean="0"/>
              <a:t>Security system technologist</a:t>
            </a:r>
          </a:p>
          <a:p>
            <a:pPr lvl="1"/>
            <a:r>
              <a:rPr lang="en-US" smtClean="0"/>
              <a:t>Subject matter experts</a:t>
            </a:r>
          </a:p>
          <a:p>
            <a:pPr lvl="0"/>
            <a:r>
              <a:rPr lang="en-US" smtClean="0"/>
              <a:t>Make a data call:</a:t>
            </a:r>
          </a:p>
          <a:p>
            <a:pPr lvl="1"/>
            <a:r>
              <a:rPr lang="en-US" smtClean="0"/>
              <a:t>Before site visit</a:t>
            </a:r>
          </a:p>
          <a:p>
            <a:pPr lvl="1"/>
            <a:r>
              <a:rPr lang="en-US" smtClean="0"/>
              <a:t>Request information about site</a:t>
            </a:r>
          </a:p>
          <a:p>
            <a:r>
              <a:rPr lang="en-US" smtClean="0"/>
              <a:t>Schedule site visit — time and permission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Gathering Component </a:t>
            </a:r>
            <a:br>
              <a:rPr lang="en-US" dirty="0" smtClean="0"/>
            </a:br>
            <a:r>
              <a:rPr lang="en-US" dirty="0" smtClean="0"/>
              <a:t>Data —Stage 1: Planning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Form a vulnerability analysis team: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Project manager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Security system technologist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Subject matter experts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Make a data call: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Before site visit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Request information about site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Schedule site visit — time and permission</a:t>
            </a:r>
            <a:endParaRPr lang="en-US" sz="1000" b="0" dirty="0"/>
          </a:p>
        </p:txBody>
      </p:sp>
      <p:sp>
        <p:nvSpPr>
          <p:cNvPr id="21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 smtClean="0"/>
              <a:t>Gathering Component </a:t>
            </a:r>
          </a:p>
          <a:p>
            <a:r>
              <a:rPr lang="en-US" sz="1000" b="0" dirty="0" smtClean="0"/>
              <a:t>Data —Stage 1: Planning</a:t>
            </a:r>
            <a:endParaRPr lang="en-US" sz="1000" b="0" dirty="0"/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5.1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2968273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What other kinds of information would you want to obtain from the data call?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Question</a:t>
            </a:r>
            <a:endParaRPr lang="en-US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What other kinds of information would you want to obtain from the data call?</a:t>
            </a:r>
            <a:endParaRPr lang="en-US" sz="1000" b="0" dirty="0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32583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92" y="3539733"/>
            <a:ext cx="2631105" cy="1754070"/>
          </a:xfrm>
        </p:spPr>
      </p:pic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Review data call information</a:t>
            </a:r>
          </a:p>
          <a:p>
            <a:r>
              <a:rPr lang="en-US" smtClean="0"/>
              <a:t>Prepare questions for site visit</a:t>
            </a:r>
          </a:p>
          <a:p>
            <a:r>
              <a:rPr lang="en-US" smtClean="0"/>
              <a:t>Plan site visit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Gathering Component Data — Stage 2: Data Review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Workbook 5.1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70007" y="5078359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Getty Images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Review data call information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Prepare questions for site visit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Plan site visit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  <p:sp>
        <p:nvSpPr>
          <p:cNvPr id="22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Gathering Component Data — Stage 2: Data Review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5.1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292218791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Are there any other sample questions you would include in the list?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Discussion Question</a:t>
            </a:r>
            <a:endParaRPr lang="en-US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Are there any other sample questions you would include in the list?</a:t>
            </a:r>
            <a:endParaRPr lang="en-US" sz="1000" b="0" dirty="0"/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6680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Gathering Component Data — </a:t>
            </a:r>
            <a:br>
              <a:rPr lang="en-US" dirty="0" smtClean="0"/>
            </a:br>
            <a:r>
              <a:rPr lang="en-US" dirty="0" smtClean="0"/>
              <a:t>Stage 3: Site Visit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3009" y="4456112"/>
            <a:ext cx="2627435" cy="1755775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Briefing to facility point of contact</a:t>
            </a:r>
          </a:p>
          <a:p>
            <a:pPr lvl="0"/>
            <a:r>
              <a:rPr lang="en-US" smtClean="0"/>
              <a:t>Tour, including:</a:t>
            </a:r>
          </a:p>
          <a:p>
            <a:pPr lvl="1"/>
            <a:r>
              <a:rPr lang="en-US" smtClean="0"/>
              <a:t>All critical assets</a:t>
            </a:r>
          </a:p>
          <a:p>
            <a:pPr lvl="1"/>
            <a:r>
              <a:rPr lang="en-US" smtClean="0"/>
              <a:t>Secondary critical assets</a:t>
            </a:r>
          </a:p>
          <a:p>
            <a:pPr lvl="1"/>
            <a:r>
              <a:rPr lang="en-US" smtClean="0"/>
              <a:t>Security control center</a:t>
            </a:r>
          </a:p>
          <a:p>
            <a:pPr lvl="1"/>
            <a:r>
              <a:rPr lang="en-US" smtClean="0"/>
              <a:t>Other specified areas</a:t>
            </a:r>
          </a:p>
          <a:p>
            <a:r>
              <a:rPr lang="en-US" smtClean="0"/>
              <a:t>Interviews to answer remaining questions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190971" y="5986523"/>
            <a:ext cx="167065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Source: Department of Energy</a:t>
            </a:r>
            <a:endParaRPr lang="en-US" sz="800" b="1" dirty="0"/>
          </a:p>
        </p:txBody>
      </p:sp>
      <p:sp>
        <p:nvSpPr>
          <p:cNvPr id="14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Gathering Component Data — Stage 3: Site Visit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Briefing to facility point of contact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Tour, including: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All critical assets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Secondary critical assets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Security control center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Other specified areas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Interviews to answer remaining questions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465277521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Gathering Component Data — </a:t>
            </a:r>
            <a:br>
              <a:rPr lang="en-US" dirty="0" smtClean="0"/>
            </a:br>
            <a:r>
              <a:rPr lang="en-US" dirty="0" smtClean="0"/>
              <a:t>Stage 4: Information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Determine data relevance</a:t>
            </a:r>
          </a:p>
          <a:p>
            <a:r>
              <a:rPr lang="en-US" smtClean="0"/>
              <a:t>Record in report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42559" y="1593466"/>
            <a:ext cx="3288983" cy="2181054"/>
          </a:xfrm>
        </p:spPr>
      </p:pic>
      <p:sp>
        <p:nvSpPr>
          <p:cNvPr id="8" name="TextBox 7"/>
          <p:cNvSpPr txBox="1"/>
          <p:nvPr/>
        </p:nvSpPr>
        <p:spPr>
          <a:xfrm>
            <a:off x="7287291" y="3559076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Source: Getty Images</a:t>
            </a:r>
            <a:endParaRPr lang="en-US" sz="800" b="1" dirty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 smtClean="0"/>
              <a:t>Gathering Component Data — </a:t>
            </a:r>
          </a:p>
          <a:p>
            <a:r>
              <a:rPr lang="en-US" sz="1000" b="0" dirty="0" smtClean="0"/>
              <a:t>Stage 4: Information Evaluation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Determine data relevance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Record in report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780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TeachBack Moment</a:t>
            </a:r>
            <a:endParaRPr lang="en-US" dirty="0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" b="758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smtClean="0"/>
              <a:t>How are critical infrastructure components used in a critical infrastructure assessment?</a:t>
            </a:r>
            <a:endParaRPr lang="en-US" dirty="0" smtClean="0"/>
          </a:p>
        </p:txBody>
      </p:sp>
      <p:sp>
        <p:nvSpPr>
          <p:cNvPr id="12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TeachBack Moment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How are critical infrastructure components used in a critical infrastructure assessment?</a:t>
            </a: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4093679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Infrastructure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Components Defined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1E05A8D5-9D50-4F79-AAB3-D0C9B9E3293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The physical conditions, facility operations, policies, and procedures, regulatory requirements, and the safety and legal considerations of the identified asset</a:t>
            </a:r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 smtClean="0"/>
              <a:t>Critical Infrastructure Components Defined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The physical conditions, facility operations, policies, and procedures, regulatory requirements, and the safety and legal considerations of the identified asset</a:t>
            </a:r>
            <a:endParaRPr lang="en-US" sz="1000" b="0" dirty="0" smtClean="0"/>
          </a:p>
        </p:txBody>
      </p:sp>
    </p:spTree>
    <p:extLst>
      <p:ext uri="{BB962C8B-B14F-4D97-AF65-F5344CB8AC3E}">
        <p14:creationId xmlns:p14="http://schemas.microsoft.com/office/powerpoint/2010/main" val="11648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0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 wrap="square">
            <a:normAutofit fontScale="77500" lnSpcReduction="20000"/>
          </a:bodyPr>
          <a:lstStyle/>
          <a:p>
            <a:r>
              <a:rPr lang="en-US" dirty="0" smtClean="0"/>
              <a:t>Workbook Introduction </a:t>
            </a:r>
          </a:p>
          <a:p>
            <a:r>
              <a:rPr lang="en-US" dirty="0" smtClean="0"/>
              <a:t>and Part 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 smtClean="0"/>
              <a:t>Purpose: to evaluate the critical infrastructure components of the National Ministries Building</a:t>
            </a:r>
          </a:p>
          <a:p>
            <a:pPr lvl="1"/>
            <a:r>
              <a:rPr lang="en-US" dirty="0" smtClean="0"/>
              <a:t>Duration: 90 minutes (70-exercise; 20-debrief)</a:t>
            </a:r>
          </a:p>
          <a:p>
            <a:pPr lvl="1"/>
            <a:r>
              <a:rPr lang="en-US" dirty="0" smtClean="0"/>
              <a:t>Group composition: table groups</a:t>
            </a:r>
          </a:p>
          <a:p>
            <a:pPr lvl="1"/>
            <a:r>
              <a:rPr lang="en-US" dirty="0" smtClean="0"/>
              <a:t>Debrief: presentations and discussion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Threaded Exercise </a:t>
            </a:r>
            <a:br>
              <a:rPr lang="en-US" dirty="0" smtClean="0"/>
            </a:br>
            <a:r>
              <a:rPr lang="en-US" dirty="0" smtClean="0"/>
              <a:t>Introduction and Part 1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dirty="0" smtClean="0"/>
              <a:t>Purpose: to evaluate the critical infrastructure components of the National Ministries Building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 smtClean="0"/>
              <a:t>Duration: 90 minutes (70-exercise; 20-debrief)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 smtClean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 smtClean="0"/>
              <a:t>Debrief: presentations and discussion</a:t>
            </a:r>
            <a:endParaRPr lang="en-US" sz="1000" b="0" dirty="0"/>
          </a:p>
        </p:txBody>
      </p:sp>
      <p:sp>
        <p:nvSpPr>
          <p:cNvPr id="21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Threaded Exercise </a:t>
            </a:r>
            <a:br>
              <a:rPr lang="en-US" sz="1000" b="0" smtClean="0"/>
            </a:br>
            <a:r>
              <a:rPr lang="en-US" sz="1000" b="0" smtClean="0"/>
              <a:t>Introduction and Part 1</a:t>
            </a:r>
            <a:endParaRPr lang="en-US" sz="1000" b="0" dirty="0"/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Workbook Introduction and Part 1</a:t>
            </a:r>
            <a:endParaRPr lang="en-US" sz="800" b="0" dirty="0"/>
          </a:p>
        </p:txBody>
      </p:sp>
    </p:spTree>
    <p:extLst>
      <p:ext uri="{BB962C8B-B14F-4D97-AF65-F5344CB8AC3E}">
        <p14:creationId xmlns:p14="http://schemas.microsoft.com/office/powerpoint/2010/main" val="3630983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0"/>
          <p:cNvPicPr>
            <a:picLocks noGrp="1" noChangeAspect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/>
        <p:txBody>
          <a:bodyPr wrap="square">
            <a:normAutofit fontScale="77500" lnSpcReduction="20000"/>
          </a:bodyPr>
          <a:lstStyle/>
          <a:p>
            <a:r>
              <a:rPr lang="en-US" dirty="0" smtClean="0"/>
              <a:t>National Ministries Building Complex Map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pic>
        <p:nvPicPr>
          <p:cNvPr id="11" name="Content Placeholder 10" descr="VIST2_Mod-6_Graphic-attachment-1"/>
          <p:cNvPicPr>
            <a:picLocks noGrp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087582"/>
            <a:ext cx="5539280" cy="4170218"/>
          </a:xfr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Ministries </a:t>
            </a:r>
            <a:br>
              <a:rPr lang="en-US" dirty="0" smtClean="0"/>
            </a:br>
            <a:r>
              <a:rPr lang="en-US" dirty="0" smtClean="0"/>
              <a:t>Building Complex Map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 smtClean="0"/>
              <a:t>Refer To: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77869" y="1228508"/>
            <a:ext cx="5515611" cy="3836352"/>
            <a:chOff x="1877869" y="1228508"/>
            <a:chExt cx="5515611" cy="3836352"/>
          </a:xfrm>
        </p:grpSpPr>
        <p:sp>
          <p:nvSpPr>
            <p:cNvPr id="13" name="Text Box 99"/>
            <p:cNvSpPr txBox="1">
              <a:spLocks noChangeArrowheads="1"/>
            </p:cNvSpPr>
            <p:nvPr/>
          </p:nvSpPr>
          <p:spPr bwMode="auto">
            <a:xfrm>
              <a:off x="4084494" y="1228508"/>
              <a:ext cx="1143000" cy="77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+mn-lt"/>
                  <a:ea typeface="Calibri"/>
                  <a:cs typeface="Times New Roman"/>
                </a:rPr>
                <a:t>Ministry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+mn-lt"/>
                  <a:ea typeface="Calibri"/>
                  <a:cs typeface="Times New Roman"/>
                </a:rPr>
                <a:t>of Defense</a:t>
              </a:r>
            </a:p>
          </p:txBody>
        </p:sp>
        <p:sp>
          <p:nvSpPr>
            <p:cNvPr id="14" name="Text Box 98"/>
            <p:cNvSpPr txBox="1">
              <a:spLocks noChangeArrowheads="1"/>
            </p:cNvSpPr>
            <p:nvPr/>
          </p:nvSpPr>
          <p:spPr bwMode="auto">
            <a:xfrm>
              <a:off x="4977463" y="1330744"/>
              <a:ext cx="904875" cy="445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+mn-lt"/>
                  <a:ea typeface="Calibri"/>
                  <a:cs typeface="Times New Roman"/>
                </a:rPr>
                <a:t>Security </a:t>
              </a:r>
              <a:r>
                <a:rPr lang="en-US" sz="1200" b="1" dirty="0" smtClean="0">
                  <a:effectLst/>
                  <a:latin typeface="+mn-lt"/>
                  <a:ea typeface="Calibri"/>
                  <a:cs typeface="Times New Roman"/>
                </a:rPr>
                <a:t>office</a:t>
              </a:r>
              <a:endParaRPr lang="en-US" sz="1200" b="1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15" name="Text Box 100"/>
            <p:cNvSpPr txBox="1">
              <a:spLocks noChangeArrowheads="1"/>
            </p:cNvSpPr>
            <p:nvPr/>
          </p:nvSpPr>
          <p:spPr bwMode="auto">
            <a:xfrm>
              <a:off x="6375892" y="1926054"/>
              <a:ext cx="883602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+mn-lt"/>
                  <a:ea typeface="Calibri"/>
                  <a:cs typeface="Times New Roman"/>
                </a:rPr>
                <a:t>Foreign </a:t>
              </a:r>
              <a:r>
                <a:rPr lang="en-US" sz="1200" b="1" dirty="0" smtClean="0">
                  <a:effectLst/>
                  <a:latin typeface="+mn-lt"/>
                  <a:ea typeface="Calibri"/>
                  <a:cs typeface="Times New Roman"/>
                </a:rPr>
                <a:t>embassy</a:t>
              </a:r>
              <a:endParaRPr lang="en-US" sz="1200" b="1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16" name="Text Box 101"/>
            <p:cNvSpPr txBox="1">
              <a:spLocks noChangeArrowheads="1"/>
            </p:cNvSpPr>
            <p:nvPr/>
          </p:nvSpPr>
          <p:spPr bwMode="auto">
            <a:xfrm>
              <a:off x="6245320" y="2654082"/>
              <a:ext cx="1014174" cy="49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100" b="1" dirty="0" smtClean="0">
                  <a:effectLst/>
                  <a:latin typeface="+mn-lt"/>
                  <a:ea typeface="Calibri"/>
                  <a:cs typeface="Times New Roman"/>
                </a:rPr>
                <a:t>Building generator</a:t>
              </a:r>
              <a:endParaRPr lang="en-US" sz="1100" b="1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17" name="Text Box 130"/>
            <p:cNvSpPr txBox="1">
              <a:spLocks noChangeArrowheads="1"/>
            </p:cNvSpPr>
            <p:nvPr/>
          </p:nvSpPr>
          <p:spPr bwMode="auto">
            <a:xfrm>
              <a:off x="5089699" y="4807685"/>
              <a:ext cx="154495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effectLst/>
                  <a:latin typeface="+mn-lt"/>
                  <a:ea typeface="Calibri"/>
                  <a:cs typeface="Times New Roman"/>
                </a:rPr>
                <a:t>Second Street</a:t>
              </a:r>
            </a:p>
          </p:txBody>
        </p:sp>
        <p:sp>
          <p:nvSpPr>
            <p:cNvPr id="18" name="Text Box 129"/>
            <p:cNvSpPr txBox="1">
              <a:spLocks noChangeArrowheads="1"/>
            </p:cNvSpPr>
            <p:nvPr/>
          </p:nvSpPr>
          <p:spPr bwMode="auto">
            <a:xfrm>
              <a:off x="3419648" y="4775618"/>
              <a:ext cx="1360805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effectLst/>
                  <a:latin typeface="+mn-lt"/>
                  <a:ea typeface="Calibri"/>
                  <a:cs typeface="Times New Roman"/>
                </a:rPr>
                <a:t>First Street</a:t>
              </a:r>
            </a:p>
          </p:txBody>
        </p:sp>
        <p:sp>
          <p:nvSpPr>
            <p:cNvPr id="19" name="Text Box 96"/>
            <p:cNvSpPr txBox="1">
              <a:spLocks noChangeArrowheads="1"/>
            </p:cNvSpPr>
            <p:nvPr/>
          </p:nvSpPr>
          <p:spPr bwMode="auto">
            <a:xfrm>
              <a:off x="1978199" y="4466055"/>
              <a:ext cx="1845309" cy="34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effectLst/>
                  <a:latin typeface="+mn-lt"/>
                  <a:ea typeface="Calibri"/>
                  <a:cs typeface="Times New Roman"/>
                </a:rPr>
                <a:t>Judiciary Lane</a:t>
              </a:r>
            </a:p>
          </p:txBody>
        </p:sp>
        <p:sp>
          <p:nvSpPr>
            <p:cNvPr id="20" name="Text Box 95"/>
            <p:cNvSpPr txBox="1">
              <a:spLocks noChangeArrowheads="1"/>
            </p:cNvSpPr>
            <p:nvPr/>
          </p:nvSpPr>
          <p:spPr bwMode="auto">
            <a:xfrm>
              <a:off x="1877869" y="3145572"/>
              <a:ext cx="1562100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effectLst/>
                  <a:latin typeface="+mn-lt"/>
                  <a:ea typeface="Calibri"/>
                  <a:cs typeface="Times New Roman"/>
                </a:rPr>
                <a:t>National Avenue</a:t>
              </a:r>
            </a:p>
          </p:txBody>
        </p:sp>
        <p:sp>
          <p:nvSpPr>
            <p:cNvPr id="21" name="Text Box 97"/>
            <p:cNvSpPr txBox="1">
              <a:spLocks noChangeArrowheads="1"/>
            </p:cNvSpPr>
            <p:nvPr/>
          </p:nvSpPr>
          <p:spPr bwMode="auto">
            <a:xfrm>
              <a:off x="2784647" y="2215930"/>
              <a:ext cx="1038861" cy="77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effectLst/>
                  <a:latin typeface="+mn-lt"/>
                  <a:ea typeface="Calibri"/>
                  <a:cs typeface="Times New Roman"/>
                </a:rPr>
                <a:t>National Ministries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effectLst/>
                  <a:latin typeface="+mn-lt"/>
                  <a:ea typeface="Calibri"/>
                  <a:cs typeface="Times New Roman"/>
                </a:rPr>
                <a:t>Building</a:t>
              </a:r>
            </a:p>
          </p:txBody>
        </p:sp>
        <p:sp>
          <p:nvSpPr>
            <p:cNvPr id="22" name="Text Box 128"/>
            <p:cNvSpPr txBox="1">
              <a:spLocks noChangeArrowheads="1"/>
            </p:cNvSpPr>
            <p:nvPr/>
          </p:nvSpPr>
          <p:spPr bwMode="auto">
            <a:xfrm>
              <a:off x="3213848" y="3598586"/>
              <a:ext cx="86931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effectLst/>
                  <a:latin typeface="+mn-lt"/>
                  <a:ea typeface="Calibri"/>
                  <a:cs typeface="Times New Roman"/>
                </a:rPr>
                <a:t>Parking </a:t>
              </a:r>
              <a:r>
                <a:rPr lang="en-US" sz="1400" b="1" dirty="0" smtClean="0">
                  <a:effectLst/>
                  <a:latin typeface="+mn-lt"/>
                  <a:ea typeface="Calibri"/>
                  <a:cs typeface="Times New Roman"/>
                </a:rPr>
                <a:t>lot</a:t>
              </a:r>
              <a:endParaRPr lang="en-US" sz="1400" b="1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23" name="Text Box 107"/>
            <p:cNvSpPr txBox="1">
              <a:spLocks noChangeArrowheads="1"/>
            </p:cNvSpPr>
            <p:nvPr/>
          </p:nvSpPr>
          <p:spPr bwMode="auto">
            <a:xfrm>
              <a:off x="5882338" y="3759301"/>
              <a:ext cx="1273016" cy="280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+mn-lt"/>
                  <a:ea typeface="Calibri"/>
                  <a:cs typeface="Times New Roman"/>
                </a:rPr>
                <a:t>Parking </a:t>
              </a:r>
              <a:r>
                <a:rPr lang="en-US" sz="1200" b="1" dirty="0" smtClean="0">
                  <a:effectLst/>
                  <a:latin typeface="+mn-lt"/>
                  <a:ea typeface="Calibri"/>
                  <a:cs typeface="Times New Roman"/>
                </a:rPr>
                <a:t>garage</a:t>
              </a:r>
              <a:endParaRPr lang="en-US" sz="1200" b="1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27" name="CallAddL"/>
            <p:cNvSpPr txBox="1">
              <a:spLocks noChangeArrowheads="1"/>
            </p:cNvSpPr>
            <p:nvPr/>
          </p:nvSpPr>
          <p:spPr bwMode="auto">
            <a:xfrm>
              <a:off x="3086274" y="1272320"/>
              <a:ext cx="1206500" cy="21082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(Ministry of Defense)</a:t>
              </a:r>
              <a:endParaRPr lang="en-US" sz="8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32" name="Text Box 98"/>
            <p:cNvSpPr txBox="1">
              <a:spLocks noChangeArrowheads="1"/>
            </p:cNvSpPr>
            <p:nvPr/>
          </p:nvSpPr>
          <p:spPr bwMode="auto">
            <a:xfrm>
              <a:off x="5694854" y="1228508"/>
              <a:ext cx="895350" cy="23368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(Security office)</a:t>
              </a:r>
              <a:endParaRPr lang="en-US" sz="8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33" name="Text Box 100"/>
            <p:cNvSpPr txBox="1">
              <a:spLocks noChangeArrowheads="1"/>
            </p:cNvSpPr>
            <p:nvPr/>
          </p:nvSpPr>
          <p:spPr bwMode="auto">
            <a:xfrm>
              <a:off x="6518846" y="1553311"/>
              <a:ext cx="636508" cy="304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(Foreign embassy)</a:t>
              </a:r>
              <a:endParaRPr lang="en-US" sz="8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34" name="Text Box 101"/>
            <p:cNvSpPr txBox="1">
              <a:spLocks noChangeArrowheads="1"/>
            </p:cNvSpPr>
            <p:nvPr/>
          </p:nvSpPr>
          <p:spPr bwMode="auto">
            <a:xfrm>
              <a:off x="6010767" y="3026829"/>
              <a:ext cx="1162050" cy="21272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(Building generator)</a:t>
              </a:r>
              <a:endParaRPr lang="en-US" sz="8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35" name="Text Box 130"/>
            <p:cNvSpPr txBox="1">
              <a:spLocks noChangeArrowheads="1"/>
            </p:cNvSpPr>
            <p:nvPr/>
          </p:nvSpPr>
          <p:spPr bwMode="auto">
            <a:xfrm>
              <a:off x="6231430" y="4656396"/>
              <a:ext cx="1162050" cy="25177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(Second Street)</a:t>
              </a:r>
              <a:endParaRPr lang="en-US" sz="8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36" name="Text Box 129"/>
            <p:cNvSpPr txBox="1">
              <a:spLocks noChangeArrowheads="1"/>
            </p:cNvSpPr>
            <p:nvPr/>
          </p:nvSpPr>
          <p:spPr bwMode="auto">
            <a:xfrm>
              <a:off x="4218162" y="4576227"/>
              <a:ext cx="825500" cy="23145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(First Street)</a:t>
              </a:r>
              <a:endParaRPr lang="en-US" sz="8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37" name="Text Box 96"/>
            <p:cNvSpPr txBox="1">
              <a:spLocks noChangeArrowheads="1"/>
            </p:cNvSpPr>
            <p:nvPr/>
          </p:nvSpPr>
          <p:spPr bwMode="auto">
            <a:xfrm>
              <a:off x="2035032" y="4699735"/>
              <a:ext cx="1162050" cy="304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(Judiciary Lane)</a:t>
              </a:r>
              <a:endParaRPr lang="en-US" sz="8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38" name="Text Box 95"/>
            <p:cNvSpPr txBox="1">
              <a:spLocks noChangeArrowheads="1"/>
            </p:cNvSpPr>
            <p:nvPr/>
          </p:nvSpPr>
          <p:spPr bwMode="auto">
            <a:xfrm>
              <a:off x="1978199" y="3420527"/>
              <a:ext cx="1016000" cy="21240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(National Avenue)</a:t>
              </a:r>
              <a:endParaRPr lang="en-US" sz="8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39" name="Text Box 97"/>
            <p:cNvSpPr txBox="1">
              <a:spLocks noChangeArrowheads="1"/>
            </p:cNvSpPr>
            <p:nvPr/>
          </p:nvSpPr>
          <p:spPr bwMode="auto">
            <a:xfrm>
              <a:off x="2723052" y="2868075"/>
              <a:ext cx="1162050" cy="304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(National </a:t>
              </a:r>
              <a:r>
                <a:rPr lang="en-US" sz="800" dirty="0">
                  <a:effectLst/>
                  <a:latin typeface="+mn-lt"/>
                  <a:ea typeface="Calibri"/>
                  <a:cs typeface="Times New Roman"/>
                </a:rPr>
                <a:t>Ministries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Building)</a:t>
              </a:r>
              <a:endParaRPr lang="en-US" sz="8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40" name="Text Box 128"/>
            <p:cNvSpPr txBox="1">
              <a:spLocks noChangeArrowheads="1"/>
            </p:cNvSpPr>
            <p:nvPr/>
          </p:nvSpPr>
          <p:spPr bwMode="auto">
            <a:xfrm>
              <a:off x="3384723" y="3951071"/>
              <a:ext cx="793750" cy="2101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(Parking lot)</a:t>
              </a:r>
              <a:endParaRPr lang="en-US" sz="8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41" name="Text Box 107"/>
            <p:cNvSpPr txBox="1">
              <a:spLocks noChangeArrowheads="1"/>
            </p:cNvSpPr>
            <p:nvPr/>
          </p:nvSpPr>
          <p:spPr bwMode="auto">
            <a:xfrm>
              <a:off x="6494955" y="3702148"/>
              <a:ext cx="635000" cy="28384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smtClean="0">
                  <a:effectLst/>
                  <a:latin typeface="+mn-lt"/>
                  <a:ea typeface="Calibri"/>
                  <a:cs typeface="Times New Roman"/>
                </a:rPr>
                <a:t>(Parking garage)</a:t>
              </a:r>
              <a:endParaRPr lang="en-US" sz="800" dirty="0">
                <a:effectLst/>
                <a:latin typeface="+mn-lt"/>
                <a:ea typeface="Calibri"/>
                <a:cs typeface="Times New Roman"/>
              </a:endParaRPr>
            </a:p>
          </p:txBody>
        </p:sp>
      </p:grpSp>
      <p:sp>
        <p:nvSpPr>
          <p:cNvPr id="42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smtClean="0"/>
              <a:t>Refer To:</a:t>
            </a:r>
            <a:endParaRPr lang="en-US" sz="800" b="0" dirty="0"/>
          </a:p>
        </p:txBody>
      </p:sp>
      <p:sp>
        <p:nvSpPr>
          <p:cNvPr id="43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 smtClean="0"/>
              <a:t>National Ministries Building Complex Map</a:t>
            </a:r>
            <a:endParaRPr lang="en-US" sz="800" b="0" dirty="0"/>
          </a:p>
        </p:txBody>
      </p:sp>
      <p:sp>
        <p:nvSpPr>
          <p:cNvPr id="44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 b="0" smtClean="0"/>
              <a:t>National Ministries </a:t>
            </a:r>
            <a:br>
              <a:rPr lang="en-US" sz="950" b="0" smtClean="0"/>
            </a:br>
            <a:r>
              <a:rPr lang="en-US" sz="950" b="0" smtClean="0"/>
              <a:t>Building Complex Map</a:t>
            </a:r>
            <a:endParaRPr lang="en-US" sz="950" b="0" dirty="0"/>
          </a:p>
        </p:txBody>
      </p:sp>
      <p:sp>
        <p:nvSpPr>
          <p:cNvPr id="4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grpSp>
        <p:nvGrpSpPr>
          <p:cNvPr id="46" name="CallTop" hidden="1"/>
          <p:cNvGrpSpPr/>
          <p:nvPr/>
        </p:nvGrpSpPr>
        <p:grpSpPr>
          <a:xfrm>
            <a:off x="18466" y="5334000"/>
            <a:ext cx="2970807" cy="1246301"/>
            <a:chOff x="1815178" y="1157431"/>
            <a:chExt cx="5759919" cy="3195431"/>
          </a:xfrm>
        </p:grpSpPr>
        <p:sp>
          <p:nvSpPr>
            <p:cNvPr id="47" name="Text Box 99" hidden="1"/>
            <p:cNvSpPr txBox="1">
              <a:spLocks noChangeArrowheads="1"/>
            </p:cNvSpPr>
            <p:nvPr/>
          </p:nvSpPr>
          <p:spPr bwMode="auto">
            <a:xfrm>
              <a:off x="3781596" y="1228508"/>
              <a:ext cx="998859" cy="77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Ministry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of Defense</a:t>
              </a:r>
            </a:p>
          </p:txBody>
        </p:sp>
        <p:sp>
          <p:nvSpPr>
            <p:cNvPr id="48" name="Text Box 98" hidden="1"/>
            <p:cNvSpPr txBox="1">
              <a:spLocks noChangeArrowheads="1"/>
            </p:cNvSpPr>
            <p:nvPr/>
          </p:nvSpPr>
          <p:spPr bwMode="auto">
            <a:xfrm>
              <a:off x="4530391" y="1182537"/>
              <a:ext cx="1351949" cy="445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Security </a:t>
              </a: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office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49" name="Text Box 100" hidden="1"/>
            <p:cNvSpPr txBox="1">
              <a:spLocks noChangeArrowheads="1"/>
            </p:cNvSpPr>
            <p:nvPr/>
          </p:nvSpPr>
          <p:spPr bwMode="auto">
            <a:xfrm>
              <a:off x="5923307" y="1926054"/>
              <a:ext cx="1397319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Foreign </a:t>
              </a: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embassy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50" name="Text Box 101" hidden="1"/>
            <p:cNvSpPr txBox="1">
              <a:spLocks noChangeArrowheads="1"/>
            </p:cNvSpPr>
            <p:nvPr/>
          </p:nvSpPr>
          <p:spPr bwMode="auto">
            <a:xfrm>
              <a:off x="5994629" y="2505873"/>
              <a:ext cx="1064310" cy="49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Building generator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51" name="Text Box 130" hidden="1"/>
            <p:cNvSpPr txBox="1">
              <a:spLocks noChangeArrowheads="1"/>
            </p:cNvSpPr>
            <p:nvPr/>
          </p:nvSpPr>
          <p:spPr bwMode="auto">
            <a:xfrm>
              <a:off x="5016217" y="4013046"/>
              <a:ext cx="1544954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Second Street</a:t>
              </a:r>
            </a:p>
          </p:txBody>
        </p:sp>
        <p:sp>
          <p:nvSpPr>
            <p:cNvPr id="52" name="Text Box 129" hidden="1"/>
            <p:cNvSpPr txBox="1">
              <a:spLocks noChangeArrowheads="1"/>
            </p:cNvSpPr>
            <p:nvPr/>
          </p:nvSpPr>
          <p:spPr bwMode="auto">
            <a:xfrm>
              <a:off x="3327415" y="3839696"/>
              <a:ext cx="1360806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First Street</a:t>
              </a:r>
            </a:p>
          </p:txBody>
        </p:sp>
        <p:sp>
          <p:nvSpPr>
            <p:cNvPr id="53" name="Text Box 96" hidden="1"/>
            <p:cNvSpPr txBox="1">
              <a:spLocks noChangeArrowheads="1"/>
            </p:cNvSpPr>
            <p:nvPr/>
          </p:nvSpPr>
          <p:spPr bwMode="auto">
            <a:xfrm>
              <a:off x="1815178" y="3626654"/>
              <a:ext cx="1845308" cy="34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Judiciary Lane</a:t>
              </a:r>
            </a:p>
          </p:txBody>
        </p:sp>
        <p:sp>
          <p:nvSpPr>
            <p:cNvPr id="54" name="Text Box 95" hidden="1"/>
            <p:cNvSpPr txBox="1">
              <a:spLocks noChangeArrowheads="1"/>
            </p:cNvSpPr>
            <p:nvPr/>
          </p:nvSpPr>
          <p:spPr bwMode="auto">
            <a:xfrm>
              <a:off x="1877869" y="3064731"/>
              <a:ext cx="1562099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National Avenue</a:t>
              </a:r>
            </a:p>
          </p:txBody>
        </p:sp>
        <p:sp>
          <p:nvSpPr>
            <p:cNvPr id="55" name="Text Box 97" hidden="1"/>
            <p:cNvSpPr txBox="1">
              <a:spLocks noChangeArrowheads="1"/>
            </p:cNvSpPr>
            <p:nvPr/>
          </p:nvSpPr>
          <p:spPr bwMode="auto">
            <a:xfrm>
              <a:off x="2209773" y="1726729"/>
              <a:ext cx="1038861" cy="77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National Ministries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Building</a:t>
              </a:r>
            </a:p>
          </p:txBody>
        </p:sp>
        <p:sp>
          <p:nvSpPr>
            <p:cNvPr id="56" name="Text Box 128" hidden="1"/>
            <p:cNvSpPr txBox="1">
              <a:spLocks noChangeArrowheads="1"/>
            </p:cNvSpPr>
            <p:nvPr/>
          </p:nvSpPr>
          <p:spPr bwMode="auto">
            <a:xfrm>
              <a:off x="3388849" y="2817806"/>
              <a:ext cx="869316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Parking </a:t>
              </a: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lot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57" name="Text Box 107" hidden="1"/>
            <p:cNvSpPr txBox="1">
              <a:spLocks noChangeArrowheads="1"/>
            </p:cNvSpPr>
            <p:nvPr/>
          </p:nvSpPr>
          <p:spPr bwMode="auto">
            <a:xfrm>
              <a:off x="5862176" y="3386712"/>
              <a:ext cx="1273017" cy="280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Parking </a:t>
              </a: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garage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58" name="CallAddL" hidden="1"/>
            <p:cNvSpPr txBox="1">
              <a:spLocks noChangeArrowheads="1"/>
            </p:cNvSpPr>
            <p:nvPr/>
          </p:nvSpPr>
          <p:spPr bwMode="auto">
            <a:xfrm>
              <a:off x="2177947" y="1157431"/>
              <a:ext cx="1893955" cy="3099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(Ministry of Defense)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59" name="Text Box 98" hidden="1"/>
            <p:cNvSpPr txBox="1">
              <a:spLocks noChangeArrowheads="1"/>
            </p:cNvSpPr>
            <p:nvPr/>
          </p:nvSpPr>
          <p:spPr bwMode="auto">
            <a:xfrm>
              <a:off x="5694853" y="1188085"/>
              <a:ext cx="1460500" cy="23882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(Security office)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60" name="Text Box 100" hidden="1"/>
            <p:cNvSpPr txBox="1">
              <a:spLocks noChangeArrowheads="1"/>
            </p:cNvSpPr>
            <p:nvPr/>
          </p:nvSpPr>
          <p:spPr bwMode="auto">
            <a:xfrm>
              <a:off x="5420265" y="1553312"/>
              <a:ext cx="1735090" cy="304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(Foreign embassy)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61" name="Text Box 101" hidden="1"/>
            <p:cNvSpPr txBox="1">
              <a:spLocks noChangeArrowheads="1"/>
            </p:cNvSpPr>
            <p:nvPr/>
          </p:nvSpPr>
          <p:spPr bwMode="auto">
            <a:xfrm>
              <a:off x="5614788" y="3026831"/>
              <a:ext cx="1837409" cy="14604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(Building generator)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62" name="Text Box 130" hidden="1"/>
            <p:cNvSpPr txBox="1">
              <a:spLocks noChangeArrowheads="1"/>
            </p:cNvSpPr>
            <p:nvPr/>
          </p:nvSpPr>
          <p:spPr bwMode="auto">
            <a:xfrm>
              <a:off x="6056759" y="3995324"/>
              <a:ext cx="1511141" cy="24780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(Second Street)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63" name="Text Box 129" hidden="1"/>
            <p:cNvSpPr txBox="1">
              <a:spLocks noChangeArrowheads="1"/>
            </p:cNvSpPr>
            <p:nvPr/>
          </p:nvSpPr>
          <p:spPr bwMode="auto">
            <a:xfrm>
              <a:off x="3823506" y="4100599"/>
              <a:ext cx="1192710" cy="23145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(First Street)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64" name="Text Box 96" hidden="1"/>
            <p:cNvSpPr txBox="1">
              <a:spLocks noChangeArrowheads="1"/>
            </p:cNvSpPr>
            <p:nvPr/>
          </p:nvSpPr>
          <p:spPr bwMode="auto">
            <a:xfrm>
              <a:off x="1944912" y="4048062"/>
              <a:ext cx="1495055" cy="3048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(Judiciary Lane)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65" name="Text Box 95" hidden="1"/>
            <p:cNvSpPr txBox="1">
              <a:spLocks noChangeArrowheads="1"/>
            </p:cNvSpPr>
            <p:nvPr/>
          </p:nvSpPr>
          <p:spPr bwMode="auto">
            <a:xfrm>
              <a:off x="1815178" y="3299269"/>
              <a:ext cx="2200275" cy="17113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(National Avenue)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66" name="Text Box 97" hidden="1"/>
            <p:cNvSpPr txBox="1">
              <a:spLocks noChangeArrowheads="1"/>
            </p:cNvSpPr>
            <p:nvPr/>
          </p:nvSpPr>
          <p:spPr bwMode="auto">
            <a:xfrm>
              <a:off x="2142024" y="2491859"/>
              <a:ext cx="1929876" cy="26110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(National </a:t>
              </a: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Ministries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Building)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67" name="Text Box 128" hidden="1"/>
            <p:cNvSpPr txBox="1">
              <a:spLocks noChangeArrowheads="1"/>
            </p:cNvSpPr>
            <p:nvPr/>
          </p:nvSpPr>
          <p:spPr bwMode="auto">
            <a:xfrm>
              <a:off x="3384723" y="3479500"/>
              <a:ext cx="1246189" cy="2101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(Parking lot)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  <p:sp>
          <p:nvSpPr>
            <p:cNvPr id="68" name="Text Box 107" hidden="1"/>
            <p:cNvSpPr txBox="1">
              <a:spLocks noChangeArrowheads="1"/>
            </p:cNvSpPr>
            <p:nvPr/>
          </p:nvSpPr>
          <p:spPr bwMode="auto">
            <a:xfrm>
              <a:off x="6457496" y="3404374"/>
              <a:ext cx="1117601" cy="45910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 smtClean="0">
                  <a:effectLst/>
                  <a:latin typeface="+mn-lt"/>
                  <a:ea typeface="Calibri"/>
                  <a:cs typeface="Times New Roman"/>
                </a:rPr>
                <a:t>(Parking garage)</a:t>
              </a:r>
              <a:endParaRPr lang="en-US" sz="600" dirty="0">
                <a:effectLst/>
                <a:latin typeface="+mn-lt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508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Summary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dirty="0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fld id="{1E05A8D5-9D50-4F79-AAB3-D0C9B9E3293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Critical infrastructure assessments</a:t>
            </a:r>
          </a:p>
          <a:p>
            <a:r>
              <a:rPr lang="en-US" dirty="0"/>
              <a:t>Critical infrastructure components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Critical infrastructure assessments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Critical infrastructure components</a:t>
            </a: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Module Summary</a:t>
            </a:r>
            <a:endParaRPr lang="en-US" sz="1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Critical Infrastructure </a:t>
            </a:r>
            <a:br>
              <a:rPr lang="en-US" dirty="0" smtClean="0"/>
            </a:br>
            <a:r>
              <a:rPr lang="en-US" dirty="0" smtClean="0"/>
              <a:t>Assessments Defined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 comprehensive evaluation of the components of a given critical infrastructure</a:t>
            </a:r>
          </a:p>
          <a:p>
            <a:endParaRPr lang="en-US" dirty="0"/>
          </a:p>
        </p:txBody>
      </p:sp>
      <p:pic>
        <p:nvPicPr>
          <p:cNvPr id="9" name="Picture 2" descr="http://www.stocktongov.com/files/MUDProvider_534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799" y="1435314"/>
            <a:ext cx="2278063" cy="3398624"/>
          </a:xfr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700281" y="4594357"/>
            <a:ext cx="12442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Getty Images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 smtClean="0"/>
              <a:t>Critical Infrastructure Assessments Defined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A comprehensive evaluation of the components of a given critical infrastructure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62269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 of Critical </a:t>
            </a:r>
            <a:br>
              <a:rPr lang="en-US" dirty="0" smtClean="0"/>
            </a:br>
            <a:r>
              <a:rPr lang="en-US" dirty="0" smtClean="0"/>
              <a:t>Infrastructure Assessments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5484" y="3730710"/>
            <a:ext cx="2127138" cy="2412298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Provide a comprehensive evaluation of a critical infrastructure’s components</a:t>
            </a:r>
          </a:p>
          <a:p>
            <a:pPr lvl="0"/>
            <a:r>
              <a:rPr lang="en-US" smtClean="0"/>
              <a:t>Assess and mitigate vulnerabilities</a:t>
            </a:r>
          </a:p>
          <a:p>
            <a:pPr lvl="0"/>
            <a:r>
              <a:rPr lang="en-US" smtClean="0"/>
              <a:t>Identify and establish security countermeasures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02667" y="5927564"/>
            <a:ext cx="19399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Dept. of Homeland Security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 smtClean="0"/>
              <a:t>Purpose of Critical Infrastructure Assessments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Provide a comprehensive evaluation of a critical infrastructure’s components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Assess and mitigate vulnerabilities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Identify and establish security countermeasures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766950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Critical </a:t>
            </a:r>
            <a:br>
              <a:rPr lang="en-US" dirty="0" smtClean="0"/>
            </a:br>
            <a:r>
              <a:rPr lang="en-US" dirty="0" smtClean="0"/>
              <a:t>Infrastructure Components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mtClean="0"/>
              <a:t>Is part of the process of securing facilities against all threats including terrorist attack and natural disasters </a:t>
            </a:r>
          </a:p>
          <a:p>
            <a:r>
              <a:rPr lang="en-US" smtClean="0"/>
              <a:t>Requires a methodical approach</a:t>
            </a:r>
          </a:p>
          <a:p>
            <a:pPr lvl="0"/>
            <a:r>
              <a:rPr lang="en-US" smtClean="0"/>
              <a:t>Involves gathering data such as:</a:t>
            </a:r>
          </a:p>
          <a:p>
            <a:pPr lvl="1"/>
            <a:r>
              <a:rPr lang="en-US" smtClean="0"/>
              <a:t>Physical description of the facility</a:t>
            </a:r>
          </a:p>
          <a:p>
            <a:pPr lvl="1"/>
            <a:r>
              <a:rPr lang="en-US" smtClean="0"/>
              <a:t>Known vulnerabilities and weaknesses </a:t>
            </a:r>
            <a:endParaRPr lang="en-US" dirty="0"/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 smtClean="0"/>
              <a:t>Evaluation of Critical Infrastructure Components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Is part of the process of securing facilities against all threats including terrorist attack and natural disasters 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Requires a methodical approach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smtClean="0"/>
              <a:t>Involves gathering data such as: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Physical description of the facility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Known vulnerabilities and weaknesses 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557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Accurate 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2" descr="http://www.bls.gov/ooh/images/15565.jpg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0120" y="3742055"/>
            <a:ext cx="3392804" cy="2261869"/>
          </a:xfrm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Gathering accurate information is critical</a:t>
            </a:r>
          </a:p>
          <a:p>
            <a:pPr lvl="0"/>
            <a:r>
              <a:rPr lang="en-US" smtClean="0"/>
              <a:t>Accurate data allows for the development of appropriate security countermeasure recommendations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285487" y="5788480"/>
            <a:ext cx="18774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Bureau of Labor Statistics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Accurate Data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 smtClean="0"/>
              <a:t>Gathering accurate information is critical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 smtClean="0"/>
              <a:t>Accurate data allows for the development of appropriate security countermeasure recommendations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4945620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Inaccurate 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 smtClean="0"/>
              <a:t>Module 5: Critical Infrastructure Components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 smtClean="0"/>
              <a:t>CISR v1.0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fld id="{1E05A8D5-9D50-4F79-AAB3-D0C9B9E3293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9158" y="3688080"/>
            <a:ext cx="3343901" cy="2229267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smtClean="0"/>
              <a:t>Results in:</a:t>
            </a:r>
          </a:p>
          <a:p>
            <a:pPr lvl="1"/>
            <a:r>
              <a:rPr lang="en-US" smtClean="0"/>
              <a:t>Wasted resources</a:t>
            </a:r>
          </a:p>
          <a:p>
            <a:pPr lvl="1"/>
            <a:r>
              <a:rPr lang="en-US" smtClean="0"/>
              <a:t>Damage or destruction of critical assets</a:t>
            </a:r>
          </a:p>
          <a:p>
            <a:pPr lvl="1"/>
            <a:r>
              <a:rPr lang="en-US" smtClean="0"/>
              <a:t>Injury or death</a:t>
            </a:r>
          </a:p>
          <a:p>
            <a:pPr lvl="0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11971" y="5689839"/>
            <a:ext cx="10583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Source: Microsoft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smtClean="0"/>
              <a:t>Inaccurate Data</a:t>
            </a:r>
            <a:endParaRPr lang="en-US" sz="1000" b="0" dirty="0"/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smtClean="0"/>
              <a:t>Results in: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Wasted resources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Damage or destruction of critical assets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smtClean="0"/>
              <a:t>Injury or death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030361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Module 1: Instructional Overview&amp;#x0D;&amp;#x0A;Major Event Security Management&amp;#x0D;&amp;#x0A;&amp;quot;&quot;/&gt;&lt;property id=&quot;20307&quot; value=&quot;260&quot;/&gt;&lt;/object&gt;&lt;object type=&quot;3&quot; unique_id=&quot;10005&quot;&gt;&lt;property id=&quot;20148&quot; value=&quot;5&quot;/&gt;&lt;property id=&quot;20300&quot; value=&quot;Slide 2 - &amp;quot;Instruction Overview&amp;quot;&quot;/&gt;&lt;property id=&quot;20307&quot; value=&quot;256&quot;/&gt;&lt;/object&gt;&lt;object type=&quot;3&quot; unique_id=&quot;10006&quot;&gt;&lt;property id=&quot;20148&quot; value=&quot;5&quot;/&gt;&lt;property id=&quot;20300&quot; value=&quot;Slide 3 - &amp;quot;Course Materials&amp;quot;&quot;/&gt;&lt;property id=&quot;20307&quot; value=&quot;257&quot;/&gt;&lt;/object&gt;&lt;object type=&quot;3&quot; unique_id=&quot;10007&quot;&gt;&lt;property id=&quot;20148&quot; value=&quot;5&quot;/&gt;&lt;property id=&quot;20300&quot; value=&quot;Slide 4 - &amp;quot;Class Administration&amp;quot;&quot;/&gt;&lt;property id=&quot;20307&quot; value=&quot;258&quot;/&gt;&lt;/object&gt;&lt;object type=&quot;3&quot; unique_id=&quot;10008&quot;&gt;&lt;property id=&quot;20148&quot; value=&quot;5&quot;/&gt;&lt;property id=&quot;20300&quot; value=&quot;Slide 6 - &amp;quot;Introductions&amp;quot;&quot;/&gt;&lt;property id=&quot;20307&quot; value=&quot;259&quot;/&gt;&lt;/object&gt;&lt;object type=&quot;3&quot; unique_id=&quot;10009&quot;&gt;&lt;property id=&quot;20148&quot; value=&quot;5&quot;/&gt;&lt;property id=&quot;20300&quot; value=&quot;Slide 7 - &amp;quot;U.S. Department of State&amp;#x0D;&amp;#x0A;Diplomatic Security Service&amp;#x0D;&amp;#x0A;Office of Antiterrorism Assistance&amp;quot;&quot;/&gt;&lt;property id=&quot;20307&quot; value=&quot;261&quot;/&gt;&lt;/object&gt;&lt;object type=&quot;3&quot; unique_id=&quot;10018&quot;&gt;&lt;property id=&quot;20148&quot; value=&quot;5&quot;/&gt;&lt;property id=&quot;20300&quot; value=&quot;Slide 5 - &amp;quot;Course Module Structure&amp;quot;&quot;/&gt;&lt;property id=&quot;20307&quot; value=&quot;262&quot;/&gt;&lt;/object&gt;&lt;object type=&quot;3&quot; unique_id=&quot;10055&quot;&gt;&lt;property id=&quot;20148&quot; value=&quot;5&quot;/&gt;&lt;property id=&quot;20300&quot; value=&quot;Slide 8 - &amp;quot;Measuring Success&amp;quot;&quot;/&gt;&lt;property id=&quot;20307&quot; value=&quot;263&quot;/&gt;&lt;/object&gt;&lt;/object&gt;&lt;/object&gt;&lt;/database&gt;"/>
</p:tagLst>
</file>

<file path=ppt/theme/theme1.xml><?xml version="1.0" encoding="utf-8"?>
<a:theme xmlns:a="http://schemas.openxmlformats.org/drawingml/2006/main" name="Primary Master No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ference Master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D3A8669FE01B49B99F730BF577FB1F" ma:contentTypeVersion="" ma:contentTypeDescription="Create a new document." ma:contentTypeScope="" ma:versionID="43ad00e84c03e9fe39a1426cb154434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389CB066-19E0-4684-8C04-811DD1ADC7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77A35E-F34D-46B6-8EBC-1021CAC4AA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4285736-B111-41EB-AFCB-75917D21F858}">
  <ds:schemaRefs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CourseAcronym02b_Module Template_FG-PG_vNO</Template>
  <TotalTime>6105</TotalTime>
  <Words>2560</Words>
  <Application>Microsoft Office PowerPoint</Application>
  <PresentationFormat>On-screen Show (4:3)</PresentationFormat>
  <Paragraphs>598</Paragraphs>
  <Slides>42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Primary Master No Icons</vt:lpstr>
      <vt:lpstr>Reference Master Icons</vt:lpstr>
      <vt:lpstr>Critical Infrastructure Components </vt:lpstr>
      <vt:lpstr>Module Objective</vt:lpstr>
      <vt:lpstr>Course Map with VAM Phases</vt:lpstr>
      <vt:lpstr>Critical Infrastructure  Components Defined</vt:lpstr>
      <vt:lpstr>Critical Infrastructure  Assessments Defined</vt:lpstr>
      <vt:lpstr>Purpose of Critical  Infrastructure Assessments</vt:lpstr>
      <vt:lpstr>Evaluation of Critical  Infrastructure Components</vt:lpstr>
      <vt:lpstr>Accurate Data</vt:lpstr>
      <vt:lpstr>Inaccurate Data</vt:lpstr>
      <vt:lpstr>Critical Infrastructure Components</vt:lpstr>
      <vt:lpstr>Physical Conditions Component (1 of 2)</vt:lpstr>
      <vt:lpstr>Physical Conditions Component (2 of 2)</vt:lpstr>
      <vt:lpstr>Environmental Aspects</vt:lpstr>
      <vt:lpstr>Knowledge of Physical Conditions </vt:lpstr>
      <vt:lpstr>Discussion Question</vt:lpstr>
      <vt:lpstr>Facility Operations Component</vt:lpstr>
      <vt:lpstr>Facility Polices and Procedures Component</vt:lpstr>
      <vt:lpstr>Regulatory Requirements Component</vt:lpstr>
      <vt:lpstr>Safety Considerations Component</vt:lpstr>
      <vt:lpstr>Discussion Question</vt:lpstr>
      <vt:lpstr>Legal Considerations Component (1 of 3)</vt:lpstr>
      <vt:lpstr>Legal Considerations Component (2 of 3)</vt:lpstr>
      <vt:lpstr>Legal Considerations Component (3 of 3)</vt:lpstr>
      <vt:lpstr>TeachBack Moment</vt:lpstr>
      <vt:lpstr>Critical Infrastructure Components</vt:lpstr>
      <vt:lpstr>Critical Infrastructure  Component Evaluation</vt:lpstr>
      <vt:lpstr>Prioritize Vulnerability Analysis Efforts</vt:lpstr>
      <vt:lpstr>Identify Critical Assets</vt:lpstr>
      <vt:lpstr>Identify Common Vulnerabilities  and Protection Solutions</vt:lpstr>
      <vt:lpstr>Identify Interdependencies  between Infrastructures</vt:lpstr>
      <vt:lpstr>Discussion Question</vt:lpstr>
      <vt:lpstr>Methodology for Gathering  Information for Facilities</vt:lpstr>
      <vt:lpstr>Gathering Component  Data —Stage 1: Planning</vt:lpstr>
      <vt:lpstr>Discussion Question</vt:lpstr>
      <vt:lpstr>Gathering Component Data — Stage 2: Data Review</vt:lpstr>
      <vt:lpstr>Discussion Question</vt:lpstr>
      <vt:lpstr>Gathering Component Data —  Stage 3: Site Visit</vt:lpstr>
      <vt:lpstr>Gathering Component Data —  Stage 4: Information Evaluation</vt:lpstr>
      <vt:lpstr>TeachBack Moment</vt:lpstr>
      <vt:lpstr>Threaded Exercise  Introduction and Part 1</vt:lpstr>
      <vt:lpstr>National Ministries  Building Complex Map</vt:lpstr>
      <vt:lpstr>Module Summary</vt:lpstr>
    </vt:vector>
  </TitlesOfParts>
  <Company>Office of Antiterrorism Assistance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5: Components of Critical Infrastructure</dc:title>
  <dc:subject>Critical Infrastructure Security and Resilience (CISR)</dc:subject>
  <dc:creator>ATA</dc:creator>
  <cp:lastModifiedBy>Bryant</cp:lastModifiedBy>
  <cp:revision>174</cp:revision>
  <dcterms:created xsi:type="dcterms:W3CDTF">2013-12-04T17:15:08Z</dcterms:created>
  <dcterms:modified xsi:type="dcterms:W3CDTF">2019-01-15T14:04:41Z</dcterms:modified>
  <cp:contentStatus>v4.00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0x01010039D3A8669FE01B49B99F730BF577FB1F</vt:lpwstr>
  </property>
</Properties>
</file>