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2" r:id="rId5"/>
  </p:sldMasterIdLst>
  <p:notesMasterIdLst>
    <p:notesMasterId r:id="rId36"/>
  </p:notesMasterIdLst>
  <p:handoutMasterIdLst>
    <p:handoutMasterId r:id="rId37"/>
  </p:handoutMasterIdLst>
  <p:sldIdLst>
    <p:sldId id="271" r:id="rId6"/>
    <p:sldId id="275" r:id="rId7"/>
    <p:sldId id="279" r:id="rId8"/>
    <p:sldId id="314" r:id="rId9"/>
    <p:sldId id="280" r:id="rId10"/>
    <p:sldId id="328" r:id="rId11"/>
    <p:sldId id="312" r:id="rId12"/>
    <p:sldId id="313" r:id="rId13"/>
    <p:sldId id="281" r:id="rId14"/>
    <p:sldId id="327" r:id="rId15"/>
    <p:sldId id="282" r:id="rId16"/>
    <p:sldId id="316" r:id="rId17"/>
    <p:sldId id="317" r:id="rId18"/>
    <p:sldId id="283" r:id="rId19"/>
    <p:sldId id="318" r:id="rId20"/>
    <p:sldId id="319" r:id="rId21"/>
    <p:sldId id="284" r:id="rId22"/>
    <p:sldId id="320" r:id="rId23"/>
    <p:sldId id="330" r:id="rId24"/>
    <p:sldId id="287" r:id="rId25"/>
    <p:sldId id="321" r:id="rId26"/>
    <p:sldId id="322" r:id="rId27"/>
    <p:sldId id="323" r:id="rId28"/>
    <p:sldId id="306" r:id="rId29"/>
    <p:sldId id="324" r:id="rId30"/>
    <p:sldId id="325" r:id="rId31"/>
    <p:sldId id="326" r:id="rId32"/>
    <p:sldId id="305" r:id="rId33"/>
    <p:sldId id="311" r:id="rId34"/>
    <p:sldId id="277" r:id="rId35"/>
  </p:sldIdLst>
  <p:sldSz cx="9144000" cy="6858000" type="screen4x3"/>
  <p:notesSz cx="7010400" cy="93726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141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112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pos="259">
          <p15:clr>
            <a:srgbClr val="A4A3A4"/>
          </p15:clr>
        </p15:guide>
        <p15:guide id="12" pos="5617">
          <p15:clr>
            <a:srgbClr val="A4A3A4"/>
          </p15:clr>
        </p15:guide>
        <p15:guide id="13" pos="48">
          <p15:clr>
            <a:srgbClr val="A4A3A4"/>
          </p15:clr>
        </p15:guide>
        <p15:guide id="14" pos="1824">
          <p15:clr>
            <a:srgbClr val="A4A3A4"/>
          </p15:clr>
        </p15:guide>
        <p15:guide id="15" pos="2880">
          <p15:clr>
            <a:srgbClr val="A4A3A4"/>
          </p15:clr>
        </p15:guide>
        <p15:guide id="16" pos="4031">
          <p15:clr>
            <a:srgbClr val="A4A3A4"/>
          </p15:clr>
        </p15:guide>
        <p15:guide id="17" pos="5499">
          <p15:clr>
            <a:srgbClr val="A4A3A4"/>
          </p15:clr>
        </p15:guide>
        <p15:guide id="18" pos="2764">
          <p15:clr>
            <a:srgbClr val="A4A3A4"/>
          </p15:clr>
        </p15:guide>
        <p15:guide id="19" pos="2995">
          <p15:clr>
            <a:srgbClr val="A4A3A4"/>
          </p15:clr>
        </p15:guide>
        <p15:guide id="20" orient="horz" pos="3370">
          <p15:clr>
            <a:srgbClr val="A4A3A4"/>
          </p15:clr>
        </p15:guide>
        <p15:guide id="21" orient="horz" pos="924">
          <p15:clr>
            <a:srgbClr val="A4A3A4"/>
          </p15:clr>
        </p15:guide>
        <p15:guide id="22" pos="4235">
          <p15:clr>
            <a:srgbClr val="A4A3A4"/>
          </p15:clr>
        </p15:guide>
        <p15:guide id="23" pos="1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F1B713"/>
    <a:srgbClr val="DDDDDD"/>
    <a:srgbClr val="EAEAEA"/>
    <a:srgbClr val="F8DB88"/>
    <a:srgbClr val="FFFF99"/>
    <a:srgbClr val="D7CB29"/>
    <a:srgbClr val="EADB16"/>
    <a:srgbClr val="F3D80D"/>
    <a:srgbClr val="F5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927" autoAdjust="0"/>
    <p:restoredTop sz="95326" autoAdjust="0"/>
  </p:normalViewPr>
  <p:slideViewPr>
    <p:cSldViewPr snapToGrid="0">
      <p:cViewPr varScale="1">
        <p:scale>
          <a:sx n="173" d="100"/>
          <a:sy n="173" d="100"/>
        </p:scale>
        <p:origin x="-336" y="-90"/>
      </p:cViewPr>
      <p:guideLst>
        <p:guide orient="horz" pos="769"/>
        <p:guide orient="horz" pos="720"/>
        <p:guide orient="horz" pos="144"/>
        <p:guide orient="horz" pos="3108"/>
        <p:guide orient="horz" pos="141"/>
        <p:guide orient="horz" pos="3168"/>
        <p:guide orient="horz" pos="3112"/>
        <p:guide orient="horz" pos="4146"/>
        <p:guide orient="horz" pos="2160"/>
        <p:guide orient="horz" pos="432"/>
        <p:guide orient="horz" pos="3370"/>
        <p:guide orient="horz" pos="924"/>
        <p:guide pos="259"/>
        <p:guide pos="5617"/>
        <p:guide pos="48"/>
        <p:guide pos="1824"/>
        <p:guide pos="2880"/>
        <p:guide pos="4031"/>
        <p:guide pos="5499"/>
        <p:guide pos="2764"/>
        <p:guide pos="2995"/>
        <p:guide pos="4235"/>
        <p:guide pos="1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1002" y="261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7: Cybersecurity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52710"/>
            <a:ext cx="480059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7: Cybersecurity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7: Cybersecurity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7: Cybersecurity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6860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7: Cybersecurity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30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8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0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87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8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1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6311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8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7: Cybersecurity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8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3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3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9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802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6676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58374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541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912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730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0950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7: </a:t>
            </a:r>
            <a:r>
              <a:rPr lang="en-US" dirty="0" err="1" smtClean="0"/>
              <a:t>Cybersecurity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7: Cybersecurity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gov/about-stopthinkconnec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Cybersecurity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Module 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895600" y="6571800"/>
            <a:ext cx="3352800" cy="228600"/>
          </a:xfrm>
        </p:spPr>
        <p:txBody>
          <a:bodyPr/>
          <a:lstStyle/>
          <a:p>
            <a:r>
              <a:rPr lang="en-US" dirty="0" smtClean="0"/>
              <a:t>Module 7: </a:t>
            </a:r>
            <a:r>
              <a:rPr lang="en-US" dirty="0" err="1" smtClean="0"/>
              <a:t>Cybersecurity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Protecting against Cyberthreats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4047" y="3619501"/>
            <a:ext cx="2527897" cy="225298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mtClean="0"/>
              <a:t>Building community partnerships</a:t>
            </a:r>
          </a:p>
          <a:p>
            <a:r>
              <a:rPr lang="en-US" smtClean="0"/>
              <a:t>Determining critical and cyberinfrastructure</a:t>
            </a:r>
          </a:p>
          <a:p>
            <a:r>
              <a:rPr lang="en-US" smtClean="0"/>
              <a:t>Decentralizing critical and cyberinfrastructure</a:t>
            </a:r>
          </a:p>
          <a:p>
            <a:r>
              <a:rPr lang="en-US" smtClean="0"/>
              <a:t>Incorporating technology to protect technology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81295" y="5657037"/>
            <a:ext cx="139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Protecting against Cyberthreats (2 of 2)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Building community partnerships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Determining critical and cyberinfrastructure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Decentralizing critical and cyberinfrastructure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Incorporating technology to protect technology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Protecting against Cyberthreats (2 of 2)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Building community partnerships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Determining critical and cyberinfrastructure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Decentralizing critical and cyberinfrastructure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Incorporating technology to protect technology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9283313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Intrusion Detection and Prevention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The process of monitoring the events occurring in a computer system or network, analyzing them for signs of possible incidents, and attempting to stop detected possible incidents</a:t>
            </a:r>
          </a:p>
          <a:p>
            <a:pPr lvl="0"/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Intrusion Detection and Prevention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process of monitoring the events occurring in a computer system or network, analyzing them for signs of possible incidents, and attempting to stop detected possible incidents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Intrusion Detection and Prevention (1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process of monitoring the events occurring in a computer system or network, analyzing them for signs of possible incidents, and attempting to stop detected possible incidents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814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 and Prevention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89792991"/>
              </p:ext>
            </p:extLst>
          </p:nvPr>
        </p:nvGraphicFramePr>
        <p:xfrm>
          <a:off x="411163" y="1220788"/>
          <a:ext cx="8318500" cy="2656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92751"/>
                <a:gridCol w="46257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Monitors traffic and alerts on what is unusual about an aspect of the traffic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Alerts on a computer signature that is listed in a database of threats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information about a suspected intrusion after it has occurred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information that becomes outdated quickly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Tends to generate a greater number of false alarms than real attacks — resulting in real attacks being missed or ignored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196206"/>
              </p:ext>
            </p:extLst>
          </p:nvPr>
        </p:nvGraphicFramePr>
        <p:xfrm>
          <a:off x="50800" y="5334000"/>
          <a:ext cx="2844800" cy="12128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62864"/>
                <a:gridCol w="1581936"/>
              </a:tblGrid>
              <a:tr h="1526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Advantages</a:t>
                      </a:r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Disadvantages</a:t>
                      </a:r>
                      <a:endParaRPr 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205">
                <a:tc>
                  <a:txBody>
                    <a:bodyPr/>
                    <a:lstStyle/>
                    <a:p>
                      <a:pPr marL="171450" lvl="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Monitors traffic and alerts on what is unusual about an aspect of the traffic </a:t>
                      </a:r>
                    </a:p>
                    <a:p>
                      <a:pPr marL="171450" lvl="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Alerts on a computer signature that is listed in a database of threats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lvl="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information about a suspected intrusion after it has occurred</a:t>
                      </a:r>
                    </a:p>
                    <a:p>
                      <a:pPr marL="171450" lvl="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information that becomes outdated quickly</a:t>
                      </a:r>
                    </a:p>
                    <a:p>
                      <a:pPr marL="17145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Tends to generate a greater number of false alarms than real attacks — resulting in real attacks being missed or ignored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Intrusion Detection and Prevention (2 of 2)</a:t>
            </a:r>
            <a:endParaRPr lang="en-US" sz="1000" b="0" dirty="0"/>
          </a:p>
        </p:txBody>
      </p:sp>
      <p:sp>
        <p:nvSpPr>
          <p:cNvPr id="15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Intrusion Detection and Prevention (2 of 2)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graphicFrame>
        <p:nvGraphicFramePr>
          <p:cNvPr id="17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79690"/>
              </p:ext>
            </p:extLst>
          </p:nvPr>
        </p:nvGraphicFramePr>
        <p:xfrm>
          <a:off x="50800" y="5334000"/>
          <a:ext cx="2844800" cy="1275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62864"/>
                <a:gridCol w="15819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Advantages</a:t>
                      </a:r>
                      <a:endParaRPr lang="en-US" sz="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Disadvantages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26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Monitors traffic and alerts on what is unusual about an aspect of the traffic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Alerts on a computer signature that is listed in a database of threats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information about a suspected intrusion after it has occurred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information that becomes outdated quickly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Tends to generate a greater number of false alarms than real attacks — resulting in real attacks being missed or ignored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0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Intrusion Detection and Resilience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Preventing an intrusion avoids the need to rebuild systems and reconstruct data</a:t>
            </a:r>
          </a:p>
          <a:p>
            <a:r>
              <a:rPr lang="en-US" smtClean="0"/>
              <a:t>Separating systems makes incident cleanup significantly less costly </a:t>
            </a:r>
          </a:p>
          <a:p>
            <a:r>
              <a:rPr lang="en-US" smtClean="0"/>
              <a:t>Maintaining a resiliency plan of response</a:t>
            </a:r>
          </a:p>
          <a:p>
            <a:r>
              <a:rPr lang="en-US" smtClean="0"/>
              <a:t>Executing prepared responses quickly</a:t>
            </a:r>
          </a:p>
          <a:p>
            <a:r>
              <a:rPr lang="en-US" smtClean="0"/>
              <a:t>Broadcasting advance public awareness in case of total shutdown response  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Intrusion Detection and Resilience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Preventing an intrusion avoids the need to rebuild systems and reconstruct data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Separating systems makes incident cleanup significantly less costly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Maintaining a resiliency plan of response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Executing prepared responses quickly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Broadcasting advance public awareness in case of total shutdown response  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Intrusion Detection and Resilience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Preventing an intrusion avoids the need to rebuild systems and reconstruct data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Separating systems makes incident cleanup significantly less costly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Maintaining a resiliency plan of response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Executing prepared responses quickly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Broadcasting advance public awareness in case of total shutdown response  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6447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Firewall (1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A network security system designed to provide protection against outside attackers by shielding your computer or network from malicious or unnecessary network traffic and preventing malicious software from accessing the network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Firewall (1 of 3)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 network security system designed to provide protection against outside attackers by shielding your computer or network from malicious or unnecessary network traffic and preventing malicious software from accessing the network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Firewall (1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 network security system designed to provide protection against outside attackers by shielding your computer or network from malicious or unnecessary network traffic and preventing malicious software from accessing the network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7762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Firewall (2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0690" y="3740266"/>
            <a:ext cx="2764861" cy="2076106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Characteristics:</a:t>
            </a:r>
          </a:p>
          <a:p>
            <a:pPr lvl="1"/>
            <a:r>
              <a:rPr lang="en-US" smtClean="0"/>
              <a:t>May be hardware or software type</a:t>
            </a:r>
          </a:p>
          <a:p>
            <a:pPr lvl="1"/>
            <a:r>
              <a:rPr lang="en-US" smtClean="0"/>
              <a:t>Must be properly configured for desired level of security</a:t>
            </a:r>
          </a:p>
          <a:p>
            <a:pPr lvl="1"/>
            <a:r>
              <a:rPr lang="en-US" smtClean="0"/>
              <a:t>Limits traffic between networks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07050" y="5594975"/>
            <a:ext cx="139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Firewall (2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Characteristics: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May be hardware or software type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Must be properly configured for desired level of security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Limits traffic between networks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Firewall (2 of 3)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Characteristics: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May be hardware or software type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Must be properly configured for desired level of security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Limits traffic between networks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971831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Firewall (3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Stops intrusive traffic from entering</a:t>
            </a:r>
          </a:p>
          <a:p>
            <a:pPr lvl="1"/>
            <a:r>
              <a:rPr lang="en-US" smtClean="0"/>
              <a:t>Does not protect against installed malicious programs</a:t>
            </a:r>
          </a:p>
          <a:p>
            <a:pPr lvl="1"/>
            <a:r>
              <a:rPr lang="en-US" smtClean="0"/>
              <a:t>Does not signal an intrusion</a:t>
            </a:r>
          </a:p>
          <a:p>
            <a:pPr lvl="1"/>
            <a:r>
              <a:rPr lang="en-US" smtClean="0"/>
              <a:t>Use with anti-virus software and safe computing practices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Firewall (3 of 3)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/>
            <a:r>
              <a:rPr lang="en-US" sz="1000" b="0" smtClean="0"/>
              <a:t>Stops intrusive traffic from entering</a:t>
            </a:r>
          </a:p>
          <a:p>
            <a:pPr marL="228600" lvl="1" indent="-114300"/>
            <a:r>
              <a:rPr lang="en-US" sz="1000" b="0" smtClean="0"/>
              <a:t>Does not protect against installed malicious programs</a:t>
            </a:r>
          </a:p>
          <a:p>
            <a:pPr marL="228600" lvl="1" indent="-114300"/>
            <a:r>
              <a:rPr lang="en-US" sz="1000" b="0" smtClean="0"/>
              <a:t>Does not signal an intrusion</a:t>
            </a:r>
          </a:p>
          <a:p>
            <a:pPr marL="228600" lvl="1" indent="-114300"/>
            <a:r>
              <a:rPr lang="en-US" sz="1000" b="0" smtClean="0"/>
              <a:t>Use with anti-virus software and safe computing practices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Firewall (3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/>
            <a:r>
              <a:rPr lang="en-US" sz="1000" b="0" smtClean="0"/>
              <a:t>Stops intrusive traffic from entering</a:t>
            </a:r>
          </a:p>
          <a:p>
            <a:pPr marL="228600" lvl="1" indent="-114300"/>
            <a:r>
              <a:rPr lang="en-US" sz="1000" b="0" smtClean="0"/>
              <a:t>Does not protect against installed malicious programs</a:t>
            </a:r>
          </a:p>
          <a:p>
            <a:pPr marL="228600" lvl="1" indent="-114300"/>
            <a:r>
              <a:rPr lang="en-US" sz="1000" b="0" smtClean="0"/>
              <a:t>Does not signal an intrusion</a:t>
            </a:r>
          </a:p>
          <a:p>
            <a:pPr marL="228600" lvl="1" indent="-114300"/>
            <a:r>
              <a:rPr lang="en-US" sz="1000" b="0" smtClean="0"/>
              <a:t>Use with anti-virus software and safe computing practices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3909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— Cybersecurity Engineer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581" y="4089765"/>
            <a:ext cx="3054652" cy="2018935"/>
          </a:xfrm>
          <a:ln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A personnel role in the information technology department that aids in cybersecurity by determining who requires access to which information; plans, coordinates, and implements information security programs; and helps protect against Internet threats that facilitate cybercrime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5583" y="6098867"/>
            <a:ext cx="139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Response — Cybersecurity Engineer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 personnel role in the information technology department that aids in cybersecurity by determining who requires access to which information; plans, coordinates, and implements information security programs; and helps protect against Internet threats that facilitate cybercrime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Response — Cybersecurity Engineer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 personnel role in the information technology department that aids in cybersecurity by determining who requires access to which information; plans, coordinates, and implements information security programs; and helps protect against Internet threats that facilitate cybercrime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200737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Cybercrime Sources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Primary sources of critical infrastructure cybercrime:</a:t>
            </a:r>
          </a:p>
          <a:p>
            <a:pPr lvl="1"/>
            <a:r>
              <a:rPr lang="en-US" smtClean="0"/>
              <a:t>National governments</a:t>
            </a:r>
          </a:p>
          <a:p>
            <a:pPr lvl="1"/>
            <a:r>
              <a:rPr lang="en-US" smtClean="0"/>
              <a:t>Terrorists</a:t>
            </a:r>
          </a:p>
          <a:p>
            <a:pPr lvl="1"/>
            <a:r>
              <a:rPr lang="en-US" smtClean="0"/>
              <a:t>Industrial spies and organized crime groups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427" y="1592580"/>
            <a:ext cx="2588736" cy="3349308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91325" y="4724400"/>
            <a:ext cx="139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Cybercrime Sources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Primary sources of critical infrastructure cybercrime: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National governments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Terrorists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Industrial spies and organized crime groups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Cybercrime Sources 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Primary sources of critical infrastructure cybercrime: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National governments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Terrorists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Industrial spies and organized crime groups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420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Module 7: Cybersecurity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Stop.Think.Connect</a:t>
            </a:r>
            <a:endParaRPr lang="en-US" dirty="0"/>
          </a:p>
        </p:txBody>
      </p:sp>
      <p:pic>
        <p:nvPicPr>
          <p:cNvPr id="24" name="Picture Placeholder 23"/>
          <p:cNvPicPr>
            <a:picLocks noGrp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Public awareness campaign to increase the understanding of cyberthreats and empower the public to be safer and more secure online</a:t>
            </a:r>
          </a:p>
          <a:p>
            <a:pPr lvl="0"/>
            <a:r>
              <a:rPr lang="en-US" smtClean="0"/>
              <a:t>Website includes tips and tools, videos, blog, and promotional materials</a:t>
            </a:r>
          </a:p>
          <a:p>
            <a:r>
              <a:rPr lang="en-US" smtClean="0"/>
              <a:t>More information at </a:t>
            </a:r>
            <a:r>
              <a:rPr lang="en-US" smtClean="0">
                <a:hlinkClick r:id="rId3"/>
              </a:rPr>
              <a:t>www.dhs.gov/about-stopthinkconnect</a:t>
            </a:r>
            <a:endParaRPr lang="en-US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Stop.Think.Connect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Public awareness campaign to increase the understanding of cyberthreats and empower the public to be safer and more secure online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Website includes tips and tools, videos, blog, and promotional materials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More information at </a:t>
            </a:r>
            <a:r>
              <a:rPr lang="en-US" sz="1000" b="0" smtClean="0">
                <a:hlinkClick r:id="rId3"/>
              </a:rPr>
              <a:t>www.dhs.gov/about-stopthinkconnect</a:t>
            </a:r>
            <a:endParaRPr lang="en-US" sz="1000" b="0" dirty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Stop.Think.Connect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Public awareness campaign to increase the understanding of cyberthreats and empower the public to be safer and more secure online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Website includes tips and tools, videos, blog, and promotional materials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More information at </a:t>
            </a:r>
            <a:r>
              <a:rPr lang="en-US" sz="1000" b="0" smtClean="0">
                <a:hlinkClick r:id="rId3"/>
              </a:rPr>
              <a:t>www.dhs.gov/about-stopthinkconnect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484412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Objective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By the end of this module, you will be able to explain cyberthreats to your organization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 explain cyberthreats to your organization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 explain cyberthreats to your organization</a:t>
            </a:r>
            <a:endParaRPr lang="en-US" sz="1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7.1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Module 7: Cybersecurity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Does the agency or organization: </a:t>
            </a:r>
          </a:p>
          <a:p>
            <a:pPr lvl="1"/>
            <a:r>
              <a:rPr lang="en-US" smtClean="0"/>
              <a:t>Use a security technique that limits what programs can run at one time?</a:t>
            </a:r>
          </a:p>
          <a:p>
            <a:pPr lvl="1"/>
            <a:r>
              <a:rPr lang="en-US" smtClean="0"/>
              <a:t>Ensure that all program downloads and upgrades come from verified sources?</a:t>
            </a:r>
          </a:p>
          <a:p>
            <a:pPr lvl="1"/>
            <a:r>
              <a:rPr lang="en-US" smtClean="0"/>
              <a:t>Isolate networks from any untrusted networks, especially the Internet?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Cybersecurity </a:t>
            </a:r>
            <a:br>
              <a:rPr lang="en-US" dirty="0" smtClean="0"/>
            </a:br>
            <a:r>
              <a:rPr lang="en-US" dirty="0" smtClean="0"/>
              <a:t>for Resilience (1 of 3)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Does the agency or organization: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Use a security technique that limits what programs can run at one time?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Ensure that all program downloads and upgrades come from verified sources?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Isolate networks from any untrusted networks, especially the Internet?</a:t>
            </a:r>
          </a:p>
          <a:p>
            <a:pPr marL="228600" lvl="1" indent="-114300">
              <a:spcAft>
                <a:spcPct val="0"/>
              </a:spcAft>
            </a:pPr>
            <a:endParaRPr lang="en-US" sz="1000" b="0" smtClean="0"/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3" name="CallAddRight" hidden="1"/>
          <p:cNvSpPr txBox="1">
            <a:spLocks/>
          </p:cNvSpPr>
          <p:nvPr/>
        </p:nvSpPr>
        <p:spPr bwMode="auto">
          <a:xfrm>
            <a:off x="1854200" y="5029200"/>
            <a:ext cx="10414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 </a:t>
            </a:r>
          </a:p>
          <a:p>
            <a:r>
              <a:rPr lang="en-US" sz="800" b="0" smtClean="0"/>
              <a:t>Addendum 7.1</a:t>
            </a:r>
            <a:endParaRPr lang="en-US" sz="8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Cybersecurity </a:t>
            </a:r>
            <a:br>
              <a:rPr lang="en-US" sz="1000" b="0" smtClean="0"/>
            </a:br>
            <a:r>
              <a:rPr lang="en-US" sz="1000" b="0" smtClean="0"/>
              <a:t>for Resilience (1 of 3)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Does the agency or organization: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Use a security technique that limits what programs can run at one time?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Ensure that all program downloads and upgrades come from verified sources?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Isolate networks from any untrusted networks, especially the Internet?</a:t>
            </a:r>
          </a:p>
          <a:p>
            <a:pPr marL="228600" lvl="1" indent="-114300">
              <a:spcAft>
                <a:spcPct val="0"/>
              </a:spcAft>
            </a:pPr>
            <a:endParaRPr lang="en-US" sz="1000" b="0" smtClean="0"/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Cybersecurity </a:t>
            </a:r>
            <a:br>
              <a:rPr lang="en-US" sz="1000" b="0" smtClean="0"/>
            </a:br>
            <a:r>
              <a:rPr lang="en-US" sz="1000" b="0" smtClean="0"/>
              <a:t>for Resilience (1 of 3)</a:t>
            </a:r>
            <a:endParaRPr lang="en-US" sz="10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Refer To:</a:t>
            </a:r>
            <a:endParaRPr lang="en-US" sz="800" b="0" dirty="0"/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7.1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035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7.1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7: </a:t>
            </a:r>
            <a:r>
              <a:rPr lang="en-US" dirty="0" err="1" smtClean="0">
                <a:solidFill>
                  <a:schemeClr val="tx1"/>
                </a:solidFill>
              </a:rPr>
              <a:t>Cybersecurity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Separate its computer system into distinct parts? </a:t>
            </a:r>
          </a:p>
          <a:p>
            <a:pPr lvl="1"/>
            <a:r>
              <a:rPr lang="en-US" dirty="0" smtClean="0"/>
              <a:t>Have a strict policy for issuing and authenticating access credentials to the system?</a:t>
            </a:r>
          </a:p>
          <a:p>
            <a:pPr lvl="1"/>
            <a:r>
              <a:rPr lang="en-US" dirty="0" smtClean="0"/>
              <a:t>Control remote access with strong credentials and time limits?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Cybersecurity </a:t>
            </a:r>
            <a:br>
              <a:rPr lang="en-US" dirty="0" smtClean="0"/>
            </a:br>
            <a:r>
              <a:rPr lang="en-US" dirty="0" smtClean="0"/>
              <a:t>for Resilience (2 of 3)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Separate its computer system into distinct parts?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Have a strict policy for issuing and authenticating access credentials to the system?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Control remote access with strong credentials and time limits? </a:t>
            </a:r>
          </a:p>
          <a:p>
            <a:pPr marL="228600" lvl="1" indent="-114300">
              <a:spcAft>
                <a:spcPct val="0"/>
              </a:spcAft>
            </a:pPr>
            <a:endParaRPr lang="en-US" sz="1000" b="0" smtClean="0"/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3" name="CallAddRight" hidden="1"/>
          <p:cNvSpPr txBox="1">
            <a:spLocks/>
          </p:cNvSpPr>
          <p:nvPr/>
        </p:nvSpPr>
        <p:spPr bwMode="auto">
          <a:xfrm>
            <a:off x="1854200" y="5029200"/>
            <a:ext cx="10414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 </a:t>
            </a:r>
          </a:p>
          <a:p>
            <a:r>
              <a:rPr lang="en-US" sz="800" b="0" smtClean="0"/>
              <a:t>Addendum 7.1</a:t>
            </a:r>
            <a:endParaRPr lang="en-US" sz="8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Cybersecurity </a:t>
            </a:r>
            <a:br>
              <a:rPr lang="en-US" sz="1000" b="0" smtClean="0"/>
            </a:br>
            <a:r>
              <a:rPr lang="en-US" sz="1000" b="0" smtClean="0"/>
              <a:t>for Resilience (2 of 3)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Separate its computer system into distinct parts?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Have a strict policy for issuing and authenticating access credentials to the system?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Control remote access with strong credentials and time limits? </a:t>
            </a:r>
          </a:p>
          <a:p>
            <a:pPr marL="228600" lvl="1" indent="-114300">
              <a:spcAft>
                <a:spcPct val="0"/>
              </a:spcAft>
            </a:pPr>
            <a:endParaRPr lang="en-US" sz="1000" b="0" dirty="0" smtClean="0"/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Cybersecurity </a:t>
            </a:r>
            <a:br>
              <a:rPr lang="en-US" sz="1000" b="0" smtClean="0"/>
            </a:br>
            <a:r>
              <a:rPr lang="en-US" sz="1000" b="0" smtClean="0"/>
              <a:t>for Resilience (2 of 3)</a:t>
            </a:r>
            <a:endParaRPr lang="en-US" sz="10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Refer To:</a:t>
            </a:r>
            <a:endParaRPr lang="en-US" sz="800" b="0" dirty="0"/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7.1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5591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7.1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7: </a:t>
            </a:r>
            <a:r>
              <a:rPr lang="en-US" dirty="0" err="1" smtClean="0">
                <a:solidFill>
                  <a:schemeClr val="tx1"/>
                </a:solidFill>
              </a:rPr>
              <a:t>Cybersecurity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Monitor the system continuously and respond immediately to intrusion incidents? </a:t>
            </a:r>
          </a:p>
          <a:p>
            <a:pPr lvl="0"/>
            <a:r>
              <a:rPr lang="en-US" dirty="0" smtClean="0"/>
              <a:t>Ongoing and evolving challenge</a:t>
            </a:r>
          </a:p>
          <a:p>
            <a:r>
              <a:rPr lang="en-US" dirty="0" smtClean="0"/>
              <a:t>Resilience is part of our defense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Cybersecurity </a:t>
            </a:r>
            <a:br>
              <a:rPr lang="en-US" dirty="0" smtClean="0"/>
            </a:br>
            <a:r>
              <a:rPr lang="en-US" dirty="0" smtClean="0"/>
              <a:t>for Resilience (3 of 3)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Monitor the system continuously and respond immediately to intrusion incidents? 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Ongoing and evolving challenge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Resilience is part of our defense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3" name="CallAddRight" hidden="1"/>
          <p:cNvSpPr txBox="1">
            <a:spLocks/>
          </p:cNvSpPr>
          <p:nvPr/>
        </p:nvSpPr>
        <p:spPr bwMode="auto">
          <a:xfrm>
            <a:off x="1854200" y="5029200"/>
            <a:ext cx="10414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 </a:t>
            </a:r>
          </a:p>
          <a:p>
            <a:r>
              <a:rPr lang="en-US" sz="800" b="0" smtClean="0"/>
              <a:t>Addendum 7.1</a:t>
            </a:r>
            <a:endParaRPr lang="en-US" sz="8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Cybersecurity </a:t>
            </a:r>
            <a:br>
              <a:rPr lang="en-US" sz="1000" b="0" smtClean="0"/>
            </a:br>
            <a:r>
              <a:rPr lang="en-US" sz="1000" b="0" smtClean="0"/>
              <a:t>for Resilience (3 of 3)</a:t>
            </a:r>
            <a:endParaRPr lang="en-US" sz="1000" b="0" dirty="0"/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Monitor the system continuously and respond immediately to intrusion incidents? 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Ongoing and evolving challenge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Resilience is part of our defense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6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Cybersecurity </a:t>
            </a:r>
            <a:br>
              <a:rPr lang="en-US" sz="1000" b="0" smtClean="0"/>
            </a:br>
            <a:r>
              <a:rPr lang="en-US" sz="1000" b="0" smtClean="0"/>
              <a:t>for Resilience (3 of 3)</a:t>
            </a:r>
            <a:endParaRPr lang="en-US" sz="10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Refer To:</a:t>
            </a:r>
            <a:endParaRPr lang="en-US" sz="8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7.1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9026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The most predominant threats that exist to an agency are insider threats </a:t>
            </a:r>
          </a:p>
          <a:p>
            <a:pPr lvl="0"/>
            <a:r>
              <a:rPr lang="en-US" smtClean="0"/>
              <a:t>What cybersecurity issues could involve an insider? </a:t>
            </a:r>
          </a:p>
          <a:p>
            <a:pPr lvl="0"/>
            <a:r>
              <a:rPr lang="en-US" smtClean="0"/>
              <a:t>What do you think are some of the personal motivations of an insider?</a:t>
            </a:r>
          </a:p>
          <a:p>
            <a:r>
              <a:rPr lang="en-US" smtClean="0"/>
              <a:t>What could an agency or organization do to reduce the possibility of insider threats?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Large-Group Discussion: Insider Threats</a:t>
            </a:r>
            <a:endParaRPr lang="en-US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most predominant threats that exist to an agency are insider threats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cybersecurity issues could involve an insider?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do you think are some of the personal motivations of an insider?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could an agency or organization do to reduce the possibility of insider threats?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Large-Group Discussion: Insider Threats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most predominant threats that exist to an agency are insider threats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cybersecurity issues could involve an insider?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do you think are some of the personal motivations of an insider?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could an agency or organization do to reduce the possibility of insider threats?</a:t>
            </a:r>
            <a:endParaRPr lang="en-US" sz="1000" b="0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Large-Group Discussion: Insider Threats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8611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Policies </a:t>
            </a:r>
            <a:br>
              <a:rPr lang="en-US" dirty="0" smtClean="0"/>
            </a:br>
            <a:r>
              <a:rPr lang="en-US" dirty="0" smtClean="0"/>
              <a:t>and Procedures (1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Specific to cybersecurity of agency information systems</a:t>
            </a:r>
          </a:p>
          <a:p>
            <a:pPr lvl="0"/>
            <a:r>
              <a:rPr lang="en-US" smtClean="0"/>
              <a:t>Protocols to select and work with community partners </a:t>
            </a:r>
          </a:p>
          <a:p>
            <a:pPr lvl="0"/>
            <a:r>
              <a:rPr lang="en-US" smtClean="0"/>
              <a:t>Collaboration with community partners to write policies and procedures</a:t>
            </a:r>
          </a:p>
          <a:p>
            <a:pPr lvl="0"/>
            <a:r>
              <a:rPr lang="en-US" smtClean="0"/>
              <a:t>Limitations of information sharing</a:t>
            </a:r>
          </a:p>
          <a:p>
            <a:pPr lvl="0"/>
            <a:endParaRPr lang="en-US" smtClean="0"/>
          </a:p>
          <a:p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Policies </a:t>
            </a:r>
            <a:br>
              <a:rPr lang="en-US" sz="1000" b="0" smtClean="0"/>
            </a:br>
            <a:r>
              <a:rPr lang="en-US" sz="1000" b="0" smtClean="0"/>
              <a:t>and Procedures (1 of 3)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Specific to cybersecurity of agency information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Protocols to select and work with community partners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Collaboration with community partners to write policies and procedures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Limitations of information sharing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Policies </a:t>
            </a:r>
            <a:br>
              <a:rPr lang="en-US" sz="1000" b="0" smtClean="0"/>
            </a:br>
            <a:r>
              <a:rPr lang="en-US" sz="1000" b="0" smtClean="0"/>
              <a:t>and Procedures (1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Specific to cybersecurity of agency information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Protocols to select and work with community partners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Collaboration with community partners to write policies and procedures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Limitations of information sharing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71113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Policies </a:t>
            </a:r>
            <a:br>
              <a:rPr lang="en-US" dirty="0" smtClean="0"/>
            </a:br>
            <a:r>
              <a:rPr lang="en-US" dirty="0" smtClean="0"/>
              <a:t>and Procedures (2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5079" y="2720341"/>
            <a:ext cx="3948618" cy="1955800"/>
          </a:xfrm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Policies to address three elements of resilience planning:</a:t>
            </a:r>
          </a:p>
          <a:p>
            <a:pPr lvl="1"/>
            <a:r>
              <a:rPr lang="en-US" smtClean="0"/>
              <a:t>Robustness</a:t>
            </a:r>
          </a:p>
          <a:p>
            <a:pPr lvl="1"/>
            <a:r>
              <a:rPr lang="en-US" smtClean="0"/>
              <a:t>Resourcefulness</a:t>
            </a:r>
          </a:p>
          <a:p>
            <a:pPr lvl="1"/>
            <a:r>
              <a:rPr lang="en-US" smtClean="0"/>
              <a:t>Rapid recovery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75" y="4444365"/>
            <a:ext cx="139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Policies </a:t>
            </a:r>
            <a:br>
              <a:rPr lang="en-US" sz="1000" b="0" smtClean="0"/>
            </a:br>
            <a:r>
              <a:rPr lang="en-US" sz="1000" b="0" smtClean="0"/>
              <a:t>and Procedures (2 of 3)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Policies to address three elements of resilience planning: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Robustness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Resourcefulness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Rapid recovery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Policies </a:t>
            </a:r>
            <a:br>
              <a:rPr lang="en-US" sz="1000" b="0" smtClean="0"/>
            </a:br>
            <a:r>
              <a:rPr lang="en-US" sz="1000" b="0" smtClean="0"/>
              <a:t>and Procedures (2 of 3)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Policies to address three elements of resilience planning: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Robustness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Resourcefulness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Rapid recovery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5169351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Policies </a:t>
            </a:r>
            <a:br>
              <a:rPr lang="en-US" dirty="0" smtClean="0"/>
            </a:br>
            <a:r>
              <a:rPr lang="en-US" dirty="0" smtClean="0"/>
              <a:t>and Procedures (3 of 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Policies and procedures for incident reporting:</a:t>
            </a:r>
          </a:p>
          <a:p>
            <a:pPr lvl="1"/>
            <a:r>
              <a:rPr lang="en-US" dirty="0" smtClean="0"/>
              <a:t>Internal incidents</a:t>
            </a:r>
          </a:p>
          <a:p>
            <a:pPr lvl="1"/>
            <a:r>
              <a:rPr lang="en-US" dirty="0" smtClean="0"/>
              <a:t>Cross-border infrastructure incidents</a:t>
            </a:r>
          </a:p>
          <a:p>
            <a:pPr lvl="1"/>
            <a:r>
              <a:rPr lang="en-US" dirty="0" smtClean="0"/>
              <a:t>Reporting points-of-contact</a:t>
            </a:r>
          </a:p>
          <a:p>
            <a:pPr lvl="1"/>
            <a:r>
              <a:rPr lang="en-US" dirty="0" smtClean="0"/>
              <a:t>Personnel training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0615" y="1516380"/>
            <a:ext cx="3226188" cy="2647128"/>
          </a:xfr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20915" y="3947160"/>
            <a:ext cx="139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Policies </a:t>
            </a:r>
            <a:br>
              <a:rPr lang="en-US" sz="1000" b="0" smtClean="0"/>
            </a:br>
            <a:r>
              <a:rPr lang="en-US" sz="1000" b="0" smtClean="0"/>
              <a:t>and Procedures (3 of 3)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Policies and procedures for incident reporting: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Internal incidents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Cross-border infrastructure incidents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Reporting points-of-contact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Personnel training</a:t>
            </a:r>
            <a:endParaRPr lang="en-US" sz="1000" b="0" dirty="0"/>
          </a:p>
        </p:txBody>
      </p:sp>
      <p:sp>
        <p:nvSpPr>
          <p:cNvPr id="1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Policies </a:t>
            </a:r>
            <a:br>
              <a:rPr lang="en-US" sz="1000" b="0" smtClean="0"/>
            </a:br>
            <a:r>
              <a:rPr lang="en-US" sz="1000" b="0" smtClean="0"/>
              <a:t>and Procedures (3 of 3)</a:t>
            </a:r>
            <a:endParaRPr lang="en-US" sz="1000" b="0" dirty="0"/>
          </a:p>
        </p:txBody>
      </p:sp>
      <p:sp>
        <p:nvSpPr>
          <p:cNvPr id="1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Policies and procedures for incident reporting: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Internal incidents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Cross-border infrastructure incidents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Reporting points-of-contact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Personnel training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330208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What cybersecurity reporting requirements are already in place in your agency or nation?</a:t>
            </a:r>
          </a:p>
          <a:p>
            <a:r>
              <a:rPr lang="en-US" smtClean="0"/>
              <a:t>What cybersecurity reporting requirements would you consider adding?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Questions</a:t>
            </a:r>
            <a:endParaRPr lang="en-US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cybersecurity reporting requirements are already in place in your agency or nation?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cybersecurity reporting requirements would you consider adding?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cybersecurity reporting requirements are already in place in your agency or nation?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cybersecurity reporting requirements would you consider adding?</a:t>
            </a:r>
            <a:endParaRPr lang="en-US" sz="1000" b="0" dirty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613512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7: </a:t>
            </a:r>
            <a:r>
              <a:rPr lang="en-US" dirty="0" err="1" smtClean="0">
                <a:solidFill>
                  <a:schemeClr val="tx1"/>
                </a:solidFill>
              </a:rPr>
              <a:t>Cybersecurity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85" y="4162425"/>
            <a:ext cx="2345042" cy="1755775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Definition</a:t>
            </a:r>
          </a:p>
          <a:p>
            <a:pPr lvl="0"/>
            <a:r>
              <a:rPr lang="en-US" dirty="0" smtClean="0"/>
              <a:t>Growing threats and weapons</a:t>
            </a:r>
          </a:p>
          <a:p>
            <a:pPr lvl="0"/>
            <a:r>
              <a:rPr lang="en-US" dirty="0" smtClean="0"/>
              <a:t>Terrorist tactics and trends</a:t>
            </a:r>
          </a:p>
          <a:p>
            <a:pPr lvl="0"/>
            <a:r>
              <a:rPr lang="en-US" dirty="0" smtClean="0"/>
              <a:t>Terrorist use of the Internet</a:t>
            </a:r>
          </a:p>
          <a:p>
            <a:pPr lvl="0"/>
            <a:r>
              <a:rPr lang="en-US" dirty="0" smtClean="0"/>
              <a:t>Terrorist publications</a:t>
            </a:r>
          </a:p>
          <a:p>
            <a:r>
              <a:rPr lang="en-US" dirty="0" smtClean="0"/>
              <a:t>References to stay informed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ATA Terrorist Tactics </a:t>
            </a:r>
            <a:br>
              <a:rPr lang="en-US" dirty="0" smtClean="0"/>
            </a:br>
            <a:r>
              <a:rPr lang="en-US" dirty="0" smtClean="0"/>
              <a:t>and Trends Handbook</a:t>
            </a:r>
            <a:endParaRPr lang="en-US" dirty="0"/>
          </a:p>
        </p:txBody>
      </p:sp>
      <p:pic>
        <p:nvPicPr>
          <p:cNvPr id="14" name="Picture Placeholder 10"/>
          <p:cNvPicPr>
            <a:picLocks noGrp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 wrap="square">
            <a:normAutofit/>
          </a:bodyPr>
          <a:lstStyle/>
          <a:p>
            <a:r>
              <a:rPr lang="en-US" sz="1100" dirty="0" smtClean="0"/>
              <a:t>Terrorist Tactics and Trends Handbook</a:t>
            </a:r>
            <a:endParaRPr lang="en-US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75368" y="5708555"/>
            <a:ext cx="1812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ATA Library</a:t>
            </a:r>
            <a:endParaRPr lang="en-US" sz="800" b="1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Definition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Growing threats and weapons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Terrorist tactics and trends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Terrorist use of the Internet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Terrorist publications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References to stay informed</a:t>
            </a:r>
            <a:endParaRPr lang="en-US" sz="1000" b="0"/>
          </a:p>
        </p:txBody>
      </p:sp>
      <p:sp>
        <p:nvSpPr>
          <p:cNvPr id="15" name="CallAddRight" hidden="1"/>
          <p:cNvSpPr txBox="1">
            <a:spLocks/>
          </p:cNvSpPr>
          <p:nvPr/>
        </p:nvSpPr>
        <p:spPr bwMode="auto">
          <a:xfrm>
            <a:off x="1854200" y="5029200"/>
            <a:ext cx="10414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700" b="0" dirty="0" smtClean="0"/>
              <a:t>Refer to Terrorist Tactics and Trends Handbook</a:t>
            </a:r>
            <a:endParaRPr lang="en-US" sz="700" b="0" dirty="0"/>
          </a:p>
        </p:txBody>
      </p:sp>
      <p:sp>
        <p:nvSpPr>
          <p:cNvPr id="16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ATA Terrorist Tactics </a:t>
            </a:r>
            <a:br>
              <a:rPr lang="en-US" sz="1000" b="0" smtClean="0"/>
            </a:br>
            <a:r>
              <a:rPr lang="en-US" sz="1000" b="0" smtClean="0"/>
              <a:t>and Trends Handbook</a:t>
            </a:r>
            <a:endParaRPr lang="en-US" sz="1000" b="0" dirty="0"/>
          </a:p>
        </p:txBody>
      </p:sp>
      <p:sp>
        <p:nvSpPr>
          <p:cNvPr id="1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Definition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Growing threats and weapons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Terrorist tactics and trends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Terrorist use of the Internet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Terrorist publications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References to stay informed</a:t>
            </a:r>
            <a:endParaRPr lang="en-US" sz="1000" b="0"/>
          </a:p>
        </p:txBody>
      </p:sp>
      <p:sp>
        <p:nvSpPr>
          <p:cNvPr id="19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ATA Terrorist Tactics </a:t>
            </a:r>
            <a:br>
              <a:rPr lang="en-US" sz="1000" b="0" smtClean="0"/>
            </a:br>
            <a:r>
              <a:rPr lang="en-US" sz="1000" b="0" smtClean="0"/>
              <a:t>and Trends Handbook</a:t>
            </a:r>
            <a:endParaRPr lang="en-US" sz="1000" b="0" dirty="0"/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Terrorist Tactics and Trends Handbook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031077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Module 7: Cybersecurity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TeachBack Moment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What is the definition of cybersecurity?</a:t>
            </a:r>
          </a:p>
          <a:p>
            <a:r>
              <a:rPr lang="en-US" smtClean="0"/>
              <a:t>How is cybersecurity used to respond to ongoing cyberthreats?</a:t>
            </a:r>
          </a:p>
          <a:p>
            <a:r>
              <a:rPr lang="en-US" smtClean="0"/>
              <a:t>What are some examples of cybersecurity policies and procedures?  </a:t>
            </a:r>
            <a:endParaRPr lang="en-US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TeachBack Moment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is the definition of cybersecurity?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How is cybersecurity used to respond to ongoing cyberthreats?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some examples of cybersecurity policies and procedures?  </a:t>
            </a: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TeachBack Moment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is the definition of cybersecurity?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How is cybersecurity used to respond to ongoing cyberthreats?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some examples of cybersecurity policies and procedures? 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2179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Overview — </a:t>
            </a:r>
            <a:br>
              <a:rPr lang="en-US" dirty="0" smtClean="0"/>
            </a:br>
            <a:r>
              <a:rPr lang="en-US" dirty="0" smtClean="0"/>
              <a:t>Important Definitions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system</a:t>
            </a:r>
          </a:p>
          <a:p>
            <a:pPr lvl="0"/>
            <a:r>
              <a:rPr lang="en-US" dirty="0" smtClean="0"/>
              <a:t>Cyberspace</a:t>
            </a:r>
          </a:p>
          <a:p>
            <a:pPr lvl="0"/>
            <a:r>
              <a:rPr lang="en-US" dirty="0" err="1" smtClean="0"/>
              <a:t>Cyberinfrastructure</a:t>
            </a:r>
            <a:endParaRPr lang="en-US" dirty="0" smtClean="0"/>
          </a:p>
          <a:p>
            <a:pPr lvl="0"/>
            <a:r>
              <a:rPr lang="en-US" dirty="0" err="1" smtClean="0"/>
              <a:t>Cyberthreat</a:t>
            </a:r>
            <a:endParaRPr lang="en-US" dirty="0" smtClean="0"/>
          </a:p>
          <a:p>
            <a:pPr lvl="0"/>
            <a:r>
              <a:rPr lang="en-US" dirty="0" err="1" smtClean="0"/>
              <a:t>Cyberattack</a:t>
            </a:r>
            <a:endParaRPr lang="en-US" dirty="0" smtClean="0"/>
          </a:p>
          <a:p>
            <a:r>
              <a:rPr lang="en-US" dirty="0" err="1" smtClean="0"/>
              <a:t>Cybersecurity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0180" y="1512039"/>
            <a:ext cx="3379710" cy="2273174"/>
          </a:xfrm>
        </p:spPr>
      </p:pic>
      <p:sp>
        <p:nvSpPr>
          <p:cNvPr id="6" name="TextBox 5"/>
          <p:cNvSpPr txBox="1"/>
          <p:nvPr/>
        </p:nvSpPr>
        <p:spPr>
          <a:xfrm>
            <a:off x="6492239" y="3549015"/>
            <a:ext cx="212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Overview — </a:t>
            </a:r>
            <a:br>
              <a:rPr lang="en-US" sz="1000" b="0" smtClean="0"/>
            </a:br>
            <a:r>
              <a:rPr lang="en-US" sz="1000" b="0" smtClean="0"/>
              <a:t>Important Definitions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Information system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Cyberspace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Cyberthreat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Cyberattack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Cybersecurity </a:t>
            </a:r>
            <a:endParaRPr lang="en-US" sz="1000" b="0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Overview — </a:t>
            </a:r>
            <a:br>
              <a:rPr lang="en-US" sz="1000" b="0" smtClean="0"/>
            </a:br>
            <a:r>
              <a:rPr lang="en-US" sz="1000" b="0" smtClean="0"/>
              <a:t>Important Definitions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Information system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Cyberspace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err="1" smtClean="0"/>
              <a:t>Cyberinfrastructure</a:t>
            </a:r>
            <a:endParaRPr lang="en-US" sz="1000" b="0" dirty="0" smtClean="0"/>
          </a:p>
          <a:p>
            <a:pPr marL="114300" indent="-114300">
              <a:spcAft>
                <a:spcPts val="0"/>
              </a:spcAft>
            </a:pPr>
            <a:r>
              <a:rPr lang="en-US" sz="1000" b="0" dirty="0" err="1" smtClean="0"/>
              <a:t>Cyberthreat</a:t>
            </a:r>
            <a:endParaRPr lang="en-US" sz="1000" b="0" dirty="0" smtClean="0"/>
          </a:p>
          <a:p>
            <a:pPr marL="114300" indent="-114300">
              <a:spcAft>
                <a:spcPts val="0"/>
              </a:spcAft>
            </a:pPr>
            <a:r>
              <a:rPr lang="en-US" sz="1000" b="0" dirty="0" err="1" smtClean="0"/>
              <a:t>Cyberattack</a:t>
            </a:r>
            <a:endParaRPr lang="en-US" sz="1000" b="0" dirty="0" smtClean="0"/>
          </a:p>
          <a:p>
            <a:pPr marL="114300" indent="-114300">
              <a:spcAft>
                <a:spcPts val="0"/>
              </a:spcAft>
            </a:pPr>
            <a:r>
              <a:rPr lang="en-US" sz="1000" b="0" dirty="0" err="1" smtClean="0"/>
              <a:t>Cybersecurity</a:t>
            </a:r>
            <a:r>
              <a:rPr lang="en-US" sz="1000" b="0" dirty="0" smtClean="0"/>
              <a:t>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7669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Cybersecurity overview</a:t>
            </a:r>
          </a:p>
          <a:p>
            <a:pPr lvl="0"/>
            <a:r>
              <a:rPr lang="en-US" smtClean="0"/>
              <a:t>Protecting against cyberthreats</a:t>
            </a:r>
          </a:p>
          <a:p>
            <a:r>
              <a:rPr lang="en-US" smtClean="0"/>
              <a:t>Cybersecurity policies and procedures</a:t>
            </a:r>
            <a:endParaRPr lang="en-US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Cybersecurity overview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Protecting against cyberthreats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Cybersecurity policies and procedures</a:t>
            </a:r>
            <a:endParaRPr lang="en-US" sz="1000" b="0" dirty="0"/>
          </a:p>
        </p:txBody>
      </p:sp>
      <p:sp>
        <p:nvSpPr>
          <p:cNvPr id="15" name="CallAddRight" hidden="1"/>
          <p:cNvSpPr txBox="1">
            <a:spLocks/>
          </p:cNvSpPr>
          <p:nvPr/>
        </p:nvSpPr>
        <p:spPr bwMode="auto">
          <a:xfrm>
            <a:off x="1854200" y="5029200"/>
            <a:ext cx="10414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 </a:t>
            </a:r>
          </a:p>
          <a:p>
            <a:r>
              <a:rPr lang="en-US" sz="800" b="0" smtClean="0"/>
              <a:t>Addendum 7.2</a:t>
            </a:r>
            <a:endParaRPr lang="en-US" sz="800" b="0" dirty="0"/>
          </a:p>
        </p:txBody>
      </p:sp>
      <p:sp>
        <p:nvSpPr>
          <p:cNvPr id="16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Cybersecurity overview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Protecting against cyberthreats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Cybersecurity policies and procedures</a:t>
            </a:r>
            <a:endParaRPr lang="en-US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What types of critical infrastructure in your nation require cybersecurity?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Question</a:t>
            </a:r>
            <a:endParaRPr lang="en-US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types of critical infrastructure in your nation require cybersecurity?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types of critical infrastructure in your nation require cybersecurity?</a:t>
            </a:r>
            <a:endParaRPr lang="en-US" sz="1000" b="0" dirty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312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Cybersecurity Trends (1 of 3)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Repeated cyberattacks on critical infrastructure</a:t>
            </a:r>
          </a:p>
          <a:p>
            <a:pPr lvl="0"/>
            <a:r>
              <a:rPr lang="en-US" smtClean="0"/>
              <a:t>Cyberthreat to critical infrastructure continues to grow</a:t>
            </a:r>
          </a:p>
          <a:p>
            <a:pPr lvl="0"/>
            <a:r>
              <a:rPr lang="en-US" smtClean="0"/>
              <a:t>Cyberinterdependency </a:t>
            </a:r>
          </a:p>
          <a:p>
            <a:pPr lvl="0"/>
            <a:endParaRPr lang="en-US" smtClean="0"/>
          </a:p>
          <a:p>
            <a:pPr lvl="0"/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Trends (1 of 3) 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Repeated cyberattacks on critical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Cyberthreat to critical infrastructure continues to grow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Cyberinterdependency 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Trends (1 of 3)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Repeated cyberattacks on critical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Cyberthreat to critical infrastructure continues to grow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Cyberinterdependency 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14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Cybersecurity Trends (2 of 3)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Insider threats to computer systems</a:t>
            </a:r>
          </a:p>
          <a:p>
            <a:pPr lvl="0"/>
            <a:r>
              <a:rPr lang="en-US" smtClean="0"/>
              <a:t>Foreign ownership of infrastructure</a:t>
            </a:r>
          </a:p>
          <a:p>
            <a:pPr lvl="0"/>
            <a:r>
              <a:rPr lang="en-US" smtClean="0"/>
              <a:t>Serious national security challenges for a nation to confront</a:t>
            </a:r>
          </a:p>
          <a:p>
            <a:pPr lvl="0"/>
            <a:endParaRPr lang="en-US" smtClean="0"/>
          </a:p>
          <a:p>
            <a:pPr lvl="0"/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Trends (2 of 3) 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Insider threats to computer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Foreign ownership of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Serious national security challenges for a nation to confront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Trends (2 of 3)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Insider threats to computer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Foreign ownership of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Serious national security challenges for a nation to confront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8438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Cybersecurity Trends (3 of 3)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0571" y="4178740"/>
            <a:ext cx="2120687" cy="2310519"/>
          </a:xfrm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Goals to address trends: </a:t>
            </a:r>
          </a:p>
          <a:p>
            <a:pPr lvl="1"/>
            <a:r>
              <a:rPr lang="en-US" dirty="0" smtClean="0"/>
              <a:t>Enhance security and resilience of a nation’s critical infrastructure</a:t>
            </a:r>
          </a:p>
          <a:p>
            <a:pPr lvl="1"/>
            <a:r>
              <a:rPr lang="en-US" dirty="0" smtClean="0"/>
              <a:t>Maintain an efficient </a:t>
            </a:r>
            <a:r>
              <a:rPr lang="en-US" dirty="0" err="1" smtClean="0"/>
              <a:t>cyberenvironment</a:t>
            </a:r>
            <a:r>
              <a:rPr lang="en-US" dirty="0" smtClean="0"/>
              <a:t> that promotes safety and privacy</a:t>
            </a:r>
          </a:p>
          <a:p>
            <a:pPr lvl="1"/>
            <a:r>
              <a:rPr lang="en-US" dirty="0" smtClean="0"/>
              <a:t>Partner with infrastructure owners and operators to improve information sharing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98390" y="6276534"/>
            <a:ext cx="139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Trends (3 of 3) 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Goals to address trends: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Enhance security and resilience of a nation’s critical infrastructure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Maintain an efficient cyberenvironment that promotes safety and privacy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Partner with infrastructure owners and operators to improve information sharing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Cybersecurity Trends (3 of 3) 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Goals to address trends: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Enhance security and resilience of a nation’s critical infrastructure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Maintain an efficient cyberenvironment that promotes safety and privacy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Partner with infrastructure owners and operators to improve information sharing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165353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If any of your critical infrastructure  experienced a successful cyberattack and stopped operations, what would be the consequences for your nation?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Question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any of your critical infrastructure  experienced a successful cyberattack and stopped operations, what would be the consequences for your nation? 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any of your critical infrastructure  experienced a successful cyberattack and stopped operations, what would be the consequences for your nation? 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3147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Protecting against Cyberthreats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7: Cybersecurity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Using information technology</a:t>
            </a:r>
          </a:p>
          <a:p>
            <a:r>
              <a:rPr lang="en-US" smtClean="0"/>
              <a:t>Checking backgrounds of all personnel and contractors</a:t>
            </a:r>
          </a:p>
          <a:p>
            <a:r>
              <a:rPr lang="en-US" smtClean="0"/>
              <a:t>Involving the entire agency — senior leadership, mid-level leaders, front-line officers, and analysts</a:t>
            </a:r>
          </a:p>
          <a:p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Protecting against Cyberthreats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Using information technology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Checking backgrounds of all personnel and contractors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Involving the entire agency — senior leadership, mid-level leaders, front-line officers, and analysts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Protecting against Cyberthreats (1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Using information technology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Checking backgrounds of all personnel and contractors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Involving the entire agency — senior leadership, mid-level leaders, front-line officers, and analysts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1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D9B27-2151-44D8-87DA-55D43CB36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285736-B111-41EB-AFCB-75917D21F858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CourseAcronym02b_Module Template_FG-PG_vNO</Template>
  <TotalTime>2406</TotalTime>
  <Words>3009</Words>
  <Application>Microsoft Office PowerPoint</Application>
  <PresentationFormat>On-screen Show (4:3)</PresentationFormat>
  <Paragraphs>516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Primary Master No Icons</vt:lpstr>
      <vt:lpstr>Reference Master Icons</vt:lpstr>
      <vt:lpstr>Cybersecurity</vt:lpstr>
      <vt:lpstr>Module Objective</vt:lpstr>
      <vt:lpstr>Cybersecurity Overview —  Important Definitions</vt:lpstr>
      <vt:lpstr>Discussion Question</vt:lpstr>
      <vt:lpstr>Cybersecurity Trends (1 of 3) </vt:lpstr>
      <vt:lpstr>Cybersecurity Trends (2 of 3) </vt:lpstr>
      <vt:lpstr>Cybersecurity Trends (3 of 3) </vt:lpstr>
      <vt:lpstr>Discussion Question</vt:lpstr>
      <vt:lpstr>Protecting against Cyberthreats (1 of 2)</vt:lpstr>
      <vt:lpstr>Protecting against Cyberthreats (2 of 2)</vt:lpstr>
      <vt:lpstr>Intrusion Detection and Prevention (1 of 2)</vt:lpstr>
      <vt:lpstr>Intrusion Detection and Prevention (2 of 2)</vt:lpstr>
      <vt:lpstr>Intrusion Detection and Resilience</vt:lpstr>
      <vt:lpstr>Firewall (1 of 3)</vt:lpstr>
      <vt:lpstr>Firewall (2 of 3)</vt:lpstr>
      <vt:lpstr>Firewall (3 of 3)</vt:lpstr>
      <vt:lpstr>Response — Cybersecurity Engineer</vt:lpstr>
      <vt:lpstr>Cybercrime Sources </vt:lpstr>
      <vt:lpstr>Stop.Think.Connect</vt:lpstr>
      <vt:lpstr>Evaluating Cybersecurity  for Resilience (1 of 3)</vt:lpstr>
      <vt:lpstr>Evaluating Cybersecurity  for Resilience (2 of 3)</vt:lpstr>
      <vt:lpstr>Evaluating Cybersecurity  for Resilience (3 of 3)</vt:lpstr>
      <vt:lpstr>Large-Group Discussion: Insider Threats</vt:lpstr>
      <vt:lpstr>Cybersecurity Policies  and Procedures (1 of 3)</vt:lpstr>
      <vt:lpstr>Cybersecurity Policies  and Procedures (2 of 3)</vt:lpstr>
      <vt:lpstr>Cybersecurity Policies  and Procedures (3 of 3)</vt:lpstr>
      <vt:lpstr>Discussion Questions</vt:lpstr>
      <vt:lpstr>ATA Terrorist Tactics  and Trends Handbook</vt:lpstr>
      <vt:lpstr>TeachBack Moment</vt:lpstr>
      <vt:lpstr>Module Summary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7: Cybersecurity</dc:title>
  <dc:subject>Critical Infrastructure Security and Resilience (CISR)</dc:subject>
  <dc:creator>ATA</dc:creator>
  <cp:lastModifiedBy>Bryant</cp:lastModifiedBy>
  <cp:revision>83</cp:revision>
  <dcterms:created xsi:type="dcterms:W3CDTF">2013-12-04T17:15:08Z</dcterms:created>
  <dcterms:modified xsi:type="dcterms:W3CDTF">2019-01-15T14:07:10Z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