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4"/>
    <p:sldMasterId id="2147483762" r:id="rId5"/>
  </p:sldMasterIdLst>
  <p:notesMasterIdLst>
    <p:notesMasterId r:id="rId40"/>
  </p:notesMasterIdLst>
  <p:handoutMasterIdLst>
    <p:handoutMasterId r:id="rId41"/>
  </p:handoutMasterIdLst>
  <p:sldIdLst>
    <p:sldId id="271" r:id="rId6"/>
    <p:sldId id="275" r:id="rId7"/>
    <p:sldId id="353" r:id="rId8"/>
    <p:sldId id="278" r:id="rId9"/>
    <p:sldId id="279" r:id="rId10"/>
    <p:sldId id="280" r:id="rId11"/>
    <p:sldId id="281" r:id="rId12"/>
    <p:sldId id="307" r:id="rId13"/>
    <p:sldId id="282" r:id="rId14"/>
    <p:sldId id="308" r:id="rId15"/>
    <p:sldId id="309" r:id="rId16"/>
    <p:sldId id="354" r:id="rId17"/>
    <p:sldId id="330" r:id="rId18"/>
    <p:sldId id="350" r:id="rId19"/>
    <p:sldId id="316" r:id="rId20"/>
    <p:sldId id="317" r:id="rId21"/>
    <p:sldId id="318" r:id="rId22"/>
    <p:sldId id="319" r:id="rId23"/>
    <p:sldId id="344" r:id="rId24"/>
    <p:sldId id="320" r:id="rId25"/>
    <p:sldId id="345" r:id="rId26"/>
    <p:sldId id="321" r:id="rId27"/>
    <p:sldId id="322" r:id="rId28"/>
    <p:sldId id="346" r:id="rId29"/>
    <p:sldId id="347" r:id="rId30"/>
    <p:sldId id="323" r:id="rId31"/>
    <p:sldId id="348" r:id="rId32"/>
    <p:sldId id="332" r:id="rId33"/>
    <p:sldId id="351" r:id="rId34"/>
    <p:sldId id="337" r:id="rId35"/>
    <p:sldId id="336" r:id="rId36"/>
    <p:sldId id="335" r:id="rId37"/>
    <p:sldId id="304" r:id="rId38"/>
    <p:sldId id="277" r:id="rId39"/>
  </p:sldIdLst>
  <p:sldSz cx="9144000" cy="6858000" type="screen4x3"/>
  <p:notesSz cx="7010400" cy="9372600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69">
          <p15:clr>
            <a:srgbClr val="A4A3A4"/>
          </p15:clr>
        </p15:guide>
        <p15:guide id="2" orient="horz" pos="720">
          <p15:clr>
            <a:srgbClr val="A4A3A4"/>
          </p15:clr>
        </p15:guide>
        <p15:guide id="3" orient="horz" pos="144">
          <p15:clr>
            <a:srgbClr val="A4A3A4"/>
          </p15:clr>
        </p15:guide>
        <p15:guide id="4" orient="horz" pos="3108">
          <p15:clr>
            <a:srgbClr val="A4A3A4"/>
          </p15:clr>
        </p15:guide>
        <p15:guide id="5" orient="horz" pos="141">
          <p15:clr>
            <a:srgbClr val="A4A3A4"/>
          </p15:clr>
        </p15:guide>
        <p15:guide id="6" orient="horz" pos="3168">
          <p15:clr>
            <a:srgbClr val="A4A3A4"/>
          </p15:clr>
        </p15:guide>
        <p15:guide id="7" orient="horz" pos="3112">
          <p15:clr>
            <a:srgbClr val="A4A3A4"/>
          </p15:clr>
        </p15:guide>
        <p15:guide id="8" orient="horz" pos="4146">
          <p15:clr>
            <a:srgbClr val="A4A3A4"/>
          </p15:clr>
        </p15:guide>
        <p15:guide id="9" orient="horz" pos="216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pos="259">
          <p15:clr>
            <a:srgbClr val="A4A3A4"/>
          </p15:clr>
        </p15:guide>
        <p15:guide id="12" pos="5617">
          <p15:clr>
            <a:srgbClr val="A4A3A4"/>
          </p15:clr>
        </p15:guide>
        <p15:guide id="13" pos="48">
          <p15:clr>
            <a:srgbClr val="A4A3A4"/>
          </p15:clr>
        </p15:guide>
        <p15:guide id="14" pos="1824">
          <p15:clr>
            <a:srgbClr val="A4A3A4"/>
          </p15:clr>
        </p15:guide>
        <p15:guide id="15" pos="2880">
          <p15:clr>
            <a:srgbClr val="A4A3A4"/>
          </p15:clr>
        </p15:guide>
        <p15:guide id="16" pos="4031">
          <p15:clr>
            <a:srgbClr val="A4A3A4"/>
          </p15:clr>
        </p15:guide>
        <p15:guide id="17" pos="5499">
          <p15:clr>
            <a:srgbClr val="A4A3A4"/>
          </p15:clr>
        </p15:guide>
        <p15:guide id="18" pos="2764">
          <p15:clr>
            <a:srgbClr val="A4A3A4"/>
          </p15:clr>
        </p15:guide>
        <p15:guide id="19" pos="2995">
          <p15:clr>
            <a:srgbClr val="A4A3A4"/>
          </p15:clr>
        </p15:guide>
        <p15:guide id="20" orient="horz" pos="3370">
          <p15:clr>
            <a:srgbClr val="A4A3A4"/>
          </p15:clr>
        </p15:guide>
        <p15:guide id="21" orient="horz" pos="924">
          <p15:clr>
            <a:srgbClr val="A4A3A4"/>
          </p15:clr>
        </p15:guide>
        <p15:guide id="22" pos="4235">
          <p15:clr>
            <a:srgbClr val="A4A3A4"/>
          </p15:clr>
        </p15:guide>
        <p15:guide id="23" pos="152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52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mp" initials="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F2F"/>
    <a:srgbClr val="F1B713"/>
    <a:srgbClr val="DDDDDD"/>
    <a:srgbClr val="EAEAEA"/>
    <a:srgbClr val="F8DB88"/>
    <a:srgbClr val="FFFF99"/>
    <a:srgbClr val="D7CB29"/>
    <a:srgbClr val="EADB16"/>
    <a:srgbClr val="F3D80D"/>
    <a:srgbClr val="F5E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8927" autoAdjust="0"/>
    <p:restoredTop sz="95326" autoAdjust="0"/>
  </p:normalViewPr>
  <p:slideViewPr>
    <p:cSldViewPr snapToGrid="0">
      <p:cViewPr varScale="1">
        <p:scale>
          <a:sx n="173" d="100"/>
          <a:sy n="173" d="100"/>
        </p:scale>
        <p:origin x="-336" y="-90"/>
      </p:cViewPr>
      <p:guideLst>
        <p:guide orient="horz" pos="769"/>
        <p:guide orient="horz" pos="720"/>
        <p:guide orient="horz" pos="144"/>
        <p:guide orient="horz" pos="3108"/>
        <p:guide orient="horz" pos="141"/>
        <p:guide orient="horz" pos="3168"/>
        <p:guide orient="horz" pos="3112"/>
        <p:guide orient="horz" pos="4146"/>
        <p:guide orient="horz" pos="2160"/>
        <p:guide orient="horz" pos="432"/>
        <p:guide orient="horz" pos="3370"/>
        <p:guide orient="horz" pos="924"/>
        <p:guide pos="259"/>
        <p:guide pos="5617"/>
        <p:guide pos="48"/>
        <p:guide pos="1824"/>
        <p:guide pos="2880"/>
        <p:guide pos="4031"/>
        <p:guide pos="5499"/>
        <p:guide pos="2764"/>
        <p:guide pos="2995"/>
        <p:guide pos="4235"/>
        <p:guide pos="15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-2712" y="-1320"/>
      </p:cViewPr>
      <p:guideLst>
        <p:guide orient="horz" pos="295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05200" y="0"/>
            <a:ext cx="3017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9144" numCol="1" anchor="b" anchorCtr="0" compatLnSpc="1">
            <a:prstTxWarp prst="textNoShape">
              <a:avLst/>
            </a:prstTxWarp>
          </a:bodyPr>
          <a:lstStyle>
            <a:lvl1pPr defTabSz="936712">
              <a:defRPr sz="1200">
                <a:latin typeface="Arial" charset="0"/>
              </a:defRPr>
            </a:lvl1pPr>
          </a:lstStyle>
          <a:p>
            <a:pPr algn="r">
              <a:defRPr/>
            </a:pPr>
            <a:r>
              <a:rPr lang="en-US" sz="900" dirty="0" smtClean="0"/>
              <a:t>Office of Antiterrorism Assistance</a:t>
            </a:r>
            <a:endParaRPr lang="en-US" sz="900" dirty="0"/>
          </a:p>
        </p:txBody>
      </p:sp>
      <p:sp>
        <p:nvSpPr>
          <p:cNvPr id="1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87680" y="8915400"/>
            <a:ext cx="301752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0" numCol="1" anchor="t" anchorCtr="0" compatLnSpc="1">
            <a:prstTxWarp prst="textNoShape">
              <a:avLst/>
            </a:prstTxWarp>
          </a:bodyPr>
          <a:lstStyle>
            <a:lvl1pPr algn="r" defTabSz="936712">
              <a:defRPr sz="1200">
                <a:latin typeface="Arial" charset="0"/>
              </a:defRPr>
            </a:lvl1pPr>
          </a:lstStyle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87680" y="0"/>
            <a:ext cx="3017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9144" numCol="1" anchor="b" anchorCtr="0" compatLnSpc="1">
            <a:prstTxWarp prst="textNoShape">
              <a:avLst/>
            </a:prstTxWarp>
          </a:bodyPr>
          <a:lstStyle>
            <a:lvl1pPr defTabSz="936712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sz="900" dirty="0" smtClean="0"/>
              <a:t>Module 8: Surveillance Awareness: What You Can Do</a:t>
            </a:r>
            <a:endParaRPr lang="en-US" sz="900" dirty="0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505200" y="8915400"/>
            <a:ext cx="301752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0" numCol="1" anchor="t" anchorCtr="0" compatLnSpc="1">
            <a:prstTxWarp prst="textNoShape">
              <a:avLst/>
            </a:prstTxWarp>
          </a:bodyPr>
          <a:lstStyle>
            <a:lvl1pPr algn="r" defTabSz="936712">
              <a:defRPr sz="1200">
                <a:latin typeface="Arial" charset="0"/>
              </a:defRPr>
            </a:lvl1pPr>
          </a:lstStyle>
          <a:p>
            <a:pPr>
              <a:defRPr/>
            </a:pPr>
            <a:fld id="{591BD6A8-70E5-40D7-9606-410942FF5122}" type="slidenum">
              <a:rPr lang="en-US" sz="900"/>
              <a:pPr>
                <a:defRPr/>
              </a:pPr>
              <a:t>‹#›</a:t>
            </a:fld>
            <a:endParaRPr lang="en-US" sz="9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33400" y="457200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3400" y="8915400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7680" y="9051638"/>
            <a:ext cx="6035040" cy="320962"/>
          </a:xfrm>
          <a:prstGeom prst="rect">
            <a:avLst/>
          </a:prstGeom>
          <a:noFill/>
        </p:spPr>
        <p:txBody>
          <a:bodyPr wrap="square" tIns="9144" bIns="9144" rtlCol="0">
            <a:noAutofit/>
          </a:bodyPr>
          <a:lstStyle/>
          <a:p>
            <a:pPr algn="ctr"/>
            <a:r>
              <a:rPr lang="en-US" sz="900" b="1" dirty="0" smtClean="0"/>
              <a:t>OFFICE OF ANTITERRORISM ASSISTANCE - FOR TRAINING PURPOSES ONLY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99751557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701675"/>
            <a:ext cx="4686300" cy="3516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04902" y="4452710"/>
            <a:ext cx="4800598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1" tIns="46806" rIns="93611" bIns="468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05200" y="0"/>
            <a:ext cx="3017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9144" numCol="1" anchor="b" anchorCtr="0" compatLnSpc="1">
            <a:prstTxWarp prst="textNoShape">
              <a:avLst/>
            </a:prstTxWarp>
          </a:bodyPr>
          <a:lstStyle>
            <a:lvl1pPr defTabSz="936712">
              <a:defRPr sz="1200">
                <a:latin typeface="Arial" charset="0"/>
              </a:defRPr>
            </a:lvl1pPr>
          </a:lstStyle>
          <a:p>
            <a:pPr algn="r">
              <a:defRPr/>
            </a:pPr>
            <a:r>
              <a:rPr lang="en-US" sz="900" dirty="0" smtClean="0"/>
              <a:t>Office of Antiterrorism Assistance</a:t>
            </a:r>
            <a:endParaRPr lang="en-US" sz="900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87680" y="8915400"/>
            <a:ext cx="301752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0" numCol="1" anchor="t" anchorCtr="0" compatLnSpc="1">
            <a:prstTxWarp prst="textNoShape">
              <a:avLst/>
            </a:prstTxWarp>
          </a:bodyPr>
          <a:lstStyle>
            <a:lvl1pPr algn="r" defTabSz="936712">
              <a:defRPr sz="1200">
                <a:latin typeface="Arial" charset="0"/>
              </a:defRPr>
            </a:lvl1pPr>
          </a:lstStyle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87680" y="0"/>
            <a:ext cx="3017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9144" numCol="1" anchor="b" anchorCtr="0" compatLnSpc="1">
            <a:prstTxWarp prst="textNoShape">
              <a:avLst/>
            </a:prstTxWarp>
          </a:bodyPr>
          <a:lstStyle>
            <a:lvl1pPr defTabSz="936712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sz="900" dirty="0" smtClean="0"/>
              <a:t>Module 8: Surveillance Awareness: What You Can Do</a:t>
            </a:r>
            <a:endParaRPr lang="en-US" sz="90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505200" y="8915400"/>
            <a:ext cx="301752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0" numCol="1" anchor="t" anchorCtr="0" compatLnSpc="1">
            <a:prstTxWarp prst="textNoShape">
              <a:avLst/>
            </a:prstTxWarp>
          </a:bodyPr>
          <a:lstStyle>
            <a:lvl1pPr algn="r" defTabSz="936712">
              <a:defRPr sz="1200">
                <a:latin typeface="Arial" charset="0"/>
              </a:defRPr>
            </a:lvl1pPr>
          </a:lstStyle>
          <a:p>
            <a:pPr>
              <a:defRPr/>
            </a:pPr>
            <a:fld id="{591BD6A8-70E5-40D7-9606-410942FF5122}" type="slidenum">
              <a:rPr lang="en-US" sz="900"/>
              <a:pPr>
                <a:defRPr/>
              </a:pPr>
              <a:t>‹#›</a:t>
            </a:fld>
            <a:endParaRPr lang="en-US" sz="9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3400" y="457200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" y="8915400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7680" y="9051638"/>
            <a:ext cx="6035040" cy="320962"/>
          </a:xfrm>
          <a:prstGeom prst="rect">
            <a:avLst/>
          </a:prstGeom>
          <a:noFill/>
        </p:spPr>
        <p:txBody>
          <a:bodyPr wrap="square" tIns="9144" bIns="9144" rtlCol="0">
            <a:noAutofit/>
          </a:bodyPr>
          <a:lstStyle/>
          <a:p>
            <a:pPr algn="ctr"/>
            <a:r>
              <a:rPr lang="en-US" sz="900" b="1" dirty="0" smtClean="0"/>
              <a:t>OFFICE OF ANTITERRORISM ASSISTANCE - FOR TRAINING PURPOSES ONLY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61995445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571500" indent="-1143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028700" indent="-1143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85900" indent="-1143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z="900" dirty="0" smtClean="0"/>
              <a:t>Office of Antiterrorism Assistance</a:t>
            </a:r>
            <a:endParaRPr lang="en-US" sz="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900" dirty="0" smtClean="0"/>
              <a:t>Module 8: Surveillance Awareness: What You Can Do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1BD6A8-70E5-40D7-9606-410942FF5122}" type="slidenum">
              <a:rPr lang="en-US" sz="900" smtClean="0"/>
              <a:pPr>
                <a:defRPr/>
              </a:pPr>
              <a:t>1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62304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z="900" smtClean="0"/>
              <a:t>Office of Antiterrorism Assistance</a:t>
            </a:r>
            <a:endParaRPr lang="en-US" sz="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z="90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900" smtClean="0"/>
              <a:t>Module 8: Surveillance Awareness: What You Can Do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1BD6A8-70E5-40D7-9606-410942FF5122}" type="slidenum">
              <a:rPr lang="en-US" sz="900" smtClean="0"/>
              <a:pPr>
                <a:defRPr/>
              </a:pPr>
              <a:t>30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955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z="900" dirty="0" smtClean="0"/>
              <a:t>Office of Antiterrorism Assistance</a:t>
            </a:r>
            <a:endParaRPr lang="en-US" sz="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900" dirty="0" smtClean="0"/>
              <a:t>Module 8: Surveillance Awareness: What You Can Do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1BD6A8-70E5-40D7-9606-410942FF5122}" type="slidenum">
              <a:rPr lang="en-US" sz="900" smtClean="0"/>
              <a:pPr>
                <a:defRPr/>
              </a:pPr>
              <a:t>34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9987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imary: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11163" y="2743200"/>
            <a:ext cx="6996225" cy="1371600"/>
          </a:xfrm>
          <a:effectLst/>
        </p:spPr>
        <p:txBody>
          <a:bodyPr lIns="91440" tIns="45720" rIns="91440" bIns="45720" anchor="ctr"/>
          <a:lstStyle>
            <a:lvl1pPr algn="l">
              <a:spcAft>
                <a:spcPts val="200"/>
              </a:spcAft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Place Module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28600"/>
            <a:ext cx="4340543" cy="914400"/>
          </a:xfrm>
        </p:spPr>
        <p:txBody>
          <a:bodyPr anchor="t"/>
          <a:lstStyle>
            <a:lvl1pPr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Place Module ##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315912" y="6629400"/>
            <a:ext cx="2473325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95600" y="6629400"/>
            <a:ext cx="33528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46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8: Surveillance Awareness: What You Can Do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54563" y="1220788"/>
            <a:ext cx="3975100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754563" y="3202940"/>
            <a:ext cx="3975100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11164" y="1220788"/>
            <a:ext cx="3976686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411163" y="3202940"/>
            <a:ext cx="3976687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4636624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1162" y="228600"/>
            <a:ext cx="8318501" cy="4711700"/>
          </a:xfrm>
        </p:spPr>
        <p:txBody>
          <a:bodyPr/>
          <a:lstStyle>
            <a:lvl1pPr marL="233363" indent="-233363">
              <a:buNone/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 marL="1147763" indent="-233363">
              <a:spcBef>
                <a:spcPts val="200"/>
              </a:spcBef>
              <a:tabLst/>
              <a:defRPr sz="2000" b="1">
                <a:latin typeface="Arial" pitchFamily="34" charset="0"/>
                <a:cs typeface="Arial" pitchFamily="34" charset="0"/>
              </a:defRPr>
            </a:lvl3pPr>
            <a:lvl4pPr marL="1604963" indent="-233363">
              <a:spcBef>
                <a:spcPts val="100"/>
              </a:spcBef>
              <a:buFont typeface="Arial" pitchFamily="34" charset="0"/>
              <a:buChar char="•"/>
              <a:defRPr sz="1800" b="1">
                <a:latin typeface="Arial" pitchFamily="34" charset="0"/>
                <a:cs typeface="Arial" pitchFamily="34" charset="0"/>
              </a:defRPr>
            </a:lvl4pPr>
            <a:lvl5pPr marL="1998663" indent="-169863">
              <a:buFont typeface="Arial" pitchFamily="34" charset="0"/>
              <a:buChar char="•"/>
              <a:defRPr sz="2400" b="0">
                <a:latin typeface="+mj-lt"/>
              </a:defRPr>
            </a:lvl5pPr>
          </a:lstStyle>
          <a:p>
            <a:pPr lvl="0"/>
            <a:r>
              <a:rPr lang="en-US" dirty="0" smtClean="0"/>
              <a:t>Click to place content</a:t>
            </a:r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8: Surveillance Awareness: What You Can Do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67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rimary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  <a:effectLst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8: Surveillance Awareness: What You Can Do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05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ference: Long Title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8: Surveillance Awareness: What You Can Do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20788"/>
            <a:ext cx="8318500" cy="3713161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40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21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8: Surveillance Awareness: What You Can Do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05435" y="1217957"/>
            <a:ext cx="8318500" cy="371951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57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, 2 Stag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8: Surveillance Awareness: What You Can Do</a:t>
            </a:r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/>
          </p:nvPr>
        </p:nvSpPr>
        <p:spPr>
          <a:xfrm>
            <a:off x="4705350" y="4162489"/>
            <a:ext cx="4024313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/>
          </p:nvPr>
        </p:nvSpPr>
        <p:spPr>
          <a:xfrm>
            <a:off x="411163" y="1220788"/>
            <a:ext cx="8318500" cy="2743200"/>
          </a:xfrm>
        </p:spPr>
        <p:txBody>
          <a:bodyPr/>
          <a:lstStyle>
            <a:lvl1pPr marL="228600" indent="-228600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2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3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1591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1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4" y="1220788"/>
            <a:ext cx="4027486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9C6635B0-4939-4DBA-98A8-758956F20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Module 8: Surveillance Awareness: What You Can Do</a:t>
            </a:r>
            <a:endParaRPr lang="en-US" dirty="0"/>
          </a:p>
        </p:txBody>
      </p:sp>
      <p:sp>
        <p:nvSpPr>
          <p:cNvPr id="11" name="Date Placeholder 1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4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5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squar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6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98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8: Surveillance Awareness: What You Can Do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705350" y="1217659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07022" y="1219823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70630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4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2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8: Surveillance Awareness: What You Can Do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4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290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8: Surveillance Awareness: What You Can Do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5"/>
          </p:nvPr>
        </p:nvSpPr>
        <p:spPr>
          <a:xfrm>
            <a:off x="4705351" y="1220788"/>
            <a:ext cx="4024312" cy="1781491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26"/>
          </p:nvPr>
        </p:nvSpPr>
        <p:spPr>
          <a:xfrm>
            <a:off x="4705350" y="3150870"/>
            <a:ext cx="4024313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4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23038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imary: Chapter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11164" y="2743200"/>
            <a:ext cx="8318500" cy="1371600"/>
          </a:xfrm>
          <a:effectLst/>
        </p:spPr>
        <p:txBody>
          <a:bodyPr lIns="91440" tIns="45720" rIns="91440" bIns="45720" anchor="ctr"/>
          <a:lstStyle>
            <a:lvl1pPr algn="ctr">
              <a:spcAft>
                <a:spcPts val="200"/>
              </a:spcAft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Place Chapter Break 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CISR v1.0</a:t>
            </a:r>
            <a:endParaRPr lang="en-US" dirty="0" smtClean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Module 8: Surveillance Awareness: What You Can Do</a:t>
            </a:r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38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8: Surveillance Awareness: What You Can Do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0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1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3602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Question, Title 1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C4F0EBB8-B6A0-4F62-B54B-ED14A207C5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Module 8: Surveillance Awareness: What You Can Do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8318500" cy="371951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2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3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97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8: Surveillance Awareness: What You Can Do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9"/>
            <a:ext cx="4027487" cy="37017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9"/>
          </p:nvPr>
        </p:nvSpPr>
        <p:spPr>
          <a:xfrm>
            <a:off x="4705350" y="1220788"/>
            <a:ext cx="4027487" cy="3703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3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333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Question, Title 1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half" idx="20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8: Surveillance Awareness: What You Can Do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2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3"/>
          </p:nvPr>
        </p:nvSpPr>
        <p:spPr>
          <a:xfrm>
            <a:off x="4705350" y="1217659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14"/>
          </p:nvPr>
        </p:nvSpPr>
        <p:spPr>
          <a:xfrm>
            <a:off x="407022" y="1219823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19"/>
          </p:nvPr>
        </p:nvSpPr>
        <p:spPr>
          <a:xfrm>
            <a:off x="470630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itle 3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23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24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287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ference: Question, Title 1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36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34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5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8: Surveillance Awareness: What You Can Do</a:t>
            </a:r>
            <a:endParaRPr lang="en-US" dirty="0"/>
          </a:p>
        </p:txBody>
      </p:sp>
      <p:sp>
        <p:nvSpPr>
          <p:cNvPr id="5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0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1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257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39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37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38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8: Surveillance Awareness: What You Can Do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5"/>
          </p:nvPr>
        </p:nvSpPr>
        <p:spPr>
          <a:xfrm>
            <a:off x="4705351" y="1220788"/>
            <a:ext cx="4024312" cy="1781491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6"/>
          </p:nvPr>
        </p:nvSpPr>
        <p:spPr>
          <a:xfrm>
            <a:off x="4705350" y="3150870"/>
            <a:ext cx="4024313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23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24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25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6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49163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8: Surveillance Awareness: What You Can Do</a:t>
            </a:r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29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30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39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8: Surveillance Awareness: What You Can Do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3"/>
          </p:nvPr>
        </p:nvSpPr>
        <p:spPr>
          <a:xfrm>
            <a:off x="412750" y="1217957"/>
            <a:ext cx="8318500" cy="371951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48908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8: Surveillance Awareness: What You Can Do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3"/>
          </p:nvPr>
        </p:nvSpPr>
        <p:spPr>
          <a:xfrm>
            <a:off x="412750" y="1217957"/>
            <a:ext cx="8318500" cy="371951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337011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1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4" y="1220788"/>
            <a:ext cx="4027486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9C6635B0-4939-4DBA-98A8-758956F20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Module 8: Surveillance Awareness: What You Can Do</a:t>
            </a:r>
            <a:endParaRPr lang="en-US" dirty="0"/>
          </a:p>
        </p:txBody>
      </p:sp>
      <p:sp>
        <p:nvSpPr>
          <p:cNvPr id="11" name="Date Placeholder 1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0853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20788"/>
            <a:ext cx="8318499" cy="3719512"/>
          </a:xfrm>
        </p:spPr>
        <p:txBody>
          <a:bodyPr/>
          <a:lstStyle>
            <a:lvl1pPr marL="225425" indent="-225425">
              <a:defRPr/>
            </a:lvl1pPr>
            <a:lvl2pPr marL="548640">
              <a:defRPr/>
            </a:lvl2pPr>
            <a:lvl3pPr marL="822960" indent="-228600">
              <a:defRPr/>
            </a:lvl3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70502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8: Surveillance Awareness: What You Can Do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705350" y="1217659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07022" y="1219823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70630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94373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8: Surveillance Awareness: What You Can Do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8882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8: Surveillance Awareness: What You Can Do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5"/>
          </p:nvPr>
        </p:nvSpPr>
        <p:spPr>
          <a:xfrm>
            <a:off x="4705351" y="1220788"/>
            <a:ext cx="4024312" cy="1781491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26"/>
          </p:nvPr>
        </p:nvSpPr>
        <p:spPr>
          <a:xfrm>
            <a:off x="4705350" y="3150870"/>
            <a:ext cx="4024313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344240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8: Surveillance Awareness: What You Can Do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9"/>
            <a:ext cx="8318500" cy="371316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1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Question- 1 Title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8"/>
            <a:ext cx="8318500" cy="371951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515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Content 2 Stag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754563" y="4162489"/>
            <a:ext cx="3975100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11163" y="1220788"/>
            <a:ext cx="8318500" cy="2743200"/>
          </a:xfrm>
        </p:spPr>
        <p:txBody>
          <a:bodyPr/>
          <a:lstStyle>
            <a:lvl1pPr marL="228600" indent="-228600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4pPr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20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21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91088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8: Surveillance Awareness: What You Can Do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4" y="1220788"/>
            <a:ext cx="3976686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54563" y="1220789"/>
            <a:ext cx="3975100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6591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Question - Title 2 Content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8: Surveillance Awareness: What You Can Do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9"/>
            <a:ext cx="3976687" cy="37017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5994984" cy="91440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4754563" y="1220788"/>
            <a:ext cx="3978274" cy="3703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846142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8: Surveillance Awareness: What You Can Do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754562" y="1224974"/>
            <a:ext cx="3974147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14337" y="1227138"/>
            <a:ext cx="39735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4754563" y="3157220"/>
            <a:ext cx="397510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313207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8: Surveillance Awareness: What You Can Do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8"/>
            <a:ext cx="3976687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54563" y="1220789"/>
            <a:ext cx="3975100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411163" y="3157220"/>
            <a:ext cx="3972613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0839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Question - Title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8"/>
            <a:ext cx="8318500" cy="371951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781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8: Surveillance Awareness: What You Can Do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411164" y="228600"/>
            <a:ext cx="598805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22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5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23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4" y="1220788"/>
            <a:ext cx="3976686" cy="173736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46175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3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11163" y="3157220"/>
            <a:ext cx="3976687" cy="173736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46175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5" hasCustomPrompt="1"/>
          </p:nvPr>
        </p:nvSpPr>
        <p:spPr>
          <a:xfrm>
            <a:off x="4754563" y="1220788"/>
            <a:ext cx="3975100" cy="173736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5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4754562" y="3150870"/>
            <a:ext cx="3975101" cy="173736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96031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8: Surveillance Awareness: What You Can Do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411164" y="228600"/>
            <a:ext cx="5988050" cy="914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627833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Long Title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20788"/>
            <a:ext cx="8318500" cy="3713161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48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Long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8: Surveillance Awareness: What You Can Do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20788"/>
            <a:ext cx="3976687" cy="3713161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754563" y="1220788"/>
            <a:ext cx="3978274" cy="3703320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9301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8: Surveillance Awareness: What You Can Do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and 2 Content Stag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705350" y="4162489"/>
            <a:ext cx="4024313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11163" y="1220788"/>
            <a:ext cx="8318500" cy="2743200"/>
          </a:xfrm>
        </p:spPr>
        <p:txBody>
          <a:bodyPr/>
          <a:lstStyle>
            <a:lvl1pPr marL="228600" indent="-228600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4pPr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7516326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and 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6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19200"/>
            <a:ext cx="3976687" cy="372109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54563" y="1220787"/>
            <a:ext cx="3975100" cy="372109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7976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Question - Title and 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8: Surveillance Awareness: What You Can Do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19201"/>
            <a:ext cx="3976687" cy="37195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54563" y="1220788"/>
            <a:ext cx="3975100" cy="37195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7572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, 1 Content,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2" y="228600"/>
            <a:ext cx="8318501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8: Surveillance Awareness: What You Can Do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Date Placeholder 11"/>
          <p:cNvSpPr>
            <a:spLocks noGrp="1"/>
          </p:cNvSpPr>
          <p:nvPr>
            <p:ph type="dt" sz="half" idx="11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11163" y="1220790"/>
            <a:ext cx="3976687" cy="3719509"/>
          </a:xfrm>
        </p:spPr>
        <p:txBody>
          <a:bodyPr/>
          <a:lstStyle>
            <a:lvl1pPr marL="228600" indent="-228600">
              <a:defRPr baseline="0"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54563" y="1220788"/>
            <a:ext cx="3975100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754563" y="3202940"/>
            <a:ext cx="3975100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2827684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Content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2" y="228600"/>
            <a:ext cx="8318501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8: Surveillance Awareness: What You Can Do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Date Placeholder 11"/>
          <p:cNvSpPr>
            <a:spLocks noGrp="1"/>
          </p:cNvSpPr>
          <p:nvPr>
            <p:ph type="dt" sz="half" idx="11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754563" y="1220788"/>
            <a:ext cx="3975100" cy="3719511"/>
          </a:xfrm>
        </p:spPr>
        <p:txBody>
          <a:bodyPr/>
          <a:lstStyle>
            <a:lvl1pPr marL="228600" indent="-228600">
              <a:defRPr baseline="0"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11163" y="1222376"/>
            <a:ext cx="3976687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11163" y="3202940"/>
            <a:ext cx="3976687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193361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image" Target="../media/image1.jpg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11163" y="228600"/>
            <a:ext cx="8318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Header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220788"/>
            <a:ext cx="8318500" cy="371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187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75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9pPr>
    </p:titleStyle>
    <p:bodyStyle>
      <a:lvl1pPr marL="228600" indent="-228600" algn="l" rtl="0" eaLnBrk="1" fontAlgn="base" hangingPunct="1">
        <a:spcBef>
          <a:spcPts val="0"/>
        </a:spcBef>
        <a:spcAft>
          <a:spcPts val="200"/>
        </a:spcAft>
        <a:buSzPct val="88000"/>
        <a:buFont typeface="Wingdings" pitchFamily="2" charset="2"/>
        <a:buChar char="§"/>
        <a:defRPr sz="28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8640" indent="-228600" algn="l" rtl="0" eaLnBrk="1" fontAlgn="base" hangingPunct="1">
        <a:spcBef>
          <a:spcPts val="0"/>
        </a:spcBef>
        <a:spcAft>
          <a:spcPts val="0"/>
        </a:spcAft>
        <a:buChar char="•"/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22960" indent="-228600" algn="l" rtl="0" eaLnBrk="1" fontAlgn="base" hangingPunct="1">
        <a:spcBef>
          <a:spcPts val="0"/>
        </a:spcBef>
        <a:spcAft>
          <a:spcPts val="0"/>
        </a:spcAft>
        <a:buChar char="•"/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097280" indent="-228600" algn="l" rtl="0" eaLnBrk="1" fontAlgn="base" hangingPunct="1">
        <a:spcBef>
          <a:spcPts val="0"/>
        </a:spcBef>
        <a:spcAft>
          <a:spcPts val="0"/>
        </a:spcAft>
        <a:buFont typeface="Arial" pitchFamily="34" charset="0"/>
        <a:buChar char="•"/>
        <a:defRPr sz="18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776" userDrawn="1">
          <p15:clr>
            <a:srgbClr val="F26B43"/>
          </p15:clr>
        </p15:guide>
        <p15:guide id="4" orient="horz" pos="720" userDrawn="1">
          <p15:clr>
            <a:srgbClr val="F26B43"/>
          </p15:clr>
        </p15:guide>
        <p15:guide id="5" pos="2763" userDrawn="1">
          <p15:clr>
            <a:srgbClr val="F26B43"/>
          </p15:clr>
        </p15:guide>
        <p15:guide id="6" pos="29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411164" y="228600"/>
            <a:ext cx="5988050" cy="914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220788"/>
            <a:ext cx="8318500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7080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  <p:sldLayoutId id="2147483771" r:id="rId28"/>
    <p:sldLayoutId id="2147483772" r:id="rId29"/>
    <p:sldLayoutId id="2147483773" r:id="rId30"/>
    <p:sldLayoutId id="2147483774" r:id="rId3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9pPr>
    </p:titleStyle>
    <p:bodyStyle>
      <a:lvl1pPr marL="228600" indent="-228600" algn="l" rtl="0" eaLnBrk="1" fontAlgn="base" hangingPunct="1">
        <a:spcBef>
          <a:spcPts val="0"/>
        </a:spcBef>
        <a:spcAft>
          <a:spcPts val="200"/>
        </a:spcAft>
        <a:buSzPct val="88000"/>
        <a:buFont typeface="Wingdings" pitchFamily="2" charset="2"/>
        <a:buChar char="§"/>
        <a:defRPr sz="2800" b="1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48640" indent="-228600" algn="l" rtl="0" eaLnBrk="1" fontAlgn="base" hangingPunct="1">
        <a:spcBef>
          <a:spcPts val="0"/>
        </a:spcBef>
        <a:spcAft>
          <a:spcPts val="0"/>
        </a:spcAft>
        <a:buChar char="•"/>
        <a:defRPr sz="2400" b="1">
          <a:solidFill>
            <a:schemeClr val="tx1"/>
          </a:solidFill>
          <a:latin typeface="+mn-lt"/>
          <a:cs typeface="Arial" pitchFamily="34" charset="0"/>
        </a:defRPr>
      </a:lvl2pPr>
      <a:lvl3pPr marL="822960" indent="-228600" algn="l" rtl="0" eaLnBrk="1" fontAlgn="base" hangingPunct="1">
        <a:spcBef>
          <a:spcPts val="0"/>
        </a:spcBef>
        <a:spcAft>
          <a:spcPts val="0"/>
        </a:spcAft>
        <a:buChar char="•"/>
        <a:defRPr sz="2000" b="1">
          <a:solidFill>
            <a:schemeClr val="tx1"/>
          </a:solidFill>
          <a:latin typeface="+mn-lt"/>
          <a:cs typeface="Arial" pitchFamily="34" charset="0"/>
        </a:defRPr>
      </a:lvl3pPr>
      <a:lvl4pPr marL="1097280" indent="-228600" algn="l" rtl="0" eaLnBrk="1" fontAlgn="base" hangingPunct="1">
        <a:spcBef>
          <a:spcPts val="0"/>
        </a:spcBef>
        <a:spcAft>
          <a:spcPts val="0"/>
        </a:spcAft>
        <a:buFont typeface="Arial" pitchFamily="34" charset="0"/>
        <a:buChar char="•"/>
        <a:defRPr sz="1800" b="1">
          <a:solidFill>
            <a:schemeClr val="tx1"/>
          </a:solidFill>
          <a:latin typeface="+mn-lt"/>
          <a:cs typeface="Arial" pitchFamily="34" charset="0"/>
        </a:defRPr>
      </a:lvl4pPr>
      <a:lvl5pPr marL="1280160" indent="-18288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None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spspi.gdit.com/opsnafs/NAFSWTS/ATA/ATA%20Image%20Library/ATA%20SD%20IMAGES/497151794.jpg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spspi.gdit.com/opsnafs/NAFSWTS/ATA/ATA%20Image%20Library/ATA%20SD%20IMAGES/470474164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Surveillance Awareness: What You Can Do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Module 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Pre-Attack Preparation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Scope determines length of preparation</a:t>
            </a:r>
          </a:p>
          <a:p>
            <a:pPr lvl="0"/>
            <a:r>
              <a:rPr lang="en-US" dirty="0" smtClean="0"/>
              <a:t>Hostile surveillance</a:t>
            </a:r>
          </a:p>
          <a:p>
            <a:pPr lvl="0"/>
            <a:r>
              <a:rPr lang="en-US" dirty="0" smtClean="0"/>
              <a:t>Security system tests</a:t>
            </a:r>
          </a:p>
          <a:p>
            <a:pPr lvl="0"/>
            <a:r>
              <a:rPr lang="en-US" dirty="0" smtClean="0"/>
              <a:t>Repeated visits — most vulnerability for operative </a:t>
            </a:r>
          </a:p>
          <a:p>
            <a:pPr lvl="0"/>
            <a:r>
              <a:rPr lang="en-US" dirty="0" smtClean="0"/>
              <a:t>Acquisition of supplies and materials</a:t>
            </a:r>
          </a:p>
          <a:p>
            <a:r>
              <a:rPr lang="en-US" dirty="0" smtClean="0"/>
              <a:t>Practice or rehearsals</a:t>
            </a:r>
          </a:p>
          <a:p>
            <a:r>
              <a:rPr lang="en-US" dirty="0" smtClean="0"/>
              <a:t>Detection and halting attack most likely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Pre-Attack Preparation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Scope determines length of preparation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Hostile surveillance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Security system tests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Repeated visits — most vulnerability for operative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Acquisition of supplies and materials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Practice or rehearsals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Detection and halting attack most likely</a:t>
            </a:r>
            <a:endParaRPr lang="en-US" sz="1000" b="0" dirty="0"/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Pre-Attack Preparation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Scope determines length of preparation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Hostile surveillance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Security system tests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Repeated visits — most vulnerability for operative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Acquisition of supplies and materials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Practice or rehearsals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Detection and halting attack most likely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36229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8.2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Making observations with vision-enhancing devices</a:t>
            </a:r>
          </a:p>
          <a:p>
            <a:pPr lvl="0"/>
            <a:r>
              <a:rPr lang="en-US" dirty="0" smtClean="0"/>
              <a:t>Drawing maps or diagrams</a:t>
            </a:r>
          </a:p>
          <a:p>
            <a:pPr lvl="0"/>
            <a:r>
              <a:rPr lang="en-US" dirty="0" smtClean="0"/>
              <a:t>Asking for more than routine information</a:t>
            </a:r>
          </a:p>
          <a:p>
            <a:pPr lvl="0"/>
            <a:r>
              <a:rPr lang="en-US" dirty="0" smtClean="0"/>
              <a:t>Taking notes about observable security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Indicators of Hostile Surveillance Activities (1 of 2)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Making observations with vision-enhancing devices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Drawing maps or diagrams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Asking for more than routine information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Taking notes about observable security</a:t>
            </a:r>
            <a:endParaRPr lang="en-US" sz="1000" b="0" dirty="0" smtClean="0"/>
          </a:p>
        </p:txBody>
      </p:sp>
      <p:sp>
        <p:nvSpPr>
          <p:cNvPr id="14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900" b="0" dirty="0" smtClean="0"/>
              <a:t>Indicators of Hostile Surveillance Activities (1 of 2)</a:t>
            </a:r>
            <a:endParaRPr lang="en-US" sz="900" b="0" dirty="0"/>
          </a:p>
        </p:txBody>
      </p:sp>
      <p:sp>
        <p:nvSpPr>
          <p:cNvPr id="15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Making observations with vision-enhancing devices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Drawing maps or diagrams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Asking for more than routine information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Taking notes about observable security</a:t>
            </a:r>
            <a:endParaRPr lang="en-US" sz="1000" b="0" dirty="0" smtClean="0"/>
          </a:p>
        </p:txBody>
      </p:sp>
      <p:sp>
        <p:nvSpPr>
          <p:cNvPr id="18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Refer To:</a:t>
            </a:r>
            <a:endParaRPr lang="en-US" sz="800" b="0" dirty="0"/>
          </a:p>
        </p:txBody>
      </p:sp>
      <p:sp>
        <p:nvSpPr>
          <p:cNvPr id="19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8.2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233728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pic>
        <p:nvPicPr>
          <p:cNvPr id="17" name="Picture 3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29" y="3652195"/>
            <a:ext cx="3321250" cy="2246102"/>
          </a:xfrm>
        </p:spPr>
      </p:pic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en-US" dirty="0" smtClean="0"/>
              <a:t>Charting crowd patterns</a:t>
            </a:r>
          </a:p>
          <a:p>
            <a:pPr lvl="0"/>
            <a:r>
              <a:rPr lang="en-US" dirty="0" smtClean="0"/>
              <a:t>Putting documents in a pocket</a:t>
            </a:r>
          </a:p>
          <a:p>
            <a:pPr lvl="0"/>
            <a:r>
              <a:rPr lang="en-US" dirty="0" smtClean="0"/>
              <a:t>Photographing anything related to security</a:t>
            </a:r>
          </a:p>
          <a:p>
            <a:r>
              <a:rPr lang="en-US" dirty="0" smtClean="0"/>
              <a:t>Observing or taking notes about responses to a security breach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Indicators of Hostile Surveillance Activities (2 of 2)</a:t>
            </a:r>
            <a:endParaRPr lang="en-US" dirty="0"/>
          </a:p>
        </p:txBody>
      </p:sp>
      <p:pic>
        <p:nvPicPr>
          <p:cNvPr id="19" name="Picture Placeholder 18"/>
          <p:cNvPicPr>
            <a:picLocks noGrp="1"/>
          </p:cNvPicPr>
          <p:nvPr>
            <p:ph type="pic" sz="quarter" idx="3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8.2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11652" y="5903179"/>
            <a:ext cx="2276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/>
              <a:t>Source: Getty Images</a:t>
            </a:r>
            <a:endParaRPr lang="en-US" sz="800" b="1" dirty="0"/>
          </a:p>
        </p:txBody>
      </p:sp>
      <p:sp>
        <p:nvSpPr>
          <p:cNvPr id="13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Charting crowd patterns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Putting documents in a pocket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Photographing anything related to security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Observing or taking notes about responses to a security breach</a:t>
            </a:r>
          </a:p>
          <a:p>
            <a:pPr>
              <a:spcAft>
                <a:spcPts val="0"/>
              </a:spcAft>
            </a:pPr>
            <a:endParaRPr lang="en-US" sz="1000" b="0"/>
          </a:p>
        </p:txBody>
      </p:sp>
      <p:sp>
        <p:nvSpPr>
          <p:cNvPr id="18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900" b="0" dirty="0" smtClean="0"/>
              <a:t>Indicators of Hostile Surveillance Activities (2 of 2)</a:t>
            </a:r>
            <a:endParaRPr lang="en-US" sz="900" b="0" dirty="0"/>
          </a:p>
        </p:txBody>
      </p:sp>
      <p:sp>
        <p:nvSpPr>
          <p:cNvPr id="2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Charting crowd patterns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Putting documents in a pocket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Photographing anything related to security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Observing or taking notes about responses to a security breach</a:t>
            </a:r>
          </a:p>
          <a:p>
            <a:pPr>
              <a:spcAft>
                <a:spcPts val="0"/>
              </a:spcAft>
            </a:pPr>
            <a:endParaRPr lang="en-US" sz="1000" b="0"/>
          </a:p>
        </p:txBody>
      </p:sp>
      <p:sp>
        <p:nvSpPr>
          <p:cNvPr id="24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Refer To:</a:t>
            </a:r>
            <a:endParaRPr lang="en-US" sz="800" b="0" dirty="0"/>
          </a:p>
        </p:txBody>
      </p:sp>
      <p:sp>
        <p:nvSpPr>
          <p:cNvPr id="25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8.2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37707035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Unusual Hostile </a:t>
            </a:r>
            <a:br>
              <a:rPr lang="en-US" dirty="0" smtClean="0"/>
            </a:br>
            <a:r>
              <a:rPr lang="en-US" dirty="0" smtClean="0"/>
              <a:t>Surveillant Behavior (1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Attempting to hide when observed</a:t>
            </a:r>
          </a:p>
          <a:p>
            <a:pPr lvl="0"/>
            <a:r>
              <a:rPr lang="en-US" dirty="0" smtClean="0"/>
              <a:t>Reacting visibly to security events of interest</a:t>
            </a:r>
          </a:p>
          <a:p>
            <a:pPr lvl="0"/>
            <a:r>
              <a:rPr lang="en-US" dirty="0" smtClean="0"/>
              <a:t>Making sudden turns or stops </a:t>
            </a:r>
          </a:p>
          <a:p>
            <a:pPr lvl="0"/>
            <a:r>
              <a:rPr lang="en-US" dirty="0" smtClean="0"/>
              <a:t>Making visible hand or other signals</a:t>
            </a:r>
          </a:p>
          <a:p>
            <a:pPr lvl="0"/>
            <a:r>
              <a:rPr lang="en-US" dirty="0" smtClean="0"/>
              <a:t>Running immediately when detected</a:t>
            </a:r>
          </a:p>
          <a:p>
            <a:pPr lvl="0"/>
            <a:r>
              <a:rPr lang="en-US" dirty="0" smtClean="0"/>
              <a:t>Hiding, averting the face, or bending down to avoid detection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Unusual Hostile </a:t>
            </a:r>
            <a:br>
              <a:rPr lang="en-US" sz="1000" b="0" smtClean="0"/>
            </a:br>
            <a:r>
              <a:rPr lang="en-US" sz="1000" b="0" smtClean="0"/>
              <a:t>Surveillant Behavior (1 of 2)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Attempting to hide when observed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Reacting visibly to security events of interest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Making sudden turns or stops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Making visible hand or other signals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Running immediately when detected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Hiding, averting the face, or bending down to avoid detection</a:t>
            </a:r>
            <a:endParaRPr lang="en-US" sz="1000" b="0" dirty="0"/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Unusual Hostile </a:t>
            </a:r>
            <a:br>
              <a:rPr lang="en-US" sz="1000" b="0" smtClean="0"/>
            </a:br>
            <a:r>
              <a:rPr lang="en-US" sz="1000" b="0" smtClean="0"/>
              <a:t>Surveillant Behavior (1 of 2)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Attempting to hide when observed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Reacting visibly to security events of interest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Making sudden turns or stops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Making visible hand or other signals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Running immediately when detected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Hiding, averting the face, or bending down to avoid detection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400677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Unusual Hostile </a:t>
            </a:r>
            <a:br>
              <a:rPr lang="en-US" dirty="0" smtClean="0"/>
            </a:br>
            <a:r>
              <a:rPr lang="en-US" dirty="0" smtClean="0"/>
              <a:t>Surveillant Behavior (2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8180" y="3992909"/>
            <a:ext cx="2395161" cy="2395161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en-US" dirty="0" smtClean="0"/>
              <a:t>Failing to have a valid reason to be in a location</a:t>
            </a:r>
          </a:p>
          <a:p>
            <a:pPr lvl="0"/>
            <a:r>
              <a:rPr lang="en-US" dirty="0" smtClean="0"/>
              <a:t>Engaging in activities not normally conducted in a location</a:t>
            </a:r>
          </a:p>
          <a:p>
            <a:r>
              <a:rPr lang="en-US" dirty="0" smtClean="0"/>
              <a:t>Dressing inappropriately for the environment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24593" y="6172626"/>
            <a:ext cx="19587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Source: Getty Images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Unusual Hostile </a:t>
            </a:r>
            <a:br>
              <a:rPr lang="en-US" sz="1000" b="0" smtClean="0"/>
            </a:br>
            <a:r>
              <a:rPr lang="en-US" sz="1000" b="0" smtClean="0"/>
              <a:t>Surveillant Behavior (2 of 2)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Failing to have a valid reason to be in a location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Engaging in activities not normally conducted in a location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Dressing inappropriately for the environment</a:t>
            </a:r>
            <a:endParaRPr lang="en-US" sz="1000" b="0"/>
          </a:p>
        </p:txBody>
      </p:sp>
      <p:sp>
        <p:nvSpPr>
          <p:cNvPr id="12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Unusual Hostile </a:t>
            </a:r>
            <a:br>
              <a:rPr lang="en-US" sz="1000" b="0" smtClean="0"/>
            </a:br>
            <a:r>
              <a:rPr lang="en-US" sz="1000" b="0" smtClean="0"/>
              <a:t>Surveillant Behavior (2 of 2)</a:t>
            </a:r>
            <a:endParaRPr lang="en-US" sz="1000" b="0" dirty="0"/>
          </a:p>
        </p:txBody>
      </p:sp>
      <p:sp>
        <p:nvSpPr>
          <p:cNvPr id="13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Failing to have a valid reason to be in a location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Engaging in activities not normally conducted in a location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Dressing inappropriately for the environment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39532853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Surveillance Can Be Detected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7160" y="3580944"/>
            <a:ext cx="3098062" cy="2330450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en-US" dirty="0" smtClean="0"/>
              <a:t>Weak link in the preparations for an attack</a:t>
            </a:r>
          </a:p>
          <a:p>
            <a:pPr lvl="0"/>
            <a:r>
              <a:rPr lang="en-US" dirty="0" smtClean="0"/>
              <a:t>Surveillants are vulnerable due to:</a:t>
            </a:r>
          </a:p>
          <a:p>
            <a:pPr lvl="1"/>
            <a:r>
              <a:rPr lang="en-US" dirty="0" smtClean="0"/>
              <a:t>The time needed for surveillance</a:t>
            </a:r>
          </a:p>
          <a:p>
            <a:pPr lvl="1"/>
            <a:r>
              <a:rPr lang="en-US" dirty="0" smtClean="0"/>
              <a:t>The likelihood of repeated visits to the same site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52975" y="5689997"/>
            <a:ext cx="2276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Source: Getty Images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Surveillance Can Be Detected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Weak link in the preparations for an attack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Surveillants are vulnerable due to: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The time needed for surveillance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The likelihood of repeated visits to the same site</a:t>
            </a:r>
          </a:p>
          <a:p>
            <a:pPr>
              <a:spcAft>
                <a:spcPct val="0"/>
              </a:spcAft>
            </a:pPr>
            <a:endParaRPr lang="en-US" sz="1000" b="0"/>
          </a:p>
        </p:txBody>
      </p:sp>
      <p:sp>
        <p:nvSpPr>
          <p:cNvPr id="12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Surveillance Can Be Detected</a:t>
            </a:r>
            <a:endParaRPr lang="en-US" sz="1000" b="0" dirty="0"/>
          </a:p>
        </p:txBody>
      </p:sp>
      <p:sp>
        <p:nvSpPr>
          <p:cNvPr id="13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Weak link in the preparations for an attack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Surveillants are vulnerable due to: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The time needed for surveillance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The likelihood of repeated visits to the same site</a:t>
            </a:r>
          </a:p>
          <a:p>
            <a:pPr>
              <a:spcAft>
                <a:spcPct val="0"/>
              </a:spcAft>
            </a:pP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793700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Trained and Untrained Surveillants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Highly trained individuals or teams may use:</a:t>
            </a:r>
          </a:p>
          <a:p>
            <a:pPr lvl="1"/>
            <a:r>
              <a:rPr lang="en-US" dirty="0" smtClean="0"/>
              <a:t>Sophisticated observation equipment</a:t>
            </a:r>
          </a:p>
          <a:p>
            <a:pPr lvl="1"/>
            <a:r>
              <a:rPr lang="en-US" dirty="0" smtClean="0"/>
              <a:t>Multiple forms of transportation</a:t>
            </a:r>
          </a:p>
          <a:p>
            <a:pPr lvl="1"/>
            <a:r>
              <a:rPr lang="en-US" dirty="0" smtClean="0"/>
              <a:t>The cover of posing as families or tourists</a:t>
            </a:r>
          </a:p>
          <a:p>
            <a:pPr lvl="0"/>
            <a:r>
              <a:rPr lang="en-US" dirty="0" smtClean="0"/>
              <a:t>Untrained surveillants are:</a:t>
            </a:r>
          </a:p>
          <a:p>
            <a:pPr lvl="1"/>
            <a:r>
              <a:rPr lang="en-US" dirty="0" smtClean="0"/>
              <a:t>Not well equipped </a:t>
            </a:r>
          </a:p>
          <a:p>
            <a:pPr lvl="1"/>
            <a:r>
              <a:rPr lang="en-US" dirty="0" smtClean="0"/>
              <a:t>Vulnerable to detection due to their inexperience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Trained and Untrained Surveillants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Highly trained individuals or teams may use: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Sophisticated observation equipment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Multiple forms of transportation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The cover of posing as families or tourists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Untrained surveillants are: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Not well equipped 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Vulnerable to detection due to their inexperience</a:t>
            </a:r>
            <a:endParaRPr lang="en-US" sz="1000" b="0" dirty="0"/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Trained and Untrained Surveillants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Highly trained individuals or teams may use: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Sophisticated observation equipment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Multiple forms of transportation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The cover of posing as families or tourists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Untrained surveillants are: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Not well equipped 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Vulnerable to detection due to their inexperience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31371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Detect Hostile Surveillance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7140" y="3983064"/>
            <a:ext cx="3183272" cy="2231463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en-US" dirty="0" smtClean="0"/>
              <a:t>Know what is normal in order to detect what is abnormal</a:t>
            </a:r>
          </a:p>
          <a:p>
            <a:pPr lvl="1"/>
            <a:r>
              <a:rPr lang="en-US" dirty="0" smtClean="0"/>
              <a:t>Notice the indicators of surveillance</a:t>
            </a:r>
          </a:p>
          <a:p>
            <a:pPr lvl="1"/>
            <a:r>
              <a:rPr lang="en-US" dirty="0" smtClean="0"/>
              <a:t>Evaluate surveillance-related activities </a:t>
            </a:r>
          </a:p>
          <a:p>
            <a:r>
              <a:rPr lang="en-US" dirty="0" smtClean="0"/>
              <a:t>Determine whether they seem unusual or out of place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93937" y="5999083"/>
            <a:ext cx="2276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/>
              <a:t>Source: Getty Images</a:t>
            </a:r>
            <a:endParaRPr lang="en-US" sz="800" b="1" dirty="0"/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How to Detect Hostile Surveillance 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Know what is normal in order to detect what is abnormal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Notice the indicators of surveillance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Evaluate surveillance-related activities 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Determine whether they seem unusual or out of place</a:t>
            </a:r>
          </a:p>
          <a:p>
            <a:pPr>
              <a:spcAft>
                <a:spcPct val="0"/>
              </a:spcAft>
            </a:pPr>
            <a:endParaRPr lang="en-US" sz="1000" b="0"/>
          </a:p>
        </p:txBody>
      </p:sp>
      <p:sp>
        <p:nvSpPr>
          <p:cNvPr id="12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How to Detect Hostile Surveillance </a:t>
            </a:r>
            <a:endParaRPr lang="en-US" sz="1000" b="0" dirty="0"/>
          </a:p>
        </p:txBody>
      </p:sp>
      <p:sp>
        <p:nvSpPr>
          <p:cNvPr id="13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Know what is normal in order to detect what is abnormal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Notice the indicators of surveillance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Evaluate surveillance-related activities 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Determine whether they seem unusual or out of place</a:t>
            </a:r>
          </a:p>
          <a:p>
            <a:pPr>
              <a:spcAft>
                <a:spcPct val="0"/>
              </a:spcAft>
            </a:pP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32701055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for Unusual Activities </a:t>
            </a:r>
            <a:br>
              <a:rPr lang="en-US" dirty="0" smtClean="0"/>
            </a:br>
            <a:r>
              <a:rPr lang="en-US" dirty="0" smtClean="0"/>
              <a:t>— Examples 1 and 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An individual is observed one time with a tripod-mounted camera and is openly taking  photographs of a critical infrastructure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A person is observed on repeated occasions taking several quick secretive photos of a critical infrastructure with a cell phone from several locations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Look for Unusual Activities </a:t>
            </a:r>
            <a:br>
              <a:rPr lang="en-US" sz="1000" b="0" smtClean="0"/>
            </a:br>
            <a:r>
              <a:rPr lang="en-US" sz="1000" b="0" smtClean="0"/>
              <a:t>— Examples 1 and 2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  <a:buFont typeface="+mj-lt"/>
              <a:buAutoNum type="arabicPeriod"/>
            </a:pPr>
            <a:r>
              <a:rPr lang="en-US" sz="1000" b="0" smtClean="0"/>
              <a:t>An individual is observed one time with a tripod-mounted camera and is openly taking  photographs of a critical infrastructure</a:t>
            </a:r>
          </a:p>
          <a:p>
            <a:pPr marL="114300" indent="-114300">
              <a:spcAft>
                <a:spcPts val="0"/>
              </a:spcAft>
              <a:buFont typeface="+mj-lt"/>
              <a:buAutoNum type="arabicPeriod"/>
            </a:pPr>
            <a:r>
              <a:rPr lang="en-US" sz="1000" b="0" smtClean="0"/>
              <a:t>A person is observed on repeated occasions taking several quick secretive photos of a critical infrastructure with a cell phone from several locations</a:t>
            </a:r>
            <a:endParaRPr lang="en-US" sz="1000" b="0" dirty="0"/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Look for Unusual Activities </a:t>
            </a:r>
            <a:br>
              <a:rPr lang="en-US" sz="1000" b="0" smtClean="0"/>
            </a:br>
            <a:r>
              <a:rPr lang="en-US" sz="1000" b="0" smtClean="0"/>
              <a:t>— Examples 1 and 2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  <a:buFont typeface="+mj-lt"/>
              <a:buAutoNum type="arabicPeriod"/>
            </a:pPr>
            <a:r>
              <a:rPr lang="en-US" sz="1000" b="0" smtClean="0"/>
              <a:t>An individual is observed one time with a tripod-mounted camera and is openly taking  photographs of a critical infrastructure</a:t>
            </a:r>
          </a:p>
          <a:p>
            <a:pPr marL="114300" indent="-114300">
              <a:spcAft>
                <a:spcPts val="0"/>
              </a:spcAft>
              <a:buFont typeface="+mj-lt"/>
              <a:buAutoNum type="arabicPeriod"/>
            </a:pPr>
            <a:r>
              <a:rPr lang="en-US" sz="1000" b="0" smtClean="0"/>
              <a:t>A person is observed on repeated occasions taking several quick secretive photos of a critical infrastructure with a cell phone from several locations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40624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for Unusual Activities </a:t>
            </a:r>
            <a:br>
              <a:rPr lang="en-US" dirty="0" smtClean="0"/>
            </a:br>
            <a:r>
              <a:rPr lang="en-US" dirty="0" smtClean="0"/>
              <a:t>— Examples 3 and 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 startAt="3"/>
            </a:pPr>
            <a:r>
              <a:rPr lang="en-US" dirty="0" smtClean="0"/>
              <a:t>An individual is taking photographs of everything notable in a popular tourist area and includes companions in the photographs</a:t>
            </a:r>
          </a:p>
          <a:p>
            <a:pPr marL="514350" lvl="0" indent="-514350">
              <a:buFont typeface="+mj-lt"/>
              <a:buAutoNum type="arabicPeriod" startAt="3"/>
            </a:pPr>
            <a:r>
              <a:rPr lang="en-US" dirty="0" smtClean="0"/>
              <a:t>An individual is photographing building entrances, windows, or security personnel or features and does not include companions in the photos or video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Look for Unusual Activities </a:t>
            </a:r>
            <a:br>
              <a:rPr lang="en-US" sz="1000" b="0" smtClean="0"/>
            </a:br>
            <a:r>
              <a:rPr lang="en-US" sz="1000" b="0" smtClean="0"/>
              <a:t>— Examples 3 and 4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  <a:buFont typeface="+mj-lt"/>
              <a:buAutoNum type="arabicPeriod" startAt="3"/>
            </a:pPr>
            <a:r>
              <a:rPr lang="en-US" sz="1000" b="0" smtClean="0"/>
              <a:t>An individual is taking photographs of everything notable in a popular tourist area and includes companions in the photographs</a:t>
            </a:r>
          </a:p>
          <a:p>
            <a:pPr marL="114300" indent="-114300">
              <a:spcAft>
                <a:spcPts val="0"/>
              </a:spcAft>
              <a:buFont typeface="+mj-lt"/>
              <a:buAutoNum type="arabicPeriod" startAt="3"/>
            </a:pPr>
            <a:r>
              <a:rPr lang="en-US" sz="1000" b="0" smtClean="0"/>
              <a:t>An individual is photographing building entrances, windows, or security personnel or features and does not include companions in the photos or video</a:t>
            </a:r>
            <a:endParaRPr lang="en-US" sz="1000" b="0" dirty="0"/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Look for Unusual Activities </a:t>
            </a:r>
            <a:br>
              <a:rPr lang="en-US" sz="1000" b="0" smtClean="0"/>
            </a:br>
            <a:r>
              <a:rPr lang="en-US" sz="1000" b="0" smtClean="0"/>
              <a:t>— Examples 3 and 4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  <a:buFont typeface="+mj-lt"/>
              <a:buAutoNum type="arabicPeriod" startAt="3"/>
            </a:pPr>
            <a:r>
              <a:rPr lang="en-US" sz="1000" b="0" smtClean="0"/>
              <a:t>An individual is taking photographs of everything notable in a popular tourist area and includes companions in the photographs</a:t>
            </a:r>
          </a:p>
          <a:p>
            <a:pPr marL="114300" indent="-114300">
              <a:spcAft>
                <a:spcPts val="0"/>
              </a:spcAft>
              <a:buFont typeface="+mj-lt"/>
              <a:buAutoNum type="arabicPeriod" startAt="3"/>
            </a:pPr>
            <a:r>
              <a:rPr lang="en-US" sz="1000" b="0" smtClean="0"/>
              <a:t>An individual is photographing building entrances, windows, or security personnel or features and does not include companions in the photos or video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74788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Objective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By the end of this module, you will be able to explain the actions necessary to detect and report suspicious activities associated with hostile surveillance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Module Objective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By the end of this module, you will be able to explain the actions necessary to detect and report suspicious activities associated with hostile surveillance</a:t>
            </a:r>
            <a:endParaRPr lang="en-US" sz="1000" b="0" dirty="0"/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Module Objective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By the end of this module, you will be able to explain the actions necessary to detect and report suspicious activities associated with hostile surveillance</a:t>
            </a:r>
            <a:endParaRPr lang="en-US" sz="10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Unusual Activities (1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2" name="Picture 3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85260" y="3538855"/>
            <a:ext cx="3408997" cy="2272665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en-US" dirty="0" smtClean="0"/>
              <a:t>Isolated unusual activity may not necessarily indicate hostile surveillance</a:t>
            </a:r>
          </a:p>
          <a:p>
            <a:pPr lvl="0"/>
            <a:r>
              <a:rPr lang="en-US" dirty="0" smtClean="0"/>
              <a:t>Evaluate all observed actions and behaviors in context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18471" y="5596077"/>
            <a:ext cx="2276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/>
              <a:t>Source: Getty Images</a:t>
            </a:r>
            <a:endParaRPr lang="en-US" sz="800" b="1" dirty="0"/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Evaluating Unusual Activities (1 of 2)</a:t>
            </a:r>
            <a:endParaRPr lang="en-US" sz="1000" b="0" dirty="0"/>
          </a:p>
        </p:txBody>
      </p:sp>
      <p:sp>
        <p:nvSpPr>
          <p:cNvPr id="11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Isolated unusual activity may not necessarily indicate hostile surveillance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Evaluate all observed actions and behaviors in context</a:t>
            </a:r>
          </a:p>
          <a:p>
            <a:pPr>
              <a:spcAft>
                <a:spcPts val="0"/>
              </a:spcAft>
            </a:pPr>
            <a:endParaRPr lang="en-US" sz="1000" b="0"/>
          </a:p>
        </p:txBody>
      </p:sp>
      <p:sp>
        <p:nvSpPr>
          <p:cNvPr id="13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Evaluating Unusual Activities (1 of 2)</a:t>
            </a:r>
            <a:endParaRPr lang="en-US" sz="1000" b="0" dirty="0"/>
          </a:p>
        </p:txBody>
      </p:sp>
      <p:sp>
        <p:nvSpPr>
          <p:cNvPr id="14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Isolated unusual activity may not necessarily indicate hostile surveillance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Evaluate all observed actions and behaviors in context</a:t>
            </a:r>
          </a:p>
          <a:p>
            <a:pPr>
              <a:spcAft>
                <a:spcPts val="0"/>
              </a:spcAft>
            </a:pP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17641832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Unusual Activities (2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Consider behaviors to be suspicious if there are additional unusual behaviors observed:</a:t>
            </a:r>
          </a:p>
          <a:p>
            <a:pPr lvl="1"/>
            <a:r>
              <a:rPr lang="en-US" dirty="0" smtClean="0"/>
              <a:t>Repeated visits to same location</a:t>
            </a:r>
          </a:p>
          <a:p>
            <a:pPr lvl="1"/>
            <a:r>
              <a:rPr lang="en-US" dirty="0" smtClean="0"/>
              <a:t>Disguised interest in location</a:t>
            </a:r>
          </a:p>
          <a:p>
            <a:pPr lvl="1"/>
            <a:r>
              <a:rPr lang="en-US" dirty="0" smtClean="0"/>
              <a:t>Focused interest in alarms, security features or personnel, or restricted areas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Evaluating Unusual Activities (2 of 2)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Consider behaviors to be suspicious if there are additional unusual behaviors observed: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Repeated visits to same location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Disguised interest in location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Focused interest in alarms, security features or personnel, or restricted areas</a:t>
            </a:r>
            <a:endParaRPr lang="en-US" sz="1000" b="0" dirty="0"/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Evaluating Unusual Activities (2 of 2)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Consider behaviors to be suspicious if there are additional unusual behaviors observed: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Repeated visits to same location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Disguised interest in location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Focused interest in alarms, security features or personnel, or restricted areas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54695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Ray is crossing the street toward the Law Enforcement Training Academy and sees someone taking photos of the building entrance with a camera</a:t>
            </a:r>
          </a:p>
          <a:p>
            <a:pPr lvl="0"/>
            <a:r>
              <a:rPr lang="en-US" dirty="0" smtClean="0"/>
              <a:t>The person taking the photos is sitting inside a car parked across the street from the building</a:t>
            </a:r>
          </a:p>
          <a:p>
            <a:r>
              <a:rPr lang="en-US" dirty="0" smtClean="0"/>
              <a:t>The car window is closed and the person is hunched over inside the car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— Scenario 1</a:t>
            </a:r>
            <a:endParaRPr lang="en-US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Ray is crossing the street toward the Law Enforcement Training Academy and sees someone taking photos of the building entrance with a camera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The person taking the photos is sitting inside a car parked across the street from the building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The car window is closed and the person is hunched over inside the car</a:t>
            </a:r>
            <a:endParaRPr lang="en-US" sz="1000" b="0" dirty="0"/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Discussion — Scenario 1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Ray is crossing the street toward the Law Enforcement Training Academy and sees someone taking photos of the building entrance with a camera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The person taking the photos is sitting inside a car parked across the street from the building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The car window is closed and the person is hunched over inside the car</a:t>
            </a:r>
            <a:endParaRPr lang="en-US" sz="1000" b="0" dirty="0"/>
          </a:p>
        </p:txBody>
      </p:sp>
      <p:sp>
        <p:nvSpPr>
          <p:cNvPr id="11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Discussion — Scenario 1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406161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People gather across the street from Law Enforcement Headquarters near a bus stop every day </a:t>
            </a:r>
          </a:p>
          <a:p>
            <a:pPr lvl="1"/>
            <a:r>
              <a:rPr lang="en-US" dirty="0" smtClean="0"/>
              <a:t>The bus comes at the same time every hour</a:t>
            </a:r>
          </a:p>
          <a:p>
            <a:pPr lvl="1"/>
            <a:r>
              <a:rPr lang="en-US" dirty="0" smtClean="0"/>
              <a:t>People who are waiting check often for an approaching bus and look at their watches or cell phones frequently</a:t>
            </a:r>
          </a:p>
          <a:p>
            <a:pPr lvl="1"/>
            <a:r>
              <a:rPr lang="en-US" dirty="0" smtClean="0"/>
              <a:t>They typically wait less than 20 minutes</a:t>
            </a:r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— Scenario 2 (1 of 3)</a:t>
            </a:r>
            <a:endParaRPr lang="en-US" dirty="0"/>
          </a:p>
        </p:txBody>
      </p:sp>
      <p:sp>
        <p:nvSpPr>
          <p:cNvPr id="7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People gather across the street from Law Enforcement Headquarters near a bus stop every day 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The bus comes at the same time every hour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People who are waiting check often for an approaching bus and look at their watches or cell phones frequently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They typically wait less than 20 minutes</a:t>
            </a:r>
          </a:p>
          <a:p>
            <a:pPr>
              <a:spcAft>
                <a:spcPct val="0"/>
              </a:spcAft>
            </a:pPr>
            <a:endParaRPr lang="en-US" sz="1000" b="0" dirty="0"/>
          </a:p>
        </p:txBody>
      </p:sp>
      <p:sp>
        <p:nvSpPr>
          <p:cNvPr id="8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Discussion — Scenario 2 (1 of 3)</a:t>
            </a:r>
            <a:endParaRPr lang="en-US" sz="1000" b="0" dirty="0"/>
          </a:p>
        </p:txBody>
      </p:sp>
      <p:sp>
        <p:nvSpPr>
          <p:cNvPr id="9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People gather across the street from Law Enforcement Headquarters near a bus stop every day 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The bus comes at the same time every hour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People who are waiting check often for an approaching bus and look at their watches or cell phones frequently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They typically wait less than 20 minutes</a:t>
            </a:r>
          </a:p>
          <a:p>
            <a:pPr>
              <a:spcAft>
                <a:spcPct val="0"/>
              </a:spcAft>
            </a:pPr>
            <a:endParaRPr lang="en-US" sz="1000" b="0" dirty="0"/>
          </a:p>
        </p:txBody>
      </p:sp>
      <p:sp>
        <p:nvSpPr>
          <p:cNvPr id="10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Discussion — Scenario 2 (1 of 3)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76501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One day, you notice a man sitting at the bus stop and writing in a notebook</a:t>
            </a:r>
          </a:p>
          <a:p>
            <a:pPr lvl="1"/>
            <a:r>
              <a:rPr lang="en-US" dirty="0" smtClean="0"/>
              <a:t>When you look up again almost an hour later, the man is in the same location</a:t>
            </a:r>
          </a:p>
          <a:p>
            <a:pPr lvl="1"/>
            <a:r>
              <a:rPr lang="en-US" dirty="0" smtClean="0"/>
              <a:t>He does not look up as a bus approaches</a:t>
            </a:r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— Scenario 2 (2 of 3)</a:t>
            </a:r>
            <a:endParaRPr lang="en-US" dirty="0"/>
          </a:p>
        </p:txBody>
      </p:sp>
      <p:sp>
        <p:nvSpPr>
          <p:cNvPr id="7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One day, you notice a man sitting at the bus stop and writing in a notebook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When you look up again almost an hour later, the man is in the same location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He does not look up as a bus approaches</a:t>
            </a:r>
          </a:p>
          <a:p>
            <a:pPr>
              <a:spcAft>
                <a:spcPct val="0"/>
              </a:spcAft>
            </a:pPr>
            <a:endParaRPr lang="en-US" sz="1000" b="0" dirty="0"/>
          </a:p>
        </p:txBody>
      </p:sp>
      <p:sp>
        <p:nvSpPr>
          <p:cNvPr id="8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Discussion — Scenario 2 (2 of 3)</a:t>
            </a:r>
            <a:endParaRPr lang="en-US" sz="1000" b="0" dirty="0"/>
          </a:p>
        </p:txBody>
      </p:sp>
      <p:sp>
        <p:nvSpPr>
          <p:cNvPr id="9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One day, you notice a man sitting at the bus stop and writing in a notebook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When you look up again almost an hour later, the man is in the same location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He does not look up as a bus approaches</a:t>
            </a:r>
          </a:p>
          <a:p>
            <a:pPr>
              <a:spcAft>
                <a:spcPct val="0"/>
              </a:spcAft>
            </a:pPr>
            <a:endParaRPr lang="en-US" sz="1000" b="0" dirty="0"/>
          </a:p>
        </p:txBody>
      </p:sp>
      <p:sp>
        <p:nvSpPr>
          <p:cNvPr id="10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Discussion — Scenario 2 (2 of 3)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12772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You see him several more times in the following week at different times of the day</a:t>
            </a:r>
          </a:p>
          <a:p>
            <a:pPr lvl="1"/>
            <a:r>
              <a:rPr lang="en-US" dirty="0" smtClean="0"/>
              <a:t>He waits for an hour or more each time, writing in his notebook</a:t>
            </a:r>
          </a:p>
          <a:p>
            <a:pPr lvl="1"/>
            <a:r>
              <a:rPr lang="en-US" dirty="0" smtClean="0"/>
              <a:t>He looks up often, but only toward the building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— Scenario 2 (3 of 3)</a:t>
            </a:r>
            <a:endParaRPr lang="en-US" dirty="0"/>
          </a:p>
        </p:txBody>
      </p:sp>
      <p:sp>
        <p:nvSpPr>
          <p:cNvPr id="7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You see him several more times in the following week at different times of the day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He waits for an hour or more each time, writing in his notebook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He looks up often, but only toward the building</a:t>
            </a:r>
            <a:endParaRPr lang="en-US" sz="1000" b="0" dirty="0"/>
          </a:p>
        </p:txBody>
      </p:sp>
      <p:sp>
        <p:nvSpPr>
          <p:cNvPr id="8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Discussion — Scenario 2 (3 of 3)</a:t>
            </a:r>
            <a:endParaRPr lang="en-US" sz="1000" b="0" dirty="0"/>
          </a:p>
        </p:txBody>
      </p:sp>
      <p:sp>
        <p:nvSpPr>
          <p:cNvPr id="9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You see him several more times in the following week at different times of the day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He waits for an hour or more each time, writing in his notebook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He looks up often, but only toward the building</a:t>
            </a:r>
            <a:endParaRPr lang="en-US" sz="1000" b="0" dirty="0"/>
          </a:p>
        </p:txBody>
      </p:sp>
      <p:sp>
        <p:nvSpPr>
          <p:cNvPr id="10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Discussion — Scenario 2 (3 of 3)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79125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Ella is walking from her car in the employee parking lot of the Water Department</a:t>
            </a:r>
          </a:p>
          <a:p>
            <a:pPr lvl="1"/>
            <a:r>
              <a:rPr lang="en-US" dirty="0" smtClean="0"/>
              <a:t>There is a young man in front of her taking long strides</a:t>
            </a:r>
          </a:p>
          <a:p>
            <a:pPr lvl="1"/>
            <a:r>
              <a:rPr lang="en-US" dirty="0" smtClean="0"/>
              <a:t>When he reaches the parking lot gate, he stops and writes something in a small notebook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— Scenario 3 (1 of 2) </a:t>
            </a:r>
            <a:endParaRPr lang="en-US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Ella is walking from her car in the employee parking lot of the Water Department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There is a young man in front of her taking long strides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When he reaches the parking lot gate, he stops and writes something in a small notebook</a:t>
            </a:r>
          </a:p>
          <a:p>
            <a:pPr lvl="1">
              <a:spcAft>
                <a:spcPct val="0"/>
              </a:spcAft>
            </a:pPr>
            <a:endParaRPr lang="en-US" sz="1000" b="0" dirty="0"/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Discussion — Scenario 3 (1 of 2) 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Ella is walking from her car in the employee parking lot of the Water Department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There is a young man in front of her taking long strides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When he reaches the parking lot gate, he stops and writes something in a small notebook</a:t>
            </a:r>
          </a:p>
          <a:p>
            <a:pPr lvl="1">
              <a:spcAft>
                <a:spcPct val="0"/>
              </a:spcAft>
            </a:pPr>
            <a:endParaRPr lang="en-US" sz="1000" b="0" dirty="0"/>
          </a:p>
        </p:txBody>
      </p:sp>
      <p:sp>
        <p:nvSpPr>
          <p:cNvPr id="11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Discussion — Scenario 3 (1 of 2) 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12556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en-US" dirty="0" smtClean="0"/>
              <a:t>The young man walks alongside the parking lot fence from one end to the other, stopping again at the end to write in his notebook</a:t>
            </a:r>
          </a:p>
          <a:p>
            <a:r>
              <a:rPr lang="en-US" dirty="0" smtClean="0"/>
              <a:t>When he turns around and sees Ella watching, he quickly puts the notebook in his pocket and rapidly walks away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— Scenario 3 (2 of 2) </a:t>
            </a:r>
            <a:endParaRPr lang="en-US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The young man walks alongside the parking lot fence from one end to the other, stopping again at the end to write in his notebook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When he turns around and sees Ella watching, he quickly puts the notebook in his pocket and rapidly walks away</a:t>
            </a:r>
            <a:endParaRPr lang="en-US" sz="1000" b="0" dirty="0"/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Discussion — Scenario 3 (2 of 2) 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The young man walks alongside the parking lot fence from one end to the other, stopping again at the end to write in his notebook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When he turns around and sees Ella watching, he quickly puts the notebook in his pocket and rapidly walks away</a:t>
            </a:r>
            <a:endParaRPr lang="en-US" sz="1000" b="0" dirty="0"/>
          </a:p>
        </p:txBody>
      </p:sp>
      <p:sp>
        <p:nvSpPr>
          <p:cNvPr id="11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Discussion — Scenario 3 (2 of 2) 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82257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Observed Activities (1 of 2)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Reporting suspicious activities is invaluable to protecting critical infrastructure</a:t>
            </a:r>
          </a:p>
          <a:p>
            <a:pPr lvl="0"/>
            <a:r>
              <a:rPr lang="en-US" dirty="0" smtClean="0"/>
              <a:t>Law enforcement, employees, and the community are in the best position to observe and report unusual activities in the area of critical infrastructure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Reporting Observed Activities (1 of 2) 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Reporting suspicious activities is invaluable to protecting critical infrastructure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Law enforcement, employees, and the community are in the best position to observe and report unusual activities in the area of critical infrastructure</a:t>
            </a:r>
            <a:endParaRPr lang="en-US" sz="1000" b="0" dirty="0"/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Reporting Observed Activities (1 of 2) 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Reporting suspicious activities is invaluable to protecting critical infrastructure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Law enforcement, employees, and the community are in the best position to observe and report unusual activities in the area of critical infrastructure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420679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Observed Activities (2 of 2)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Reports may be the significant factor in disrupting a terrorist attack</a:t>
            </a:r>
          </a:p>
          <a:p>
            <a:r>
              <a:rPr lang="en-US" dirty="0" smtClean="0"/>
              <a:t>Business, public, and private organizations should encourage employees to report suspicious activities</a:t>
            </a:r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Reporting Observed Activities (2 of 2) 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Reports may be the significant factor in disrupting a terrorist attack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Business, public, and private organizations should encourage employees to report suspicious activities</a:t>
            </a:r>
            <a:endParaRPr lang="en-US" sz="1000" b="0" dirty="0" smtClean="0"/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Reporting Observed Activities (2 of 2) 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Reports may be the significant factor in disrupting a terrorist attack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Business, public, and private organizations should encourage employees to report suspicious activities</a:t>
            </a:r>
            <a:endParaRPr lang="en-US" sz="1000" b="0" dirty="0" smtClean="0"/>
          </a:p>
        </p:txBody>
      </p:sp>
    </p:spTree>
    <p:extLst>
      <p:ext uri="{BB962C8B-B14F-4D97-AF65-F5344CB8AC3E}">
        <p14:creationId xmlns:p14="http://schemas.microsoft.com/office/powerpoint/2010/main" val="68750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Surveillance?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The monitoring of a person, facility, or area with the intent of gathering information, generally through discreet observation</a:t>
            </a:r>
          </a:p>
          <a:p>
            <a:r>
              <a:rPr lang="en-US" dirty="0" smtClean="0"/>
              <a:t>Law enforcement and security personnel actions</a:t>
            </a:r>
            <a:endParaRPr lang="en-US" dirty="0"/>
          </a:p>
        </p:txBody>
      </p:sp>
      <p:pic>
        <p:nvPicPr>
          <p:cNvPr id="7" name="Content Placeholder 41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4678" y="3834765"/>
            <a:ext cx="3868337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46739" y="5349468"/>
            <a:ext cx="12962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8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Source: Getty Images</a:t>
            </a:r>
            <a:endParaRPr lang="en-US" sz="800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What Is Surveillance?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The monitoring of a person, facility, or area with the intent of gathering information, generally through discreet observation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Law enforcement and security personnel actions</a:t>
            </a:r>
            <a:endParaRPr lang="en-US" sz="1000" b="0" dirty="0"/>
          </a:p>
        </p:txBody>
      </p:sp>
      <p:sp>
        <p:nvSpPr>
          <p:cNvPr id="11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What Is Surveillance?</a:t>
            </a:r>
            <a:endParaRPr lang="en-US" sz="1000" b="0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dirty="0" smtClean="0"/>
              <a:t>The monitoring of a person, facility, or area with the intent of gathering information, generally through discreet observation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dirty="0" smtClean="0"/>
              <a:t>Law enforcement and security personnel actions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297576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You Report?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Immediately write down as much detailed information about the person or vehicle as you remember, including: </a:t>
            </a:r>
          </a:p>
          <a:p>
            <a:pPr lvl="1"/>
            <a:r>
              <a:rPr lang="en-US" dirty="0" smtClean="0"/>
              <a:t>Actions, behaviors, and descriptions of people and vehicles</a:t>
            </a:r>
          </a:p>
          <a:p>
            <a:pPr lvl="1"/>
            <a:r>
              <a:rPr lang="en-US" dirty="0" smtClean="0"/>
              <a:t>Descriptions of what made the actions or behaviors suspicious or unusual</a:t>
            </a:r>
          </a:p>
          <a:p>
            <a:r>
              <a:rPr lang="en-US" dirty="0" smtClean="0"/>
              <a:t>Report using form or worksheet if available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What Should You Report? 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Immediately write down as much detailed information about the person or vehicle as you remember, including: 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Actions, behaviors, and descriptions of people and vehicles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Descriptions of what made the actions or behaviors suspicious or unusual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Report using form or worksheet if available</a:t>
            </a:r>
            <a:endParaRPr lang="en-US" sz="1000" b="0" dirty="0"/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What Should You Report? 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Immediately write down as much detailed information about the person or vehicle as you remember, including: 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Actions, behaviors, and descriptions of people and vehicles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Descriptions of what made the actions or behaviors suspicious or unusual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Report using form or worksheet if available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24155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Whom Do You Report?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9580" y="4325247"/>
            <a:ext cx="2917507" cy="1943474"/>
          </a:xfrm>
        </p:spPr>
      </p:pic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en-US" dirty="0" smtClean="0"/>
              <a:t>Community relationships help establish reporting procedures with local law enforcement</a:t>
            </a:r>
          </a:p>
          <a:p>
            <a:pPr lvl="0"/>
            <a:r>
              <a:rPr lang="en-US" dirty="0" smtClean="0"/>
              <a:t>Employers may establish reporting procedures </a:t>
            </a:r>
          </a:p>
          <a:p>
            <a:r>
              <a:rPr lang="en-US" dirty="0" smtClean="0"/>
              <a:t>Local law enforcement may supply reporting forms or worksheets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56787" y="6036945"/>
            <a:ext cx="17240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Source: Getty Images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0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To Whom Do You Report?</a:t>
            </a:r>
            <a:endParaRPr lang="en-US" sz="1000" b="0" dirty="0"/>
          </a:p>
        </p:txBody>
      </p:sp>
      <p:sp>
        <p:nvSpPr>
          <p:cNvPr id="11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Community relationships help establish reporting procedures with local law enforcement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Employers may establish reporting procedures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Local law enforcement may supply reporting forms or worksheets</a:t>
            </a:r>
          </a:p>
          <a:p>
            <a:pPr>
              <a:spcAft>
                <a:spcPts val="0"/>
              </a:spcAft>
            </a:pPr>
            <a:endParaRPr lang="en-US" sz="1000" b="0"/>
          </a:p>
        </p:txBody>
      </p:sp>
      <p:sp>
        <p:nvSpPr>
          <p:cNvPr id="13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To Whom Do You Report?</a:t>
            </a:r>
            <a:endParaRPr lang="en-US" sz="1000" b="0" dirty="0"/>
          </a:p>
        </p:txBody>
      </p:sp>
      <p:sp>
        <p:nvSpPr>
          <p:cNvPr id="14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Community relationships help establish reporting procedures with local law enforcement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Employers may establish reporting procedures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Local law enforcement may supply reporting forms or worksheets</a:t>
            </a:r>
          </a:p>
          <a:p>
            <a:pPr>
              <a:spcAft>
                <a:spcPts val="0"/>
              </a:spcAft>
            </a:pP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7798987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 Awareness </a:t>
            </a:r>
            <a:br>
              <a:rPr lang="en-US" dirty="0" smtClean="0"/>
            </a:br>
            <a:r>
              <a:rPr lang="en-US" dirty="0" smtClean="0"/>
              <a:t>and Reporting Programs 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3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If You See Something, Say Something</a:t>
            </a:r>
          </a:p>
          <a:p>
            <a:pPr lvl="0"/>
            <a:r>
              <a:rPr lang="en-US" dirty="0" smtClean="0"/>
              <a:t>Txt-a-Tip Campaign</a:t>
            </a:r>
          </a:p>
          <a:p>
            <a:pPr lvl="0"/>
            <a:r>
              <a:rPr lang="en-US" dirty="0" smtClean="0"/>
              <a:t>Programs in your own countries</a:t>
            </a:r>
            <a:endParaRPr lang="en-US" dirty="0"/>
          </a:p>
        </p:txBody>
      </p:sp>
      <p:sp>
        <p:nvSpPr>
          <p:cNvPr id="10" name="CallTop" hidden="1"/>
          <p:cNvSpPr txBox="1">
            <a:spLocks/>
          </p:cNvSpPr>
          <p:nvPr/>
        </p:nvSpPr>
        <p:spPr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Community Awareness </a:t>
            </a:r>
            <a:br>
              <a:rPr lang="en-US" sz="1000" b="0" smtClean="0"/>
            </a:br>
            <a:r>
              <a:rPr lang="en-US" sz="1000" b="0" smtClean="0"/>
              <a:t>and Reporting Programs </a:t>
            </a:r>
            <a:endParaRPr lang="en-US" sz="1000" b="0" dirty="0"/>
          </a:p>
        </p:txBody>
      </p:sp>
      <p:sp>
        <p:nvSpPr>
          <p:cNvPr id="11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33363" indent="-233363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If You See Something, Say Something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Txt-a-Tip Campaign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Programs in your own countries</a:t>
            </a:r>
            <a:endParaRPr lang="en-US" sz="1000" b="0"/>
          </a:p>
        </p:txBody>
      </p:sp>
      <p:sp>
        <p:nvSpPr>
          <p:cNvPr id="13" name="CallTop" hidden="1"/>
          <p:cNvSpPr txBox="1">
            <a:spLocks/>
          </p:cNvSpPr>
          <p:nvPr/>
        </p:nvSpPr>
        <p:spPr>
          <a:xfrm>
            <a:off x="50800" y="5029200"/>
            <a:ext cx="28448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Community Awareness </a:t>
            </a:r>
            <a:br>
              <a:rPr lang="en-US" sz="1000" b="0" smtClean="0"/>
            </a:br>
            <a:r>
              <a:rPr lang="en-US" sz="1000" b="0" smtClean="0"/>
              <a:t>and Reporting Programs </a:t>
            </a:r>
            <a:endParaRPr lang="en-US" sz="1000" b="0" dirty="0"/>
          </a:p>
        </p:txBody>
      </p:sp>
      <p:sp>
        <p:nvSpPr>
          <p:cNvPr id="14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If You See Something, Say Something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Txt-a-Tip Campaign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Programs in your own countries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4584273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TeachBack Moment</a:t>
            </a:r>
            <a:endParaRPr lang="en-US" dirty="0"/>
          </a:p>
        </p:txBody>
      </p:sp>
      <p:pic>
        <p:nvPicPr>
          <p:cNvPr id="11" name="Picture Placeholder 11"/>
          <p:cNvPicPr>
            <a:picLocks noGrp="1"/>
          </p:cNvPicPr>
          <p:nvPr>
            <p:ph type="pic" sz="quarter" idx="3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What actions you can take to detect potential hostile surveillance incidents?</a:t>
            </a:r>
          </a:p>
          <a:p>
            <a:pPr lvl="0"/>
            <a:r>
              <a:rPr lang="en-US" dirty="0" smtClean="0"/>
              <a:t>Why is it important to identify and report suspicious activities associated with hostile surveillance?</a:t>
            </a:r>
          </a:p>
        </p:txBody>
      </p:sp>
      <p:sp>
        <p:nvSpPr>
          <p:cNvPr id="10" name="CallTop" hidden="1"/>
          <p:cNvSpPr txBox="1">
            <a:spLocks/>
          </p:cNvSpPr>
          <p:nvPr/>
        </p:nvSpPr>
        <p:spPr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TeachBack Moment</a:t>
            </a:r>
            <a:endParaRPr lang="en-US" sz="1000" b="0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33363" indent="-233363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What actions you can take to detect potential hostile surveillance incidents?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Why is it important to identify and report suspicious activities associated with hostile surveillance?</a:t>
            </a:r>
            <a:endParaRPr lang="en-US" sz="1000" b="0"/>
          </a:p>
        </p:txBody>
      </p:sp>
      <p:sp>
        <p:nvSpPr>
          <p:cNvPr id="13" name="CallTop" hidden="1"/>
          <p:cNvSpPr txBox="1">
            <a:spLocks/>
          </p:cNvSpPr>
          <p:nvPr/>
        </p:nvSpPr>
        <p:spPr>
          <a:xfrm>
            <a:off x="50800" y="5029200"/>
            <a:ext cx="28448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TeachBack Moment</a:t>
            </a:r>
            <a:endParaRPr lang="en-US" sz="1000" b="0" dirty="0"/>
          </a:p>
        </p:txBody>
      </p:sp>
      <p:sp>
        <p:nvSpPr>
          <p:cNvPr id="14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What actions you can take to detect potential hostile surveillance incidents?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Why is it important to identify and report suspicious activities associated with hostile surveillance?</a:t>
            </a:r>
            <a:endParaRPr lang="en-US" sz="1000" b="0" dirty="0" smtClean="0"/>
          </a:p>
        </p:txBody>
      </p:sp>
    </p:spTree>
    <p:extLst>
      <p:ext uri="{BB962C8B-B14F-4D97-AF65-F5344CB8AC3E}">
        <p14:creationId xmlns:p14="http://schemas.microsoft.com/office/powerpoint/2010/main" val="2777818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Summary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Understanding surveillance</a:t>
            </a:r>
          </a:p>
          <a:p>
            <a:pPr lvl="0"/>
            <a:r>
              <a:rPr lang="en-US" dirty="0" smtClean="0"/>
              <a:t>Potential targets of surveillance</a:t>
            </a:r>
          </a:p>
          <a:p>
            <a:pPr lvl="0"/>
            <a:r>
              <a:rPr lang="en-US" dirty="0" smtClean="0"/>
              <a:t>Hostile surveillance</a:t>
            </a:r>
          </a:p>
          <a:p>
            <a:pPr lvl="0"/>
            <a:r>
              <a:rPr lang="en-US" dirty="0" smtClean="0"/>
              <a:t>Detecting surveillance</a:t>
            </a:r>
          </a:p>
          <a:p>
            <a:pPr lvl="0"/>
            <a:r>
              <a:rPr lang="en-US" dirty="0" smtClean="0"/>
              <a:t>Reporting suspicious activities</a:t>
            </a:r>
          </a:p>
        </p:txBody>
      </p:sp>
      <p:sp>
        <p:nvSpPr>
          <p:cNvPr id="14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Understanding surveillance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Potential targets of surveillance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Hostile surveillance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Detecting surveillance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Reporting suspicious activities</a:t>
            </a:r>
            <a:endParaRPr lang="en-US" sz="1000" b="0" dirty="0" smtClean="0"/>
          </a:p>
        </p:txBody>
      </p:sp>
      <p:sp>
        <p:nvSpPr>
          <p:cNvPr id="15" name="CallAddRight" hidden="1"/>
          <p:cNvSpPr txBox="1">
            <a:spLocks/>
          </p:cNvSpPr>
          <p:nvPr/>
        </p:nvSpPr>
        <p:spPr bwMode="auto">
          <a:xfrm>
            <a:off x="1854200" y="5029200"/>
            <a:ext cx="1041400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91440" rIns="0" bIns="91440" numCol="1" anchor="ctr" anchorCtr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="1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</a:t>
            </a:r>
          </a:p>
          <a:p>
            <a:r>
              <a:rPr lang="en-US" sz="800" b="0" smtClean="0"/>
              <a:t>Addendum 8.3</a:t>
            </a:r>
            <a:endParaRPr lang="en-US" sz="800" b="0" dirty="0"/>
          </a:p>
        </p:txBody>
      </p:sp>
      <p:sp>
        <p:nvSpPr>
          <p:cNvPr id="16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Module Summary</a:t>
            </a:r>
            <a:endParaRPr lang="en-US" sz="1000" b="0" dirty="0"/>
          </a:p>
        </p:txBody>
      </p:sp>
      <p:sp>
        <p:nvSpPr>
          <p:cNvPr id="10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Module Summary</a:t>
            </a:r>
            <a:endParaRPr lang="en-US" sz="1000" b="0" dirty="0"/>
          </a:p>
        </p:txBody>
      </p:sp>
      <p:sp>
        <p:nvSpPr>
          <p:cNvPr id="13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Understanding surveillance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Potential targets of surveillance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Hostile surveillance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Detecting surveillance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Reporting suspicious activities</a:t>
            </a:r>
            <a:endParaRPr lang="en-US" sz="10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Surveillance-Related Terms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Surveillant</a:t>
            </a:r>
          </a:p>
          <a:p>
            <a:r>
              <a:rPr lang="en-US" dirty="0" smtClean="0"/>
              <a:t>Hostile surveillance</a:t>
            </a:r>
          </a:p>
          <a:p>
            <a:r>
              <a:rPr lang="en-US" dirty="0" smtClean="0"/>
              <a:t>Surveillance detection</a:t>
            </a:r>
          </a:p>
          <a:p>
            <a:r>
              <a:rPr lang="en-US" dirty="0" smtClean="0"/>
              <a:t>Countersurveillance 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1487" y="1466850"/>
            <a:ext cx="2692215" cy="2179583"/>
          </a:xfrm>
        </p:spPr>
      </p:pic>
      <p:sp>
        <p:nvSpPr>
          <p:cNvPr id="9" name="TextBox 8"/>
          <p:cNvSpPr txBox="1"/>
          <p:nvPr/>
        </p:nvSpPr>
        <p:spPr>
          <a:xfrm>
            <a:off x="7020910" y="3399459"/>
            <a:ext cx="13327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Source: Getty Images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0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Important Surveillance-Related Terms</a:t>
            </a:r>
            <a:endParaRPr lang="en-US" sz="1000" b="0" dirty="0"/>
          </a:p>
        </p:txBody>
      </p:sp>
      <p:sp>
        <p:nvSpPr>
          <p:cNvPr id="11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Surveillant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Hostile surveillance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Surveillance detection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Countersurveillance </a:t>
            </a:r>
          </a:p>
          <a:p>
            <a:pPr>
              <a:spcAft>
                <a:spcPts val="0"/>
              </a:spcAft>
            </a:pPr>
            <a:endParaRPr lang="en-US" sz="1000" b="0" dirty="0"/>
          </a:p>
        </p:txBody>
      </p:sp>
      <p:sp>
        <p:nvSpPr>
          <p:cNvPr id="12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Important Surveillance-Related Terms</a:t>
            </a:r>
            <a:endParaRPr lang="en-US" sz="1000" b="0" dirty="0"/>
          </a:p>
        </p:txBody>
      </p:sp>
      <p:sp>
        <p:nvSpPr>
          <p:cNvPr id="13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dirty="0" err="1" smtClean="0"/>
              <a:t>Surveillant</a:t>
            </a:r>
            <a:endParaRPr lang="en-US" sz="1000" b="0" dirty="0" smtClean="0"/>
          </a:p>
          <a:p>
            <a:pPr marL="114300" indent="-114300">
              <a:spcAft>
                <a:spcPts val="0"/>
              </a:spcAft>
            </a:pPr>
            <a:r>
              <a:rPr lang="en-US" sz="1000" b="0" dirty="0" smtClean="0"/>
              <a:t>Hostile surveillance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dirty="0" smtClean="0"/>
              <a:t>Surveillance detection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dirty="0" err="1" smtClean="0"/>
              <a:t>Countersurveillance</a:t>
            </a:r>
            <a:r>
              <a:rPr lang="en-US" sz="1000" b="0" dirty="0" smtClean="0"/>
              <a:t> </a:t>
            </a:r>
          </a:p>
          <a:p>
            <a:pPr>
              <a:spcAft>
                <a:spcPts val="0"/>
              </a:spcAft>
            </a:pP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7170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Can Detect Hostile Surveillance?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Everyone working together serves as a force multiplier in protecting critical infrastructure and the community as a whole</a:t>
            </a:r>
          </a:p>
          <a:p>
            <a:pPr lvl="1"/>
            <a:r>
              <a:rPr lang="en-US" dirty="0" smtClean="0"/>
              <a:t>Members of the community</a:t>
            </a:r>
          </a:p>
          <a:p>
            <a:pPr lvl="1"/>
            <a:r>
              <a:rPr lang="en-US" dirty="0" smtClean="0"/>
              <a:t>Critical infrastructure employees</a:t>
            </a:r>
          </a:p>
          <a:p>
            <a:pPr lvl="1"/>
            <a:r>
              <a:rPr lang="en-US" dirty="0" smtClean="0"/>
              <a:t>Critical infrastructure security personnel</a:t>
            </a:r>
          </a:p>
          <a:p>
            <a:pPr lvl="1"/>
            <a:r>
              <a:rPr lang="en-US" dirty="0" smtClean="0"/>
              <a:t>Law enforcement</a:t>
            </a:r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Who Can Detect Hostile Surveillance?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Everyone working together serves as a force multiplier in protecting critical infrastructure and the community as a whole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Members of the community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Critical infrastructure employees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Critical infrastructure security personnel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Law enforcement</a:t>
            </a:r>
            <a:endParaRPr lang="en-US" sz="1000" b="0" dirty="0" smtClean="0"/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Who Can Detect Hostile Surveillance?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Everyone working together serves as a force multiplier in protecting critical infrastructure and the community as a whole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Members of the community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Critical infrastructure employees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Critical infrastructure security personnel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Law enforcement</a:t>
            </a:r>
            <a:endParaRPr lang="en-US" sz="1000" b="0" dirty="0" smtClean="0"/>
          </a:p>
        </p:txBody>
      </p:sp>
    </p:spTree>
    <p:extLst>
      <p:ext uri="{BB962C8B-B14F-4D97-AF65-F5344CB8AC3E}">
        <p14:creationId xmlns:p14="http://schemas.microsoft.com/office/powerpoint/2010/main" val="376695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Collected </a:t>
            </a:r>
            <a:br>
              <a:rPr lang="en-US" dirty="0" smtClean="0"/>
            </a:br>
            <a:r>
              <a:rPr lang="en-US" dirty="0" smtClean="0"/>
              <a:t>through Hostile Surveillance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2" name="Picture 4" descr="Picture">
            <a:hlinkClick r:id="rId2"/>
          </p:cNvPr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1910" y="3594557"/>
            <a:ext cx="3167248" cy="2108200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en-US" dirty="0" smtClean="0"/>
              <a:t>Depends on type of target and attack</a:t>
            </a:r>
          </a:p>
          <a:p>
            <a:pPr lvl="0"/>
            <a:r>
              <a:rPr lang="en-US" dirty="0" smtClean="0"/>
              <a:t>Information about facilities, personnel, and procedures</a:t>
            </a:r>
          </a:p>
          <a:p>
            <a:r>
              <a:rPr lang="en-US" dirty="0" smtClean="0"/>
              <a:t>Information about special events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73208" y="5487313"/>
            <a:ext cx="1885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Source: Getty Images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Information Collected </a:t>
            </a:r>
            <a:br>
              <a:rPr lang="en-US" sz="1000" b="0" smtClean="0"/>
            </a:br>
            <a:r>
              <a:rPr lang="en-US" sz="1000" b="0" smtClean="0"/>
              <a:t>through Hostile Surveillance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Depends on type of target and attack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Information about facilities, personnel, and procedures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Information about special events</a:t>
            </a:r>
            <a:endParaRPr lang="en-US" sz="1000" b="0"/>
          </a:p>
        </p:txBody>
      </p:sp>
      <p:sp>
        <p:nvSpPr>
          <p:cNvPr id="11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Information Collected </a:t>
            </a:r>
            <a:br>
              <a:rPr lang="en-US" sz="1000" b="0" smtClean="0"/>
            </a:br>
            <a:r>
              <a:rPr lang="en-US" sz="1000" b="0" smtClean="0"/>
              <a:t>through Hostile Surveillance</a:t>
            </a:r>
            <a:endParaRPr lang="en-US" sz="1000" b="0" dirty="0"/>
          </a:p>
        </p:txBody>
      </p:sp>
      <p:sp>
        <p:nvSpPr>
          <p:cNvPr id="14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Depends on type of target and attack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Information about facilities, personnel, and procedures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Information about special events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3014762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8.1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Banking and finance</a:t>
            </a:r>
          </a:p>
          <a:p>
            <a:pPr lvl="0"/>
            <a:r>
              <a:rPr lang="en-US" dirty="0" smtClean="0"/>
              <a:t>Chemical sector</a:t>
            </a:r>
          </a:p>
          <a:p>
            <a:pPr lvl="0"/>
            <a:r>
              <a:rPr lang="en-US" dirty="0" smtClean="0"/>
              <a:t>Commercial facilities</a:t>
            </a:r>
          </a:p>
          <a:p>
            <a:pPr lvl="0"/>
            <a:r>
              <a:rPr lang="en-US" dirty="0" smtClean="0"/>
              <a:t>Communications</a:t>
            </a:r>
          </a:p>
          <a:p>
            <a:pPr lvl="0"/>
            <a:r>
              <a:rPr lang="en-US" dirty="0" smtClean="0"/>
              <a:t>Critical manufacturing</a:t>
            </a:r>
          </a:p>
          <a:p>
            <a:pPr lvl="0"/>
            <a:r>
              <a:rPr lang="en-US" dirty="0" smtClean="0"/>
              <a:t>Dams</a:t>
            </a:r>
          </a:p>
          <a:p>
            <a:pPr lvl="0"/>
            <a:r>
              <a:rPr lang="en-US" dirty="0" smtClean="0"/>
              <a:t>Defense industrial base</a:t>
            </a:r>
          </a:p>
          <a:p>
            <a:pPr lvl="0"/>
            <a:r>
              <a:rPr lang="en-US" dirty="0" smtClean="0"/>
              <a:t>Emergency services</a:t>
            </a:r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Categories of Critical Infrastructure as Targets (1 of 2)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11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Banking and finance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Chemical sector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Commercial facilities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Communications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Critical manufacturing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Dams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Defense industrial base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Emergency services</a:t>
            </a:r>
          </a:p>
          <a:p>
            <a:pPr>
              <a:spcAft>
                <a:spcPts val="0"/>
              </a:spcAft>
            </a:pPr>
            <a:endParaRPr lang="en-US" sz="1000" b="0" dirty="0"/>
          </a:p>
        </p:txBody>
      </p:sp>
      <p:sp>
        <p:nvSpPr>
          <p:cNvPr id="14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800" b="0" dirty="0" smtClean="0"/>
              <a:t>Categories of Critical </a:t>
            </a:r>
          </a:p>
          <a:p>
            <a:r>
              <a:rPr lang="en-US" sz="800" b="0" dirty="0" smtClean="0"/>
              <a:t>Infrastructure as Targets (1 of 2)</a:t>
            </a:r>
            <a:endParaRPr lang="en-US" sz="800" b="0" dirty="0"/>
          </a:p>
        </p:txBody>
      </p:sp>
      <p:sp>
        <p:nvSpPr>
          <p:cNvPr id="16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Banking and finance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Chemical sector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Commercial facilities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Communications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Critical manufacturing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Dams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Defense industrial base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Emergency services</a:t>
            </a:r>
          </a:p>
          <a:p>
            <a:pPr>
              <a:spcAft>
                <a:spcPts val="0"/>
              </a:spcAft>
            </a:pPr>
            <a:endParaRPr lang="en-US" sz="1000" b="0" dirty="0"/>
          </a:p>
        </p:txBody>
      </p:sp>
      <p:sp>
        <p:nvSpPr>
          <p:cNvPr id="18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Refer To:</a:t>
            </a:r>
            <a:endParaRPr lang="en-US" sz="800" b="0" dirty="0"/>
          </a:p>
        </p:txBody>
      </p:sp>
      <p:sp>
        <p:nvSpPr>
          <p:cNvPr id="19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8.1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22127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8.1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Energy</a:t>
            </a:r>
          </a:p>
          <a:p>
            <a:pPr lvl="0"/>
            <a:r>
              <a:rPr lang="en-US" dirty="0" smtClean="0"/>
              <a:t>Food and agriculture</a:t>
            </a:r>
          </a:p>
          <a:p>
            <a:pPr lvl="0"/>
            <a:r>
              <a:rPr lang="en-US" dirty="0" smtClean="0"/>
              <a:t>Government facilities and national monuments</a:t>
            </a:r>
          </a:p>
          <a:p>
            <a:pPr lvl="0"/>
            <a:r>
              <a:rPr lang="en-US" dirty="0" smtClean="0"/>
              <a:t>Health care and public health facilities</a:t>
            </a:r>
          </a:p>
          <a:p>
            <a:pPr lvl="0"/>
            <a:r>
              <a:rPr lang="en-US" dirty="0" smtClean="0"/>
              <a:t>Information technology</a:t>
            </a:r>
          </a:p>
          <a:p>
            <a:pPr lvl="0"/>
            <a:r>
              <a:rPr lang="en-US" dirty="0" smtClean="0"/>
              <a:t>Nuclear reactors, materials, and waste</a:t>
            </a:r>
          </a:p>
          <a:p>
            <a:pPr lvl="0"/>
            <a:r>
              <a:rPr lang="en-US" dirty="0" smtClean="0"/>
              <a:t>Transportation, postal, and shipping systems</a:t>
            </a:r>
          </a:p>
          <a:p>
            <a:r>
              <a:rPr lang="en-US" dirty="0" smtClean="0"/>
              <a:t>Water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Categories of Critical Infrastructure as Targets (2 of 2)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11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Energy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Food and agriculture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Government facilities and national monuments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Health care and public health facilities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Information technology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Nuclear reactors, materials, and waste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Transportation, postal, and shipping systems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Water </a:t>
            </a:r>
            <a:endParaRPr lang="en-US" sz="1000" b="0" dirty="0"/>
          </a:p>
        </p:txBody>
      </p:sp>
      <p:sp>
        <p:nvSpPr>
          <p:cNvPr id="14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800" b="0" dirty="0" smtClean="0"/>
              <a:t>Categories of Critical </a:t>
            </a:r>
          </a:p>
          <a:p>
            <a:r>
              <a:rPr lang="en-US" sz="800" b="0" dirty="0" smtClean="0"/>
              <a:t>Infrastructure as Targets (2 of 2)</a:t>
            </a:r>
            <a:endParaRPr lang="en-US" sz="800" b="0" dirty="0"/>
          </a:p>
        </p:txBody>
      </p:sp>
      <p:sp>
        <p:nvSpPr>
          <p:cNvPr id="15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Energy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Food and agriculture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Government facilities and national monuments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Health care and public health facilities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Information technology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Nuclear reactors, materials, and waste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Transportation, postal, and shipping systems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Water </a:t>
            </a:r>
            <a:endParaRPr lang="en-US" sz="1000" b="0" dirty="0"/>
          </a:p>
        </p:txBody>
      </p:sp>
      <p:sp>
        <p:nvSpPr>
          <p:cNvPr id="18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Refer To:</a:t>
            </a:r>
            <a:endParaRPr lang="en-US" sz="800" b="0" dirty="0"/>
          </a:p>
        </p:txBody>
      </p:sp>
      <p:sp>
        <p:nvSpPr>
          <p:cNvPr id="19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8.1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421298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Selection Surveillance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Module 8: Surveillance Awareness: What You Can Do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11163" y="1219200"/>
            <a:ext cx="6044066" cy="3721099"/>
          </a:xfrm>
        </p:spPr>
        <p:txBody>
          <a:bodyPr/>
          <a:lstStyle/>
          <a:p>
            <a:pPr lvl="0"/>
            <a:r>
              <a:rPr lang="en-US" dirty="0" smtClean="0"/>
              <a:t>Location and surroundings</a:t>
            </a:r>
          </a:p>
          <a:p>
            <a:pPr lvl="0"/>
            <a:r>
              <a:rPr lang="en-US" dirty="0" smtClean="0"/>
              <a:t>Access, egress, or vulnerabilities</a:t>
            </a:r>
          </a:p>
          <a:p>
            <a:pPr lvl="0"/>
            <a:r>
              <a:rPr lang="en-US" dirty="0" smtClean="0"/>
              <a:t>Usual activities </a:t>
            </a:r>
          </a:p>
          <a:p>
            <a:pPr lvl="0"/>
            <a:r>
              <a:rPr lang="en-US" dirty="0" smtClean="0"/>
              <a:t>Security systems</a:t>
            </a:r>
          </a:p>
          <a:p>
            <a:r>
              <a:rPr lang="en-US" dirty="0" smtClean="0"/>
              <a:t>Other relevant information</a:t>
            </a:r>
            <a:endParaRPr lang="en-US" dirty="0"/>
          </a:p>
        </p:txBody>
      </p:sp>
      <p:pic>
        <p:nvPicPr>
          <p:cNvPr id="9" name="Picture 2" descr="Picture">
            <a:hlinkClick r:id="rId2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0971" y="3648375"/>
            <a:ext cx="3654200" cy="2432326"/>
          </a:xfr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324398" y="5827532"/>
            <a:ext cx="13100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Source: Getty Images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1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Target Selection Surveillance</a:t>
            </a:r>
            <a:endParaRPr lang="en-US" sz="1000" b="0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Location and surroundings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Access, egress, or vulnerabilities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Usual activities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Security systems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Other relevant information</a:t>
            </a:r>
            <a:endParaRPr lang="en-US" sz="1000" b="0" dirty="0"/>
          </a:p>
        </p:txBody>
      </p:sp>
      <p:sp>
        <p:nvSpPr>
          <p:cNvPr id="13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Target Selection Surveillance</a:t>
            </a:r>
            <a:endParaRPr lang="en-US" sz="1000" b="0" dirty="0"/>
          </a:p>
        </p:txBody>
      </p:sp>
      <p:sp>
        <p:nvSpPr>
          <p:cNvPr id="14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Location and surroundings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Access, egress, or vulnerabilities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Usual activities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Security systems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Other relevant information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88146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Module 1: Instructional Overview&amp;#x0D;&amp;#x0A;Major Event Security Management&amp;#x0D;&amp;#x0A;&amp;quot;&quot;/&gt;&lt;property id=&quot;20307&quot; value=&quot;260&quot;/&gt;&lt;/object&gt;&lt;object type=&quot;3&quot; unique_id=&quot;10005&quot;&gt;&lt;property id=&quot;20148&quot; value=&quot;5&quot;/&gt;&lt;property id=&quot;20300&quot; value=&quot;Slide 2 - &amp;quot;Instruction Overview&amp;quot;&quot;/&gt;&lt;property id=&quot;20307&quot; value=&quot;256&quot;/&gt;&lt;/object&gt;&lt;object type=&quot;3&quot; unique_id=&quot;10006&quot;&gt;&lt;property id=&quot;20148&quot; value=&quot;5&quot;/&gt;&lt;property id=&quot;20300&quot; value=&quot;Slide 3 - &amp;quot;Course Materials&amp;quot;&quot;/&gt;&lt;property id=&quot;20307&quot; value=&quot;257&quot;/&gt;&lt;/object&gt;&lt;object type=&quot;3&quot; unique_id=&quot;10007&quot;&gt;&lt;property id=&quot;20148&quot; value=&quot;5&quot;/&gt;&lt;property id=&quot;20300&quot; value=&quot;Slide 4 - &amp;quot;Class Administration&amp;quot;&quot;/&gt;&lt;property id=&quot;20307&quot; value=&quot;258&quot;/&gt;&lt;/object&gt;&lt;object type=&quot;3&quot; unique_id=&quot;10008&quot;&gt;&lt;property id=&quot;20148&quot; value=&quot;5&quot;/&gt;&lt;property id=&quot;20300&quot; value=&quot;Slide 6 - &amp;quot;Introductions&amp;quot;&quot;/&gt;&lt;property id=&quot;20307&quot; value=&quot;259&quot;/&gt;&lt;/object&gt;&lt;object type=&quot;3&quot; unique_id=&quot;10009&quot;&gt;&lt;property id=&quot;20148&quot; value=&quot;5&quot;/&gt;&lt;property id=&quot;20300&quot; value=&quot;Slide 7 - &amp;quot;U.S. Department of State&amp;#x0D;&amp;#x0A;Diplomatic Security Service&amp;#x0D;&amp;#x0A;Office of Antiterrorism Assistance&amp;quot;&quot;/&gt;&lt;property id=&quot;20307&quot; value=&quot;261&quot;/&gt;&lt;/object&gt;&lt;object type=&quot;3&quot; unique_id=&quot;10018&quot;&gt;&lt;property id=&quot;20148&quot; value=&quot;5&quot;/&gt;&lt;property id=&quot;20300&quot; value=&quot;Slide 5 - &amp;quot;Course Module Structure&amp;quot;&quot;/&gt;&lt;property id=&quot;20307&quot; value=&quot;262&quot;/&gt;&lt;/object&gt;&lt;object type=&quot;3&quot; unique_id=&quot;10055&quot;&gt;&lt;property id=&quot;20148&quot; value=&quot;5&quot;/&gt;&lt;property id=&quot;20300&quot; value=&quot;Slide 8 - &amp;quot;Measuring Success&amp;quot;&quot;/&gt;&lt;property id=&quot;20307&quot; value=&quot;263&quot;/&gt;&lt;/object&gt;&lt;/object&gt;&lt;/object&gt;&lt;/database&gt;"/>
</p:tagLst>
</file>

<file path=ppt/theme/theme1.xml><?xml version="1.0" encoding="utf-8"?>
<a:theme xmlns:a="http://schemas.openxmlformats.org/drawingml/2006/main" name="Primary Master No Icons">
  <a:themeElements>
    <a:clrScheme name="ATA Standard Presentation Them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2F2F2"/>
      </a:accent1>
      <a:accent2>
        <a:srgbClr val="7F7F7F"/>
      </a:accent2>
      <a:accent3>
        <a:srgbClr val="595959"/>
      </a:accent3>
      <a:accent4>
        <a:srgbClr val="3F3F3F"/>
      </a:accent4>
      <a:accent5>
        <a:srgbClr val="262626"/>
      </a:accent5>
      <a:accent6>
        <a:srgbClr val="0C0C0C"/>
      </a:accent6>
      <a:hlink>
        <a:srgbClr val="000072"/>
      </a:hlink>
      <a:folHlink>
        <a:srgbClr val="FFC000"/>
      </a:folHlink>
    </a:clrScheme>
    <a:fontScheme name="ATA Standard Presentation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ft_Targe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ft_Targe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ference Master Icons">
  <a:themeElements>
    <a:clrScheme name="ATA Standard Presentation Them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2F2F2"/>
      </a:accent1>
      <a:accent2>
        <a:srgbClr val="7F7F7F"/>
      </a:accent2>
      <a:accent3>
        <a:srgbClr val="595959"/>
      </a:accent3>
      <a:accent4>
        <a:srgbClr val="3F3F3F"/>
      </a:accent4>
      <a:accent5>
        <a:srgbClr val="262626"/>
      </a:accent5>
      <a:accent6>
        <a:srgbClr val="0C0C0C"/>
      </a:accent6>
      <a:hlink>
        <a:srgbClr val="000072"/>
      </a:hlink>
      <a:folHlink>
        <a:srgbClr val="FFC000"/>
      </a:folHlink>
    </a:clrScheme>
    <a:fontScheme name="ATA Standard Presentation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ft_Targe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ft_Targe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D3A8669FE01B49B99F730BF577FB1F" ma:contentTypeVersion="" ma:contentTypeDescription="Create a new document." ma:contentTypeScope="" ma:versionID="43ad00e84c03e9fe39a1426cb154434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285736-B111-41EB-AFCB-75917D21F858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89CB066-19E0-4684-8C04-811DD1ADC7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9DD526-A824-4DBA-873D-1F9526CA0F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CourseAcronym02b_Module Template_FG-PG_vNO</Template>
  <TotalTime>1701</TotalTime>
  <Words>4124</Words>
  <Application>Microsoft Office PowerPoint</Application>
  <PresentationFormat>On-screen Show (4:3)</PresentationFormat>
  <Paragraphs>613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Primary Master No Icons</vt:lpstr>
      <vt:lpstr>Reference Master Icons</vt:lpstr>
      <vt:lpstr>Surveillance Awareness: What You Can Do</vt:lpstr>
      <vt:lpstr>Module Objective</vt:lpstr>
      <vt:lpstr>What Is Surveillance?</vt:lpstr>
      <vt:lpstr>Important Surveillance-Related Terms</vt:lpstr>
      <vt:lpstr>Who Can Detect Hostile Surveillance?</vt:lpstr>
      <vt:lpstr>Information Collected  through Hostile Surveillance</vt:lpstr>
      <vt:lpstr>Categories of Critical Infrastructure as Targets (1 of 2)</vt:lpstr>
      <vt:lpstr>Categories of Critical Infrastructure as Targets (2 of 2)</vt:lpstr>
      <vt:lpstr>Target Selection Surveillance</vt:lpstr>
      <vt:lpstr>Pre-Attack Preparation</vt:lpstr>
      <vt:lpstr>Indicators of Hostile Surveillance Activities (1 of 2)</vt:lpstr>
      <vt:lpstr>Indicators of Hostile Surveillance Activities (2 of 2)</vt:lpstr>
      <vt:lpstr>Unusual Hostile  Surveillant Behavior (1 of 2)</vt:lpstr>
      <vt:lpstr>Unusual Hostile  Surveillant Behavior (2 of 2)</vt:lpstr>
      <vt:lpstr>Surveillance Can Be Detected</vt:lpstr>
      <vt:lpstr>Trained and Untrained Surveillants</vt:lpstr>
      <vt:lpstr>How to Detect Hostile Surveillance </vt:lpstr>
      <vt:lpstr>Look for Unusual Activities  — Examples 1 and 2</vt:lpstr>
      <vt:lpstr>Look for Unusual Activities  — Examples 3 and 4</vt:lpstr>
      <vt:lpstr>Evaluating Unusual Activities (1 of 2)</vt:lpstr>
      <vt:lpstr>Evaluating Unusual Activities (2 of 2)</vt:lpstr>
      <vt:lpstr>Discussion — Scenario 1</vt:lpstr>
      <vt:lpstr>Discussion — Scenario 2 (1 of 3)</vt:lpstr>
      <vt:lpstr>Discussion — Scenario 2 (2 of 3)</vt:lpstr>
      <vt:lpstr>Discussion — Scenario 2 (3 of 3)</vt:lpstr>
      <vt:lpstr>Discussion — Scenario 3 (1 of 2) </vt:lpstr>
      <vt:lpstr>Discussion — Scenario 3 (2 of 2) </vt:lpstr>
      <vt:lpstr>Reporting Observed Activities (1 of 2) </vt:lpstr>
      <vt:lpstr>Reporting Observed Activities (2 of 2) </vt:lpstr>
      <vt:lpstr>What Should You Report? </vt:lpstr>
      <vt:lpstr>To Whom Do You Report?</vt:lpstr>
      <vt:lpstr>Community Awareness  and Reporting Programs </vt:lpstr>
      <vt:lpstr>TeachBack Moment</vt:lpstr>
      <vt:lpstr>Module Summary</vt:lpstr>
    </vt:vector>
  </TitlesOfParts>
  <Company>Office of Antiterrorism Assistance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8: Surveillance Awareness: What You Can Do</dc:title>
  <dc:subject>Critical Infrastructure Security and Resilience (CISR)</dc:subject>
  <dc:creator>ATA</dc:creator>
  <cp:lastModifiedBy>Bryant</cp:lastModifiedBy>
  <cp:revision>103</cp:revision>
  <dcterms:created xsi:type="dcterms:W3CDTF">2013-12-04T17:15:08Z</dcterms:created>
  <dcterms:modified xsi:type="dcterms:W3CDTF">2019-01-15T14:08:10Z</dcterms:modified>
  <cp:contentStatus>v4.00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0x01010039D3A8669FE01B49B99F730BF577FB1F</vt:lpwstr>
  </property>
</Properties>
</file>