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9" r:id="rId4"/>
    <p:sldMasterId id="2147483762" r:id="rId5"/>
  </p:sldMasterIdLst>
  <p:notesMasterIdLst>
    <p:notesMasterId r:id="rId97"/>
  </p:notesMasterIdLst>
  <p:handoutMasterIdLst>
    <p:handoutMasterId r:id="rId98"/>
  </p:handoutMasterIdLst>
  <p:sldIdLst>
    <p:sldId id="271" r:id="rId6"/>
    <p:sldId id="275" r:id="rId7"/>
    <p:sldId id="314" r:id="rId8"/>
    <p:sldId id="315" r:id="rId9"/>
    <p:sldId id="356" r:id="rId10"/>
    <p:sldId id="382" r:id="rId11"/>
    <p:sldId id="282" r:id="rId12"/>
    <p:sldId id="279" r:id="rId13"/>
    <p:sldId id="357" r:id="rId14"/>
    <p:sldId id="280" r:id="rId15"/>
    <p:sldId id="281" r:id="rId16"/>
    <p:sldId id="364" r:id="rId17"/>
    <p:sldId id="363" r:id="rId18"/>
    <p:sldId id="283" r:id="rId19"/>
    <p:sldId id="359" r:id="rId20"/>
    <p:sldId id="361" r:id="rId21"/>
    <p:sldId id="362" r:id="rId22"/>
    <p:sldId id="360" r:id="rId23"/>
    <p:sldId id="369" r:id="rId24"/>
    <p:sldId id="272" r:id="rId25"/>
    <p:sldId id="317" r:id="rId26"/>
    <p:sldId id="318" r:id="rId27"/>
    <p:sldId id="319" r:id="rId28"/>
    <p:sldId id="366" r:id="rId29"/>
    <p:sldId id="320" r:id="rId30"/>
    <p:sldId id="367" r:id="rId31"/>
    <p:sldId id="325" r:id="rId32"/>
    <p:sldId id="371" r:id="rId33"/>
    <p:sldId id="373" r:id="rId34"/>
    <p:sldId id="372" r:id="rId35"/>
    <p:sldId id="322" r:id="rId36"/>
    <p:sldId id="323" r:id="rId37"/>
    <p:sldId id="383" r:id="rId38"/>
    <p:sldId id="284" r:id="rId39"/>
    <p:sldId id="376" r:id="rId40"/>
    <p:sldId id="368" r:id="rId41"/>
    <p:sldId id="324" r:id="rId42"/>
    <p:sldId id="327" r:id="rId43"/>
    <p:sldId id="394" r:id="rId44"/>
    <p:sldId id="378" r:id="rId45"/>
    <p:sldId id="328" r:id="rId46"/>
    <p:sldId id="329" r:id="rId47"/>
    <p:sldId id="331" r:id="rId48"/>
    <p:sldId id="396" r:id="rId49"/>
    <p:sldId id="379" r:id="rId50"/>
    <p:sldId id="330" r:id="rId51"/>
    <p:sldId id="332" r:id="rId52"/>
    <p:sldId id="333" r:id="rId53"/>
    <p:sldId id="395" r:id="rId54"/>
    <p:sldId id="380" r:id="rId55"/>
    <p:sldId id="334" r:id="rId56"/>
    <p:sldId id="335" r:id="rId57"/>
    <p:sldId id="267" r:id="rId58"/>
    <p:sldId id="287" r:id="rId59"/>
    <p:sldId id="289" r:id="rId60"/>
    <p:sldId id="384" r:id="rId61"/>
    <p:sldId id="337" r:id="rId62"/>
    <p:sldId id="385" r:id="rId63"/>
    <p:sldId id="338" r:id="rId64"/>
    <p:sldId id="339" r:id="rId65"/>
    <p:sldId id="387" r:id="rId66"/>
    <p:sldId id="342" r:id="rId67"/>
    <p:sldId id="285" r:id="rId68"/>
    <p:sldId id="290" r:id="rId69"/>
    <p:sldId id="393" r:id="rId70"/>
    <p:sldId id="343" r:id="rId71"/>
    <p:sldId id="291" r:id="rId72"/>
    <p:sldId id="305" r:id="rId73"/>
    <p:sldId id="386" r:id="rId74"/>
    <p:sldId id="306" r:id="rId75"/>
    <p:sldId id="307" r:id="rId76"/>
    <p:sldId id="308" r:id="rId77"/>
    <p:sldId id="388" r:id="rId78"/>
    <p:sldId id="389" r:id="rId79"/>
    <p:sldId id="311" r:id="rId80"/>
    <p:sldId id="288" r:id="rId81"/>
    <p:sldId id="313" r:id="rId82"/>
    <p:sldId id="391" r:id="rId83"/>
    <p:sldId id="392" r:id="rId84"/>
    <p:sldId id="312" r:id="rId85"/>
    <p:sldId id="295" r:id="rId86"/>
    <p:sldId id="348" r:id="rId87"/>
    <p:sldId id="349" r:id="rId88"/>
    <p:sldId id="350" r:id="rId89"/>
    <p:sldId id="351" r:id="rId90"/>
    <p:sldId id="352" r:id="rId91"/>
    <p:sldId id="353" r:id="rId92"/>
    <p:sldId id="294" r:id="rId93"/>
    <p:sldId id="354" r:id="rId94"/>
    <p:sldId id="277" r:id="rId95"/>
    <p:sldId id="355" r:id="rId96"/>
  </p:sldIdLst>
  <p:sldSz cx="9144000" cy="6858000" type="screen4x3"/>
  <p:notesSz cx="7010400" cy="9372600"/>
  <p:custDataLst>
    <p:tags r:id="rId9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69">
          <p15:clr>
            <a:srgbClr val="A4A3A4"/>
          </p15:clr>
        </p15:guide>
        <p15:guide id="2" orient="horz" pos="720">
          <p15:clr>
            <a:srgbClr val="A4A3A4"/>
          </p15:clr>
        </p15:guide>
        <p15:guide id="3" orient="horz" pos="144">
          <p15:clr>
            <a:srgbClr val="A4A3A4"/>
          </p15:clr>
        </p15:guide>
        <p15:guide id="4" orient="horz" pos="3108">
          <p15:clr>
            <a:srgbClr val="A4A3A4"/>
          </p15:clr>
        </p15:guide>
        <p15:guide id="5" orient="horz" pos="141">
          <p15:clr>
            <a:srgbClr val="A4A3A4"/>
          </p15:clr>
        </p15:guide>
        <p15:guide id="6" orient="horz" pos="3168">
          <p15:clr>
            <a:srgbClr val="A4A3A4"/>
          </p15:clr>
        </p15:guide>
        <p15:guide id="7" orient="horz" pos="3112">
          <p15:clr>
            <a:srgbClr val="A4A3A4"/>
          </p15:clr>
        </p15:guide>
        <p15:guide id="8" orient="horz" pos="4146">
          <p15:clr>
            <a:srgbClr val="A4A3A4"/>
          </p15:clr>
        </p15:guide>
        <p15:guide id="9" orient="horz" pos="2160">
          <p15:clr>
            <a:srgbClr val="A4A3A4"/>
          </p15:clr>
        </p15:guide>
        <p15:guide id="10" orient="horz" pos="432">
          <p15:clr>
            <a:srgbClr val="A4A3A4"/>
          </p15:clr>
        </p15:guide>
        <p15:guide id="11" pos="259">
          <p15:clr>
            <a:srgbClr val="A4A3A4"/>
          </p15:clr>
        </p15:guide>
        <p15:guide id="12" pos="5617">
          <p15:clr>
            <a:srgbClr val="A4A3A4"/>
          </p15:clr>
        </p15:guide>
        <p15:guide id="13" pos="48">
          <p15:clr>
            <a:srgbClr val="A4A3A4"/>
          </p15:clr>
        </p15:guide>
        <p15:guide id="14" pos="1824">
          <p15:clr>
            <a:srgbClr val="A4A3A4"/>
          </p15:clr>
        </p15:guide>
        <p15:guide id="15" pos="2880">
          <p15:clr>
            <a:srgbClr val="A4A3A4"/>
          </p15:clr>
        </p15:guide>
        <p15:guide id="16" pos="4031">
          <p15:clr>
            <a:srgbClr val="A4A3A4"/>
          </p15:clr>
        </p15:guide>
        <p15:guide id="17" pos="5499">
          <p15:clr>
            <a:srgbClr val="A4A3A4"/>
          </p15:clr>
        </p15:guide>
        <p15:guide id="18" pos="2764">
          <p15:clr>
            <a:srgbClr val="A4A3A4"/>
          </p15:clr>
        </p15:guide>
        <p15:guide id="19" pos="2995">
          <p15:clr>
            <a:srgbClr val="A4A3A4"/>
          </p15:clr>
        </p15:guide>
        <p15:guide id="20" orient="horz" pos="3370">
          <p15:clr>
            <a:srgbClr val="A4A3A4"/>
          </p15:clr>
        </p15:guide>
        <p15:guide id="21" orient="horz" pos="924">
          <p15:clr>
            <a:srgbClr val="A4A3A4"/>
          </p15:clr>
        </p15:guide>
        <p15:guide id="22" pos="4235">
          <p15:clr>
            <a:srgbClr val="A4A3A4"/>
          </p15:clr>
        </p15:guide>
        <p15:guide id="23" pos="1529">
          <p15:clr>
            <a:srgbClr val="A4A3A4"/>
          </p15:clr>
        </p15:guide>
        <p15:guide id="24" orient="horz" pos="2792">
          <p15:clr>
            <a:srgbClr val="A4A3A4"/>
          </p15:clr>
        </p15:guide>
        <p15:guide id="25" orient="horz" pos="948">
          <p15:clr>
            <a:srgbClr val="A4A3A4"/>
          </p15:clr>
        </p15:guide>
        <p15:guide id="26" pos="292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52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imonmp" initials="s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2F2F"/>
    <a:srgbClr val="F1B713"/>
    <a:srgbClr val="DDDDDD"/>
    <a:srgbClr val="EAEAEA"/>
    <a:srgbClr val="F8DB88"/>
    <a:srgbClr val="FFFF99"/>
    <a:srgbClr val="D7CB29"/>
    <a:srgbClr val="EADB16"/>
    <a:srgbClr val="F3D80D"/>
    <a:srgbClr val="F5EF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9498" autoAdjust="0"/>
    <p:restoredTop sz="98227" autoAdjust="0"/>
  </p:normalViewPr>
  <p:slideViewPr>
    <p:cSldViewPr snapToGrid="0">
      <p:cViewPr varScale="1">
        <p:scale>
          <a:sx n="41" d="100"/>
          <a:sy n="41" d="100"/>
        </p:scale>
        <p:origin x="328" y="28"/>
      </p:cViewPr>
      <p:guideLst>
        <p:guide orient="horz" pos="769"/>
        <p:guide orient="horz" pos="720"/>
        <p:guide orient="horz" pos="144"/>
        <p:guide orient="horz" pos="3108"/>
        <p:guide orient="horz" pos="141"/>
        <p:guide orient="horz" pos="3168"/>
        <p:guide orient="horz" pos="3112"/>
        <p:guide orient="horz" pos="4146"/>
        <p:guide orient="horz" pos="2160"/>
        <p:guide orient="horz" pos="432"/>
        <p:guide pos="259"/>
        <p:guide pos="5617"/>
        <p:guide pos="48"/>
        <p:guide pos="1824"/>
        <p:guide pos="2880"/>
        <p:guide pos="4031"/>
        <p:guide pos="5499"/>
        <p:guide pos="2764"/>
        <p:guide pos="2995"/>
        <p:guide orient="horz" pos="3370"/>
        <p:guide orient="horz" pos="924"/>
        <p:guide pos="4235"/>
        <p:guide pos="1529"/>
        <p:guide orient="horz" pos="2792"/>
        <p:guide orient="horz" pos="948"/>
        <p:guide pos="292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0" d="100"/>
        <a:sy n="140" d="100"/>
      </p:scale>
      <p:origin x="0" y="20718"/>
    </p:cViewPr>
  </p:sorterViewPr>
  <p:notesViewPr>
    <p:cSldViewPr snapToGrid="0">
      <p:cViewPr>
        <p:scale>
          <a:sx n="90" d="100"/>
          <a:sy n="90" d="100"/>
        </p:scale>
        <p:origin x="-1734" y="186"/>
      </p:cViewPr>
      <p:guideLst>
        <p:guide orient="horz" pos="2952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87" Type="http://schemas.openxmlformats.org/officeDocument/2006/relationships/slide" Target="slides/slide82.xml"/><Relationship Id="rId10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100" Type="http://schemas.openxmlformats.org/officeDocument/2006/relationships/commentAuthors" Target="commentAuthor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93" Type="http://schemas.openxmlformats.org/officeDocument/2006/relationships/slide" Target="slides/slide88.xml"/><Relationship Id="rId9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103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slide" Target="slides/slide89.xml"/><Relationship Id="rId99" Type="http://schemas.openxmlformats.org/officeDocument/2006/relationships/tags" Target="tags/tag1.xml"/><Relationship Id="rId10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notesMaster" Target="notesMasters/notesMaster1.xml"/><Relationship Id="rId10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505200" y="0"/>
            <a:ext cx="301752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45720" tIns="9144" rIns="45720" bIns="9144" numCol="1" anchor="b" anchorCtr="0" compatLnSpc="1">
            <a:prstTxWarp prst="textNoShape">
              <a:avLst/>
            </a:prstTxWarp>
          </a:bodyPr>
          <a:lstStyle>
            <a:lvl1pPr defTabSz="936712">
              <a:defRPr sz="1200">
                <a:latin typeface="Arial" charset="0"/>
              </a:defRPr>
            </a:lvl1pPr>
          </a:lstStyle>
          <a:p>
            <a:pPr algn="r">
              <a:defRPr/>
            </a:pPr>
            <a:r>
              <a:rPr lang="en-US" sz="900" dirty="0"/>
              <a:t>Office of Antiterrorism Assistance</a:t>
            </a:r>
          </a:p>
        </p:txBody>
      </p:sp>
      <p:sp>
        <p:nvSpPr>
          <p:cNvPr id="18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87680" y="8915400"/>
            <a:ext cx="3017520" cy="137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45720" tIns="9144" rIns="45720" bIns="0" numCol="1" anchor="t" anchorCtr="0" compatLnSpc="1">
            <a:prstTxWarp prst="textNoShape">
              <a:avLst/>
            </a:prstTxWarp>
          </a:bodyPr>
          <a:lstStyle>
            <a:lvl1pPr algn="r" defTabSz="936712">
              <a:defRPr sz="1200">
                <a:latin typeface="Arial" charset="0"/>
              </a:defRPr>
            </a:lvl1pPr>
          </a:lstStyle>
          <a:p>
            <a:pPr algn="l">
              <a:defRPr/>
            </a:pPr>
            <a:r>
              <a:rPr lang="en-US" sz="900" dirty="0"/>
              <a:t>Critical Infrastructure Security and Resilience v4.00</a:t>
            </a:r>
          </a:p>
        </p:txBody>
      </p:sp>
      <p:sp>
        <p:nvSpPr>
          <p:cNvPr id="19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487680" y="0"/>
            <a:ext cx="301752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45720" tIns="9144" rIns="45720" bIns="9144" numCol="1" anchor="b" anchorCtr="0" compatLnSpc="1">
            <a:prstTxWarp prst="textNoShape">
              <a:avLst/>
            </a:prstTxWarp>
          </a:bodyPr>
          <a:lstStyle>
            <a:lvl1pPr defTabSz="936712">
              <a:defRPr sz="1200">
                <a:latin typeface="Arial" charset="0"/>
              </a:defRPr>
            </a:lvl1pPr>
          </a:lstStyle>
          <a:p>
            <a:pPr>
              <a:defRPr/>
            </a:pPr>
            <a:r>
              <a:rPr lang="en-US" sz="900" dirty="0"/>
              <a:t>Module 9: Explosives and Critical Infrastructure</a:t>
            </a:r>
          </a:p>
        </p:txBody>
      </p:sp>
      <p:sp>
        <p:nvSpPr>
          <p:cNvPr id="20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505200" y="8915400"/>
            <a:ext cx="3017520" cy="137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45720" tIns="9144" rIns="45720" bIns="0" numCol="1" anchor="t" anchorCtr="0" compatLnSpc="1">
            <a:prstTxWarp prst="textNoShape">
              <a:avLst/>
            </a:prstTxWarp>
          </a:bodyPr>
          <a:lstStyle>
            <a:lvl1pPr algn="r" defTabSz="936712">
              <a:defRPr sz="1200">
                <a:latin typeface="Arial" charset="0"/>
              </a:defRPr>
            </a:lvl1pPr>
          </a:lstStyle>
          <a:p>
            <a:pPr>
              <a:defRPr/>
            </a:pPr>
            <a:fld id="{591BD6A8-70E5-40D7-9606-410942FF5122}" type="slidenum">
              <a:rPr lang="en-US" sz="900"/>
              <a:pPr>
                <a:defRPr/>
              </a:pPr>
              <a:t>‹#›</a:t>
            </a:fld>
            <a:endParaRPr lang="en-US" sz="900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533400" y="457200"/>
            <a:ext cx="5943600" cy="0"/>
          </a:xfrm>
          <a:prstGeom prst="line">
            <a:avLst/>
          </a:prstGeom>
          <a:ln w="9525">
            <a:solidFill>
              <a:srgbClr val="2F2F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33400" y="8915400"/>
            <a:ext cx="5943600" cy="0"/>
          </a:xfrm>
          <a:prstGeom prst="line">
            <a:avLst/>
          </a:prstGeom>
          <a:ln w="9525">
            <a:solidFill>
              <a:srgbClr val="2F2F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87680" y="9051638"/>
            <a:ext cx="6035040" cy="320962"/>
          </a:xfrm>
          <a:prstGeom prst="rect">
            <a:avLst/>
          </a:prstGeom>
          <a:noFill/>
        </p:spPr>
        <p:txBody>
          <a:bodyPr wrap="square" tIns="9144" bIns="9144" rtlCol="0">
            <a:noAutofit/>
          </a:bodyPr>
          <a:lstStyle/>
          <a:p>
            <a:pPr algn="ctr"/>
            <a:r>
              <a:rPr lang="en-US" sz="900" b="1" dirty="0"/>
              <a:t>OFFICE OF ANTITERRORISM ASSISTANCE - FOR TRAINING PURPOSES ONLY</a:t>
            </a:r>
          </a:p>
        </p:txBody>
      </p:sp>
    </p:spTree>
    <p:extLst>
      <p:ext uri="{BB962C8B-B14F-4D97-AF65-F5344CB8AC3E}">
        <p14:creationId xmlns:p14="http://schemas.microsoft.com/office/powerpoint/2010/main" val="3997515574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2050" y="701675"/>
            <a:ext cx="4686300" cy="35163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104902" y="4452710"/>
            <a:ext cx="4800598" cy="4206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611" tIns="46806" rIns="93611" bIns="468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505200" y="0"/>
            <a:ext cx="301752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45720" tIns="9144" rIns="45720" bIns="9144" numCol="1" anchor="b" anchorCtr="0" compatLnSpc="1">
            <a:prstTxWarp prst="textNoShape">
              <a:avLst/>
            </a:prstTxWarp>
          </a:bodyPr>
          <a:lstStyle>
            <a:lvl1pPr defTabSz="936712">
              <a:defRPr sz="1200">
                <a:latin typeface="Arial" charset="0"/>
              </a:defRPr>
            </a:lvl1pPr>
          </a:lstStyle>
          <a:p>
            <a:pPr algn="r">
              <a:defRPr/>
            </a:pPr>
            <a:r>
              <a:rPr lang="en-US" sz="900" dirty="0"/>
              <a:t>Office of Antiterrorism Assistance</a:t>
            </a:r>
          </a:p>
        </p:txBody>
      </p:sp>
      <p:sp>
        <p:nvSpPr>
          <p:cNvPr id="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87680" y="8915400"/>
            <a:ext cx="3017520" cy="137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45720" tIns="9144" rIns="45720" bIns="0" numCol="1" anchor="t" anchorCtr="0" compatLnSpc="1">
            <a:prstTxWarp prst="textNoShape">
              <a:avLst/>
            </a:prstTxWarp>
          </a:bodyPr>
          <a:lstStyle>
            <a:lvl1pPr algn="r" defTabSz="936712">
              <a:defRPr sz="1200">
                <a:latin typeface="Arial" charset="0"/>
              </a:defRPr>
            </a:lvl1pPr>
          </a:lstStyle>
          <a:p>
            <a:pPr algn="l">
              <a:defRPr/>
            </a:pPr>
            <a:r>
              <a:rPr lang="en-US" sz="900" dirty="0"/>
              <a:t>Critical Infrastructure Security and Resilience v4.00</a:t>
            </a:r>
          </a:p>
        </p:txBody>
      </p:sp>
      <p:sp>
        <p:nvSpPr>
          <p:cNvPr id="10" name="Rectangle 4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487680" y="0"/>
            <a:ext cx="301752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45720" tIns="9144" rIns="45720" bIns="9144" numCol="1" anchor="b" anchorCtr="0" compatLnSpc="1">
            <a:prstTxWarp prst="textNoShape">
              <a:avLst/>
            </a:prstTxWarp>
          </a:bodyPr>
          <a:lstStyle>
            <a:lvl1pPr defTabSz="936712">
              <a:defRPr sz="1200">
                <a:latin typeface="Arial" charset="0"/>
              </a:defRPr>
            </a:lvl1pPr>
          </a:lstStyle>
          <a:p>
            <a:pPr>
              <a:defRPr/>
            </a:pPr>
            <a:r>
              <a:rPr lang="en-US" sz="900" dirty="0"/>
              <a:t>Module 9: Explosives and Critical Infrastructure</a:t>
            </a:r>
          </a:p>
        </p:txBody>
      </p:sp>
      <p:sp>
        <p:nvSpPr>
          <p:cNvPr id="11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505200" y="8915400"/>
            <a:ext cx="3017520" cy="137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45720" tIns="9144" rIns="45720" bIns="0" numCol="1" anchor="t" anchorCtr="0" compatLnSpc="1">
            <a:prstTxWarp prst="textNoShape">
              <a:avLst/>
            </a:prstTxWarp>
          </a:bodyPr>
          <a:lstStyle>
            <a:lvl1pPr algn="r" defTabSz="936712">
              <a:defRPr sz="1200">
                <a:latin typeface="Arial" charset="0"/>
              </a:defRPr>
            </a:lvl1pPr>
          </a:lstStyle>
          <a:p>
            <a:pPr>
              <a:defRPr/>
            </a:pPr>
            <a:fld id="{591BD6A8-70E5-40D7-9606-410942FF5122}" type="slidenum">
              <a:rPr lang="en-US" sz="900"/>
              <a:pPr>
                <a:defRPr/>
              </a:pPr>
              <a:t>‹#›</a:t>
            </a:fld>
            <a:endParaRPr lang="en-US" sz="900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533400" y="457200"/>
            <a:ext cx="5943600" cy="0"/>
          </a:xfrm>
          <a:prstGeom prst="line">
            <a:avLst/>
          </a:prstGeom>
          <a:ln w="9525">
            <a:solidFill>
              <a:srgbClr val="2F2F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33400" y="8915400"/>
            <a:ext cx="5943600" cy="0"/>
          </a:xfrm>
          <a:prstGeom prst="line">
            <a:avLst/>
          </a:prstGeom>
          <a:ln w="9525">
            <a:solidFill>
              <a:srgbClr val="2F2F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87680" y="9051638"/>
            <a:ext cx="6035040" cy="320962"/>
          </a:xfrm>
          <a:prstGeom prst="rect">
            <a:avLst/>
          </a:prstGeom>
          <a:noFill/>
        </p:spPr>
        <p:txBody>
          <a:bodyPr wrap="square" tIns="9144" bIns="9144" rtlCol="0">
            <a:noAutofit/>
          </a:bodyPr>
          <a:lstStyle/>
          <a:p>
            <a:pPr algn="ctr"/>
            <a:r>
              <a:rPr lang="en-US" sz="900" b="1" dirty="0"/>
              <a:t>OFFICE OF ANTITERRORISM ASSISTANCE - FOR TRAINING PURPOSES ONLY</a:t>
            </a:r>
          </a:p>
        </p:txBody>
      </p:sp>
    </p:spTree>
    <p:extLst>
      <p:ext uri="{BB962C8B-B14F-4D97-AF65-F5344CB8AC3E}">
        <p14:creationId xmlns:p14="http://schemas.microsoft.com/office/powerpoint/2010/main" val="2619954458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114300" indent="-114300" algn="l" rtl="0" eaLnBrk="0" fontAlgn="base" hangingPunct="0">
      <a:spcBef>
        <a:spcPct val="30000"/>
      </a:spcBef>
      <a:spcAft>
        <a:spcPct val="0"/>
      </a:spcAft>
      <a:buFont typeface="Arial" pitchFamily="34" charset="0"/>
      <a:buChar char="•"/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571500" indent="-114300" algn="l" rtl="0" eaLnBrk="0" fontAlgn="base" hangingPunct="0">
      <a:spcBef>
        <a:spcPct val="30000"/>
      </a:spcBef>
      <a:spcAft>
        <a:spcPct val="0"/>
      </a:spcAft>
      <a:buFont typeface="Arial" pitchFamily="34" charset="0"/>
      <a:buChar char="•"/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1028700" indent="-114300" algn="l" rtl="0" eaLnBrk="0" fontAlgn="base" hangingPunct="0">
      <a:spcBef>
        <a:spcPct val="30000"/>
      </a:spcBef>
      <a:spcAft>
        <a:spcPct val="0"/>
      </a:spcAft>
      <a:buFont typeface="Arial" pitchFamily="34" charset="0"/>
      <a:buChar char="•"/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485900" indent="-114300" algn="l" rtl="0" eaLnBrk="0" fontAlgn="base" hangingPunct="0">
      <a:spcBef>
        <a:spcPct val="30000"/>
      </a:spcBef>
      <a:spcAft>
        <a:spcPct val="0"/>
      </a:spcAft>
      <a:buFont typeface="Arial" pitchFamily="34" charset="0"/>
      <a:buChar char="•"/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algn="r">
              <a:defRPr/>
            </a:pPr>
            <a:r>
              <a:rPr lang="en-US" sz="900" dirty="0"/>
              <a:t>Office of Antiterrorism Assistance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 algn="l">
              <a:defRPr/>
            </a:pPr>
            <a:r>
              <a:rPr lang="en-US" sz="900" dirty="0"/>
              <a:t>Critical Infrastructure Security and Resilience v4.00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z="900" dirty="0"/>
              <a:t>Module 9: Explosives and Critical Infrastructure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591BD6A8-70E5-40D7-9606-410942FF5122}" type="slidenum">
              <a:rPr lang="en-US" sz="900" smtClean="0"/>
              <a:pPr>
                <a:defRPr/>
              </a:pPr>
              <a:t>1</a:t>
            </a:fld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3623044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algn="r">
              <a:defRPr/>
            </a:pPr>
            <a:r>
              <a:rPr lang="en-US" sz="900" dirty="0"/>
              <a:t>Office of Antiterrorism Assistance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 algn="l">
              <a:defRPr/>
            </a:pPr>
            <a:r>
              <a:rPr lang="en-US" sz="900" dirty="0"/>
              <a:t>Critical Infrastructure Security and Resilience v4.00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z="900" dirty="0"/>
              <a:t>Module 9: Explosives and Critical Infrastructure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591BD6A8-70E5-40D7-9606-410942FF5122}" type="slidenum">
              <a:rPr lang="en-US" sz="900" smtClean="0"/>
              <a:pPr>
                <a:defRPr/>
              </a:pPr>
              <a:t>90</a:t>
            </a:fld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5998703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algn="r">
              <a:defRPr/>
            </a:pPr>
            <a:r>
              <a:rPr lang="en-US" sz="900" dirty="0"/>
              <a:t>Office of Antiterrorism Assistance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 algn="l">
              <a:defRPr/>
            </a:pPr>
            <a:r>
              <a:rPr lang="en-US" sz="900" dirty="0"/>
              <a:t>Critical Infrastructure Security and Resilience v4.00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z="900" dirty="0"/>
              <a:t>Module 9: Explosives and Critical Infrastructure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591BD6A8-70E5-40D7-9606-410942FF5122}" type="slidenum">
              <a:rPr lang="en-US" sz="900" smtClean="0"/>
              <a:pPr>
                <a:defRPr/>
              </a:pPr>
              <a:t>91</a:t>
            </a:fld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599870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rimary: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Rectangle 9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411163" y="2743200"/>
            <a:ext cx="6996225" cy="1371600"/>
          </a:xfrm>
          <a:effectLst/>
        </p:spPr>
        <p:txBody>
          <a:bodyPr lIns="91440" tIns="45720" rIns="91440" bIns="45720" anchor="ctr"/>
          <a:lstStyle>
            <a:lvl1pPr algn="l">
              <a:spcAft>
                <a:spcPts val="200"/>
              </a:spcAft>
              <a:defRPr sz="3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Place Module 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0" y="228600"/>
            <a:ext cx="4340543" cy="914400"/>
          </a:xfrm>
        </p:spPr>
        <p:txBody>
          <a:bodyPr anchor="t"/>
          <a:lstStyle>
            <a:lvl1pPr algn="r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Place Module ##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>
          <a:xfrm>
            <a:off x="315912" y="6629400"/>
            <a:ext cx="2473325" cy="228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2895600" y="6629400"/>
            <a:ext cx="3352800" cy="228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/>
              <a:t>Module 9: Explosives and Critical Infrastructure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/>
              <a:t> </a:t>
            </a:r>
            <a:fld id="{1E05A8D5-9D50-4F79-AAB3-D0C9B9E3293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6468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imary: 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1163" y="228600"/>
            <a:ext cx="8318500" cy="914400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11" name="Footer Placeholder 10"/>
          <p:cNvSpPr>
            <a:spLocks noGrp="1" noChangeArrowheads="1"/>
          </p:cNvSpPr>
          <p:nvPr>
            <p:ph type="ftr" sz="quarter" idx="14"/>
          </p:nvPr>
        </p:nvSpPr>
        <p:spPr bwMode="auto">
          <a:xfrm>
            <a:off x="2971800" y="6629400"/>
            <a:ext cx="3200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1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/>
              <a:t>Module 9: Explosives and Critical Infrastructure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5"/>
          </p:nvPr>
        </p:nvSpPr>
        <p:spPr>
          <a:xfrm>
            <a:off x="47624" y="6629400"/>
            <a:ext cx="2836864" cy="228600"/>
          </a:xfrm>
          <a:prstGeom prst="rect">
            <a:avLst/>
          </a:prstGeom>
        </p:spPr>
        <p:txBody>
          <a:bodyPr vert="horz" wrap="none" lIns="9144" tIns="9144" rIns="45720" bIns="9144" rtlCol="0" anchor="ctr"/>
          <a:lstStyle>
            <a:lvl1pPr algn="l">
              <a:defRPr sz="1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17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29662" y="6629400"/>
            <a:ext cx="405861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1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/>
              <a:t> </a:t>
            </a:r>
            <a:fld id="{1E05A8D5-9D50-4F79-AAB3-D0C9B9E3293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8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754563" y="1220788"/>
            <a:ext cx="3975100" cy="1737360"/>
          </a:xfrm>
        </p:spPr>
        <p:txBody>
          <a:bodyPr/>
          <a:lstStyle>
            <a:lvl1pPr marL="228600" indent="-228600">
              <a:defRPr/>
            </a:lvl1pPr>
            <a:lvl4pPr>
              <a:defRPr/>
            </a:lvl4pPr>
          </a:lstStyle>
          <a:p>
            <a:pPr lvl="0"/>
            <a:r>
              <a:rPr lang="en-US" dirty="0"/>
              <a:t>Click to edit Layout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9" name="Content Placeholder 6"/>
          <p:cNvSpPr>
            <a:spLocks noGrp="1"/>
          </p:cNvSpPr>
          <p:nvPr>
            <p:ph sz="quarter" idx="16" hasCustomPrompt="1"/>
          </p:nvPr>
        </p:nvSpPr>
        <p:spPr>
          <a:xfrm>
            <a:off x="4754563" y="3202940"/>
            <a:ext cx="3975100" cy="1737360"/>
          </a:xfrm>
        </p:spPr>
        <p:txBody>
          <a:bodyPr/>
          <a:lstStyle>
            <a:lvl1pPr marL="228600" indent="-228600">
              <a:defRPr/>
            </a:lvl1pPr>
            <a:lvl4pPr>
              <a:defRPr/>
            </a:lvl4pPr>
          </a:lstStyle>
          <a:p>
            <a:pPr lvl="0"/>
            <a:r>
              <a:rPr lang="en-US" dirty="0"/>
              <a:t>Click to edit Layout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0" name="Content Placeholder 6"/>
          <p:cNvSpPr>
            <a:spLocks noGrp="1"/>
          </p:cNvSpPr>
          <p:nvPr>
            <p:ph sz="quarter" idx="17" hasCustomPrompt="1"/>
          </p:nvPr>
        </p:nvSpPr>
        <p:spPr>
          <a:xfrm>
            <a:off x="411164" y="1220788"/>
            <a:ext cx="3976686" cy="1737360"/>
          </a:xfrm>
        </p:spPr>
        <p:txBody>
          <a:bodyPr/>
          <a:lstStyle>
            <a:lvl1pPr marL="228600" indent="-228600">
              <a:defRPr/>
            </a:lvl1pPr>
            <a:lvl4pPr>
              <a:defRPr/>
            </a:lvl4pPr>
          </a:lstStyle>
          <a:p>
            <a:pPr lvl="0"/>
            <a:r>
              <a:rPr lang="en-US" dirty="0"/>
              <a:t>Click to edit Layout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1" name="Content Placeholder 6"/>
          <p:cNvSpPr>
            <a:spLocks noGrp="1"/>
          </p:cNvSpPr>
          <p:nvPr>
            <p:ph sz="quarter" idx="18" hasCustomPrompt="1"/>
          </p:nvPr>
        </p:nvSpPr>
        <p:spPr>
          <a:xfrm>
            <a:off x="411163" y="3202940"/>
            <a:ext cx="3976687" cy="1737360"/>
          </a:xfrm>
        </p:spPr>
        <p:txBody>
          <a:bodyPr/>
          <a:lstStyle>
            <a:lvl1pPr marL="228600" indent="-228600">
              <a:defRPr/>
            </a:lvl1pPr>
            <a:lvl4pPr>
              <a:defRPr/>
            </a:lvl4pPr>
          </a:lstStyle>
          <a:p>
            <a:pPr lvl="0"/>
            <a:r>
              <a:rPr lang="en-US" dirty="0"/>
              <a:t>Click to edit Layout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946366249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imary: 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11162" y="228600"/>
            <a:ext cx="8318501" cy="4711700"/>
          </a:xfrm>
        </p:spPr>
        <p:txBody>
          <a:bodyPr/>
          <a:lstStyle>
            <a:lvl1pPr marL="233363" indent="-233363">
              <a:buNone/>
              <a:defRPr sz="2800" b="1">
                <a:latin typeface="Arial" pitchFamily="34" charset="0"/>
                <a:cs typeface="Arial" pitchFamily="34" charset="0"/>
              </a:defRPr>
            </a:lvl1pPr>
            <a:lvl2pPr>
              <a:defRPr sz="2400" b="1">
                <a:latin typeface="Arial" pitchFamily="34" charset="0"/>
                <a:cs typeface="Arial" pitchFamily="34" charset="0"/>
              </a:defRPr>
            </a:lvl2pPr>
            <a:lvl3pPr marL="1147763" indent="-233363">
              <a:spcBef>
                <a:spcPts val="200"/>
              </a:spcBef>
              <a:tabLst/>
              <a:defRPr sz="2000" b="1">
                <a:latin typeface="Arial" pitchFamily="34" charset="0"/>
                <a:cs typeface="Arial" pitchFamily="34" charset="0"/>
              </a:defRPr>
            </a:lvl3pPr>
            <a:lvl4pPr marL="1604963" indent="-233363">
              <a:spcBef>
                <a:spcPts val="100"/>
              </a:spcBef>
              <a:buFont typeface="Arial" pitchFamily="34" charset="0"/>
              <a:buChar char="•"/>
              <a:defRPr sz="1800" b="1">
                <a:latin typeface="Arial" pitchFamily="34" charset="0"/>
                <a:cs typeface="Arial" pitchFamily="34" charset="0"/>
              </a:defRPr>
            </a:lvl4pPr>
            <a:lvl5pPr marL="1998663" indent="-169863">
              <a:buFont typeface="Arial" pitchFamily="34" charset="0"/>
              <a:buChar char="•"/>
              <a:defRPr sz="2400" b="0">
                <a:latin typeface="+mj-lt"/>
              </a:defRPr>
            </a:lvl5pPr>
          </a:lstStyle>
          <a:p>
            <a:pPr lvl="0"/>
            <a:r>
              <a:rPr lang="en-US" dirty="0"/>
              <a:t>Click to place content</a:t>
            </a:r>
          </a:p>
        </p:txBody>
      </p:sp>
      <p:sp>
        <p:nvSpPr>
          <p:cNvPr id="11" name="Footer Placeholder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71800" y="6629400"/>
            <a:ext cx="3200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1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Module 9: Explosives and Critical Infrastructure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2"/>
          </p:nvPr>
        </p:nvSpPr>
        <p:spPr>
          <a:xfrm>
            <a:off x="47624" y="6629400"/>
            <a:ext cx="2836864" cy="228600"/>
          </a:xfrm>
          <a:prstGeom prst="rect">
            <a:avLst/>
          </a:prstGeom>
        </p:spPr>
        <p:txBody>
          <a:bodyPr vert="horz" wrap="none" lIns="9144" tIns="9144" rIns="45720" bIns="9144" rtlCol="0" anchor="ctr"/>
          <a:lstStyle>
            <a:lvl1pPr algn="l">
              <a:defRPr sz="10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>
                <a:solidFill>
                  <a:srgbClr val="FFFFFF">
                    <a:lumMod val="85000"/>
                  </a:srgbClr>
                </a:solidFill>
              </a:rPr>
              <a:t>CISR v1.0</a:t>
            </a:r>
            <a:endParaRPr lang="en-US" dirty="0">
              <a:solidFill>
                <a:srgbClr val="FFFFFF">
                  <a:lumMod val="85000"/>
                </a:srgbClr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29662" y="6629400"/>
            <a:ext cx="405861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1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 </a:t>
            </a:r>
            <a:fld id="{1E05A8D5-9D50-4F79-AAB3-D0C9B9E3293E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7670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rimary: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1163" y="228600"/>
            <a:ext cx="8318500" cy="914400"/>
          </a:xfrm>
          <a:effectLst/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71800" y="6629400"/>
            <a:ext cx="3200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1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Module 9: Explosives and Critical Infrastructure</a:t>
            </a:r>
          </a:p>
        </p:txBody>
      </p:sp>
      <p:sp>
        <p:nvSpPr>
          <p:cNvPr id="13" name="Date Placeholder 11"/>
          <p:cNvSpPr>
            <a:spLocks noGrp="1"/>
          </p:cNvSpPr>
          <p:nvPr>
            <p:ph type="dt" sz="half" idx="2"/>
          </p:nvPr>
        </p:nvSpPr>
        <p:spPr>
          <a:xfrm>
            <a:off x="47624" y="6629400"/>
            <a:ext cx="2836864" cy="228600"/>
          </a:xfrm>
          <a:prstGeom prst="rect">
            <a:avLst/>
          </a:prstGeom>
        </p:spPr>
        <p:txBody>
          <a:bodyPr vert="horz" wrap="none" lIns="9144" tIns="9144" rIns="45720" bIns="9144" rtlCol="0" anchor="ctr"/>
          <a:lstStyle>
            <a:lvl1pPr algn="l">
              <a:defRPr sz="10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>
                <a:solidFill>
                  <a:srgbClr val="FFFFFF">
                    <a:lumMod val="85000"/>
                  </a:srgbClr>
                </a:solidFill>
              </a:rPr>
              <a:t>CISR v1.0</a:t>
            </a:r>
            <a:endParaRPr lang="en-US" dirty="0">
              <a:solidFill>
                <a:srgbClr val="FFFFFF">
                  <a:lumMod val="85000"/>
                </a:srgbClr>
              </a:solidFill>
            </a:endParaRPr>
          </a:p>
        </p:txBody>
      </p:sp>
      <p:sp>
        <p:nvSpPr>
          <p:cNvPr id="10" name="Slide Number Placeholder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29662" y="6629400"/>
            <a:ext cx="405861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1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 </a:t>
            </a:r>
            <a:fld id="{1E05A8D5-9D50-4F79-AAB3-D0C9B9E3293E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4057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ference: Title 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Icon"/>
          <p:cNvSpPr>
            <a:spLocks noGrp="1"/>
          </p:cNvSpPr>
          <p:nvPr>
            <p:ph type="pic" sz="quarter" idx="30" hasCustomPrompt="1"/>
          </p:nvPr>
        </p:nvSpPr>
        <p:spPr>
          <a:xfrm>
            <a:off x="8272463" y="685800"/>
            <a:ext cx="457200" cy="45720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IMAGE</a:t>
            </a:r>
          </a:p>
        </p:txBody>
      </p:sp>
      <p:sp>
        <p:nvSpPr>
          <p:cNvPr id="21" name="Text Placeholder Type"/>
          <p:cNvSpPr>
            <a:spLocks noGrp="1"/>
          </p:cNvSpPr>
          <p:nvPr>
            <p:ph type="body" sz="quarter" idx="28" hasCustomPrompt="1"/>
          </p:nvPr>
        </p:nvSpPr>
        <p:spPr>
          <a:xfrm>
            <a:off x="6444933" y="685800"/>
            <a:ext cx="1783080" cy="457200"/>
          </a:xfrm>
          <a:solidFill>
            <a:schemeClr val="bg1">
              <a:lumMod val="65000"/>
            </a:schemeClr>
          </a:solidFill>
        </p:spPr>
        <p:txBody>
          <a:bodyPr wrap="none" rIns="9144" anchor="ctr">
            <a:normAutofit/>
          </a:bodyPr>
          <a:lstStyle>
            <a:lvl1pPr marL="0" indent="0" algn="ctr">
              <a:spcAft>
                <a:spcPts val="0"/>
              </a:spcAft>
              <a:buNone/>
              <a:defRPr sz="1600">
                <a:latin typeface="Helvetica" pitchFamily="34" charset="0"/>
              </a:defRPr>
            </a:lvl1pPr>
          </a:lstStyle>
          <a:p>
            <a:pPr lvl="0"/>
            <a:r>
              <a:rPr lang="en-US" dirty="0"/>
              <a:t>Addenda /</a:t>
            </a:r>
          </a:p>
          <a:p>
            <a:pPr lvl="0"/>
            <a:r>
              <a:rPr lang="en-US" dirty="0"/>
              <a:t>Reference ##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 </a:t>
            </a:r>
            <a:fld id="{9587AB99-FD34-48E4-8751-B532B08D7F6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Module 9: Explosives and Critical Infrastructure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CISR v1.0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405435" y="1217957"/>
            <a:ext cx="8318500" cy="3719511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11163" y="231775"/>
            <a:ext cx="5988050" cy="914400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Ref"/>
          <p:cNvSpPr>
            <a:spLocks noGrp="1"/>
          </p:cNvSpPr>
          <p:nvPr>
            <p:ph type="body" sz="quarter" idx="31" hasCustomPrompt="1"/>
          </p:nvPr>
        </p:nvSpPr>
        <p:spPr>
          <a:xfrm>
            <a:off x="6443663" y="231775"/>
            <a:ext cx="2286000" cy="411480"/>
          </a:xfr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rIns="9144" bIns="9144"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pPr lvl="0"/>
            <a:r>
              <a:rPr lang="en-US" dirty="0"/>
              <a:t>Refer To:</a:t>
            </a:r>
          </a:p>
        </p:txBody>
      </p:sp>
    </p:spTree>
    <p:extLst>
      <p:ext uri="{BB962C8B-B14F-4D97-AF65-F5344CB8AC3E}">
        <p14:creationId xmlns:p14="http://schemas.microsoft.com/office/powerpoint/2010/main" val="36750775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ference: Title, 2 Stag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 </a:t>
            </a:r>
            <a:fld id="{9587AB99-FD34-48E4-8751-B532B08D7F6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CISR v1.0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Module 9: Explosives and Critical Infrastructure</a:t>
            </a:r>
            <a:endParaRPr lang="en-US" dirty="0"/>
          </a:p>
        </p:txBody>
      </p:sp>
      <p:sp>
        <p:nvSpPr>
          <p:cNvPr id="19" name="Content Placeholder 6"/>
          <p:cNvSpPr>
            <a:spLocks noGrp="1"/>
          </p:cNvSpPr>
          <p:nvPr>
            <p:ph sz="quarter" idx="16"/>
          </p:nvPr>
        </p:nvSpPr>
        <p:spPr>
          <a:xfrm>
            <a:off x="4705350" y="4162489"/>
            <a:ext cx="4024313" cy="1755648"/>
          </a:xfrm>
        </p:spPr>
        <p:txBody>
          <a:bodyPr/>
          <a:lstStyle>
            <a:lvl1pPr marL="228600" indent="-228600">
              <a:defRPr/>
            </a:lvl1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0" name="Content Placeholder 6"/>
          <p:cNvSpPr>
            <a:spLocks noGrp="1"/>
          </p:cNvSpPr>
          <p:nvPr>
            <p:ph sz="quarter" idx="17"/>
          </p:nvPr>
        </p:nvSpPr>
        <p:spPr>
          <a:xfrm>
            <a:off x="411163" y="1220788"/>
            <a:ext cx="8318500" cy="2743200"/>
          </a:xfrm>
        </p:spPr>
        <p:txBody>
          <a:bodyPr/>
          <a:lstStyle>
            <a:lvl1pPr marL="228600" indent="-228600"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Icon"/>
          <p:cNvSpPr>
            <a:spLocks noGrp="1"/>
          </p:cNvSpPr>
          <p:nvPr>
            <p:ph type="pic" sz="quarter" idx="30" hasCustomPrompt="1"/>
          </p:nvPr>
        </p:nvSpPr>
        <p:spPr>
          <a:xfrm>
            <a:off x="8272463" y="685800"/>
            <a:ext cx="457200" cy="45720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IMAGE</a:t>
            </a:r>
          </a:p>
        </p:txBody>
      </p:sp>
      <p:sp>
        <p:nvSpPr>
          <p:cNvPr id="12" name="Text Placeholder Type"/>
          <p:cNvSpPr>
            <a:spLocks noGrp="1"/>
          </p:cNvSpPr>
          <p:nvPr>
            <p:ph type="body" sz="quarter" idx="28" hasCustomPrompt="1"/>
          </p:nvPr>
        </p:nvSpPr>
        <p:spPr>
          <a:xfrm>
            <a:off x="6444933" y="685800"/>
            <a:ext cx="1783080" cy="457200"/>
          </a:xfrm>
          <a:solidFill>
            <a:schemeClr val="bg1">
              <a:lumMod val="65000"/>
            </a:schemeClr>
          </a:solidFill>
        </p:spPr>
        <p:txBody>
          <a:bodyPr wrap="none" rIns="9144" anchor="ctr">
            <a:normAutofit/>
          </a:bodyPr>
          <a:lstStyle>
            <a:lvl1pPr marL="0" indent="0" algn="ctr">
              <a:spcAft>
                <a:spcPts val="0"/>
              </a:spcAft>
              <a:buNone/>
              <a:defRPr sz="1600">
                <a:latin typeface="Helvetica" pitchFamily="34" charset="0"/>
              </a:defRPr>
            </a:lvl1pPr>
          </a:lstStyle>
          <a:p>
            <a:pPr lvl="0"/>
            <a:r>
              <a:rPr lang="en-US" dirty="0"/>
              <a:t>Addenda /</a:t>
            </a:r>
          </a:p>
          <a:p>
            <a:pPr lvl="0"/>
            <a:r>
              <a:rPr lang="en-US" dirty="0"/>
              <a:t>Reference ##</a:t>
            </a:r>
          </a:p>
        </p:txBody>
      </p:sp>
      <p:sp>
        <p:nvSpPr>
          <p:cNvPr id="13" name="Text Placeholder Ref"/>
          <p:cNvSpPr>
            <a:spLocks noGrp="1"/>
          </p:cNvSpPr>
          <p:nvPr>
            <p:ph type="body" sz="quarter" idx="31" hasCustomPrompt="1"/>
          </p:nvPr>
        </p:nvSpPr>
        <p:spPr>
          <a:xfrm>
            <a:off x="6443663" y="231775"/>
            <a:ext cx="2286000" cy="411480"/>
          </a:xfr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rIns="9144" bIns="9144"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pPr lvl="0"/>
            <a:r>
              <a:rPr lang="en-US" dirty="0"/>
              <a:t>Refer To:</a:t>
            </a:r>
          </a:p>
        </p:txBody>
      </p:sp>
    </p:spTree>
    <p:extLst>
      <p:ext uri="{BB962C8B-B14F-4D97-AF65-F5344CB8AC3E}">
        <p14:creationId xmlns:p14="http://schemas.microsoft.com/office/powerpoint/2010/main" val="2319044987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ference: 1 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13"/>
          <p:cNvSpPr>
            <a:spLocks noGrp="1"/>
          </p:cNvSpPr>
          <p:nvPr>
            <p:ph sz="quarter" idx="13"/>
          </p:nvPr>
        </p:nvSpPr>
        <p:spPr>
          <a:xfrm>
            <a:off x="411164" y="1220788"/>
            <a:ext cx="4027486" cy="3713162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2" name="Content Placeholder 13"/>
          <p:cNvSpPr>
            <a:spLocks noGrp="1"/>
          </p:cNvSpPr>
          <p:nvPr>
            <p:ph sz="quarter" idx="14"/>
          </p:nvPr>
        </p:nvSpPr>
        <p:spPr>
          <a:xfrm>
            <a:off x="4705350" y="1220789"/>
            <a:ext cx="4024313" cy="3713162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9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 </a:t>
            </a:r>
            <a:fld id="{9C6635B0-4939-4DBA-98A8-758956F209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ftr" sz="quarter" idx="2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Module 9: Explosives and Critical Infrastructure</a:t>
            </a:r>
            <a:endParaRPr lang="en-US" dirty="0"/>
          </a:p>
        </p:txBody>
      </p:sp>
      <p:sp>
        <p:nvSpPr>
          <p:cNvPr id="11" name="Date Placeholder 11"/>
          <p:cNvSpPr>
            <a:spLocks noGrp="1"/>
          </p:cNvSpPr>
          <p:nvPr>
            <p:ph type="dt" sz="half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CISR v1.0</a:t>
            </a:r>
            <a:endParaRPr lang="en-US" dirty="0"/>
          </a:p>
        </p:txBody>
      </p:sp>
      <p:sp>
        <p:nvSpPr>
          <p:cNvPr id="14" name="Picture Placeholder Icon"/>
          <p:cNvSpPr>
            <a:spLocks noGrp="1"/>
          </p:cNvSpPr>
          <p:nvPr>
            <p:ph type="pic" sz="quarter" idx="30" hasCustomPrompt="1"/>
          </p:nvPr>
        </p:nvSpPr>
        <p:spPr>
          <a:xfrm>
            <a:off x="8272463" y="685800"/>
            <a:ext cx="457200" cy="45720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IMAGE</a:t>
            </a:r>
          </a:p>
        </p:txBody>
      </p:sp>
      <p:sp>
        <p:nvSpPr>
          <p:cNvPr id="15" name="Text Placeholder Type"/>
          <p:cNvSpPr>
            <a:spLocks noGrp="1"/>
          </p:cNvSpPr>
          <p:nvPr>
            <p:ph type="body" sz="quarter" idx="28" hasCustomPrompt="1"/>
          </p:nvPr>
        </p:nvSpPr>
        <p:spPr>
          <a:xfrm>
            <a:off x="6444933" y="685800"/>
            <a:ext cx="1783080" cy="457200"/>
          </a:xfrm>
          <a:solidFill>
            <a:schemeClr val="bg1">
              <a:lumMod val="65000"/>
            </a:schemeClr>
          </a:solidFill>
        </p:spPr>
        <p:txBody>
          <a:bodyPr wrap="square" rIns="9144" anchor="ctr">
            <a:normAutofit/>
          </a:bodyPr>
          <a:lstStyle>
            <a:lvl1pPr marL="0" indent="0" algn="ctr">
              <a:spcAft>
                <a:spcPts val="0"/>
              </a:spcAft>
              <a:buNone/>
              <a:defRPr sz="1600">
                <a:latin typeface="Helvetica" pitchFamily="34" charset="0"/>
              </a:defRPr>
            </a:lvl1pPr>
          </a:lstStyle>
          <a:p>
            <a:pPr lvl="0"/>
            <a:r>
              <a:rPr lang="en-US" dirty="0"/>
              <a:t>Addenda /</a:t>
            </a:r>
          </a:p>
          <a:p>
            <a:pPr lvl="0"/>
            <a:r>
              <a:rPr lang="en-US" dirty="0"/>
              <a:t>Reference ##</a:t>
            </a:r>
          </a:p>
        </p:txBody>
      </p:sp>
      <p:sp>
        <p:nvSpPr>
          <p:cNvPr id="16" name="Text Placeholder Ref"/>
          <p:cNvSpPr>
            <a:spLocks noGrp="1"/>
          </p:cNvSpPr>
          <p:nvPr>
            <p:ph type="body" sz="quarter" idx="31" hasCustomPrompt="1"/>
          </p:nvPr>
        </p:nvSpPr>
        <p:spPr>
          <a:xfrm>
            <a:off x="6443663" y="231775"/>
            <a:ext cx="2286000" cy="411480"/>
          </a:xfr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rIns="9144" bIns="9144"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pPr lvl="0"/>
            <a:r>
              <a:rPr lang="en-US" dirty="0"/>
              <a:t>Refer To:</a:t>
            </a:r>
          </a:p>
        </p:txBody>
      </p:sp>
    </p:spTree>
    <p:extLst>
      <p:ext uri="{BB962C8B-B14F-4D97-AF65-F5344CB8AC3E}">
        <p14:creationId xmlns:p14="http://schemas.microsoft.com/office/powerpoint/2010/main" val="2503317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ference: Title and 2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CISR v1.0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Module 9: Explosives and Critical Infrastructure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 </a:t>
            </a:r>
            <a:fld id="{9587AB99-FD34-48E4-8751-B532B08D7F6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13"/>
          </p:nvPr>
        </p:nvSpPr>
        <p:spPr>
          <a:xfrm>
            <a:off x="4705350" y="1217659"/>
            <a:ext cx="4023360" cy="1783080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2" name="Content Placeholder 13"/>
          <p:cNvSpPr>
            <a:spLocks noGrp="1"/>
          </p:cNvSpPr>
          <p:nvPr>
            <p:ph sz="quarter" idx="14"/>
          </p:nvPr>
        </p:nvSpPr>
        <p:spPr>
          <a:xfrm>
            <a:off x="407022" y="1219823"/>
            <a:ext cx="4024313" cy="3713162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9"/>
          </p:nvPr>
        </p:nvSpPr>
        <p:spPr>
          <a:xfrm>
            <a:off x="4706303" y="3157220"/>
            <a:ext cx="4023360" cy="1783080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Picture Placeholder Icon"/>
          <p:cNvSpPr>
            <a:spLocks noGrp="1"/>
          </p:cNvSpPr>
          <p:nvPr>
            <p:ph type="pic" sz="quarter" idx="30" hasCustomPrompt="1"/>
          </p:nvPr>
        </p:nvSpPr>
        <p:spPr>
          <a:xfrm>
            <a:off x="8272463" y="685800"/>
            <a:ext cx="457200" cy="45720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IMAGE</a:t>
            </a:r>
          </a:p>
        </p:txBody>
      </p:sp>
      <p:sp>
        <p:nvSpPr>
          <p:cNvPr id="14" name="Text Placeholder Type"/>
          <p:cNvSpPr>
            <a:spLocks noGrp="1"/>
          </p:cNvSpPr>
          <p:nvPr>
            <p:ph type="body" sz="quarter" idx="28" hasCustomPrompt="1"/>
          </p:nvPr>
        </p:nvSpPr>
        <p:spPr>
          <a:xfrm>
            <a:off x="6444933" y="685800"/>
            <a:ext cx="1783080" cy="457200"/>
          </a:xfrm>
          <a:solidFill>
            <a:schemeClr val="bg1">
              <a:lumMod val="65000"/>
            </a:schemeClr>
          </a:solidFill>
        </p:spPr>
        <p:txBody>
          <a:bodyPr wrap="none" rIns="9144" anchor="ctr">
            <a:normAutofit/>
          </a:bodyPr>
          <a:lstStyle>
            <a:lvl1pPr marL="0" indent="0" algn="ctr">
              <a:spcAft>
                <a:spcPts val="0"/>
              </a:spcAft>
              <a:buNone/>
              <a:defRPr sz="1600">
                <a:latin typeface="Helvetica" pitchFamily="34" charset="0"/>
              </a:defRPr>
            </a:lvl1pPr>
          </a:lstStyle>
          <a:p>
            <a:pPr lvl="0"/>
            <a:r>
              <a:rPr lang="en-US" dirty="0"/>
              <a:t>Addenda /</a:t>
            </a:r>
          </a:p>
          <a:p>
            <a:pPr lvl="0"/>
            <a:r>
              <a:rPr lang="en-US" dirty="0"/>
              <a:t>Reference ##</a:t>
            </a:r>
          </a:p>
        </p:txBody>
      </p:sp>
      <p:sp>
        <p:nvSpPr>
          <p:cNvPr id="15" name="Text Placeholder Ref"/>
          <p:cNvSpPr>
            <a:spLocks noGrp="1"/>
          </p:cNvSpPr>
          <p:nvPr>
            <p:ph type="body" sz="quarter" idx="31" hasCustomPrompt="1"/>
          </p:nvPr>
        </p:nvSpPr>
        <p:spPr>
          <a:xfrm>
            <a:off x="6443663" y="231775"/>
            <a:ext cx="2286000" cy="411480"/>
          </a:xfr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rIns="9144" bIns="9144"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pPr lvl="0"/>
            <a:r>
              <a:rPr lang="en-US" dirty="0"/>
              <a:t>Refer To:</a:t>
            </a:r>
          </a:p>
        </p:txBody>
      </p:sp>
    </p:spTree>
    <p:extLst>
      <p:ext uri="{BB962C8B-B14F-4D97-AF65-F5344CB8AC3E}">
        <p14:creationId xmlns:p14="http://schemas.microsoft.com/office/powerpoint/2010/main" val="33650067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ference: Title and 2 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 </a:t>
            </a:r>
            <a:fld id="{9587AB99-FD34-48E4-8751-B532B08D7F6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CISR v1.0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Module 9: Explosives and Critical Infrastructure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13"/>
          </p:nvPr>
        </p:nvSpPr>
        <p:spPr>
          <a:xfrm>
            <a:off x="411163" y="1220788"/>
            <a:ext cx="4027486" cy="1783080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2" name="Content Placeholder 13"/>
          <p:cNvSpPr>
            <a:spLocks noGrp="1"/>
          </p:cNvSpPr>
          <p:nvPr>
            <p:ph sz="quarter" idx="14"/>
          </p:nvPr>
        </p:nvSpPr>
        <p:spPr>
          <a:xfrm>
            <a:off x="4705350" y="1220789"/>
            <a:ext cx="4024313" cy="3713162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9"/>
          </p:nvPr>
        </p:nvSpPr>
        <p:spPr>
          <a:xfrm>
            <a:off x="411163" y="3157220"/>
            <a:ext cx="4023360" cy="1783080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Picture Placeholder Icon"/>
          <p:cNvSpPr>
            <a:spLocks noGrp="1"/>
          </p:cNvSpPr>
          <p:nvPr>
            <p:ph type="pic" sz="quarter" idx="30" hasCustomPrompt="1"/>
          </p:nvPr>
        </p:nvSpPr>
        <p:spPr>
          <a:xfrm>
            <a:off x="8272463" y="685800"/>
            <a:ext cx="457200" cy="45720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IMAGE</a:t>
            </a:r>
          </a:p>
        </p:txBody>
      </p:sp>
      <p:sp>
        <p:nvSpPr>
          <p:cNvPr id="14" name="Text Placeholder Type"/>
          <p:cNvSpPr>
            <a:spLocks noGrp="1"/>
          </p:cNvSpPr>
          <p:nvPr>
            <p:ph type="body" sz="quarter" idx="28" hasCustomPrompt="1"/>
          </p:nvPr>
        </p:nvSpPr>
        <p:spPr>
          <a:xfrm>
            <a:off x="6444933" y="685800"/>
            <a:ext cx="1783080" cy="457200"/>
          </a:xfrm>
          <a:solidFill>
            <a:schemeClr val="bg1">
              <a:lumMod val="65000"/>
            </a:schemeClr>
          </a:solidFill>
        </p:spPr>
        <p:txBody>
          <a:bodyPr wrap="none" rIns="9144" anchor="ctr">
            <a:normAutofit/>
          </a:bodyPr>
          <a:lstStyle>
            <a:lvl1pPr marL="0" indent="0" algn="ctr">
              <a:spcAft>
                <a:spcPts val="0"/>
              </a:spcAft>
              <a:buNone/>
              <a:defRPr sz="1600">
                <a:latin typeface="Helvetica" pitchFamily="34" charset="0"/>
              </a:defRPr>
            </a:lvl1pPr>
          </a:lstStyle>
          <a:p>
            <a:pPr lvl="0"/>
            <a:r>
              <a:rPr lang="en-US" dirty="0"/>
              <a:t>Addenda /</a:t>
            </a:r>
          </a:p>
          <a:p>
            <a:pPr lvl="0"/>
            <a:r>
              <a:rPr lang="en-US" dirty="0"/>
              <a:t>Reference ##</a:t>
            </a:r>
          </a:p>
        </p:txBody>
      </p:sp>
      <p:sp>
        <p:nvSpPr>
          <p:cNvPr id="15" name="Text Placeholder Ref"/>
          <p:cNvSpPr>
            <a:spLocks noGrp="1"/>
          </p:cNvSpPr>
          <p:nvPr>
            <p:ph type="body" sz="quarter" idx="31" hasCustomPrompt="1"/>
          </p:nvPr>
        </p:nvSpPr>
        <p:spPr>
          <a:xfrm>
            <a:off x="6443663" y="231775"/>
            <a:ext cx="2286000" cy="411480"/>
          </a:xfr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rIns="9144" bIns="9144"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pPr lvl="0"/>
            <a:r>
              <a:rPr lang="en-US" dirty="0"/>
              <a:t>Refer To:</a:t>
            </a:r>
          </a:p>
        </p:txBody>
      </p:sp>
    </p:spTree>
    <p:extLst>
      <p:ext uri="{BB962C8B-B14F-4D97-AF65-F5344CB8AC3E}">
        <p14:creationId xmlns:p14="http://schemas.microsoft.com/office/powerpoint/2010/main" val="1399535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ference: 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 </a:t>
            </a:r>
            <a:fld id="{9587AB99-FD34-48E4-8751-B532B08D7F6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37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CISR v1.0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Module 9: Explosives and Critical Infrastructure</a:t>
            </a:r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5"/>
          </p:nvPr>
        </p:nvSpPr>
        <p:spPr>
          <a:xfrm>
            <a:off x="4705351" y="1220788"/>
            <a:ext cx="4024312" cy="1781491"/>
          </a:xfrm>
          <a:prstGeom prst="rect">
            <a:avLst/>
          </a:prstGeom>
        </p:spPr>
        <p:txBody>
          <a:bodyPr/>
          <a:lstStyle>
            <a:lvl1pPr marL="182563" indent="-182563"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3pPr>
              <a:defRPr/>
            </a:lvl3pPr>
            <a:lvl4pPr marL="1188720" indent="-228600">
              <a:buFont typeface="Arial" pitchFamily="34" charset="0"/>
              <a:buChar char="•"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5" name="Content Placeholder 13"/>
          <p:cNvSpPr>
            <a:spLocks noGrp="1"/>
          </p:cNvSpPr>
          <p:nvPr>
            <p:ph sz="quarter" idx="26"/>
          </p:nvPr>
        </p:nvSpPr>
        <p:spPr>
          <a:xfrm>
            <a:off x="4705350" y="3150870"/>
            <a:ext cx="4024313" cy="1783080"/>
          </a:xfrm>
          <a:prstGeom prst="rect">
            <a:avLst/>
          </a:prstGeom>
        </p:spPr>
        <p:txBody>
          <a:bodyPr/>
          <a:lstStyle>
            <a:lvl1pPr marL="182563" indent="-182563"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3pPr>
              <a:defRPr/>
            </a:lvl3pPr>
            <a:lvl4pPr marL="1188720" indent="-228600">
              <a:buFont typeface="Arial" pitchFamily="34" charset="0"/>
              <a:buChar char="•"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Picture Placeholder Icon"/>
          <p:cNvSpPr>
            <a:spLocks noGrp="1"/>
          </p:cNvSpPr>
          <p:nvPr>
            <p:ph type="pic" sz="quarter" idx="30" hasCustomPrompt="1"/>
          </p:nvPr>
        </p:nvSpPr>
        <p:spPr>
          <a:xfrm>
            <a:off x="8272463" y="685800"/>
            <a:ext cx="457200" cy="45720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IMAGE</a:t>
            </a:r>
          </a:p>
        </p:txBody>
      </p:sp>
      <p:sp>
        <p:nvSpPr>
          <p:cNvPr id="14" name="Text Placeholder Type"/>
          <p:cNvSpPr>
            <a:spLocks noGrp="1"/>
          </p:cNvSpPr>
          <p:nvPr>
            <p:ph type="body" sz="quarter" idx="28" hasCustomPrompt="1"/>
          </p:nvPr>
        </p:nvSpPr>
        <p:spPr>
          <a:xfrm>
            <a:off x="6444933" y="685800"/>
            <a:ext cx="1783080" cy="457200"/>
          </a:xfrm>
          <a:solidFill>
            <a:schemeClr val="bg1">
              <a:lumMod val="65000"/>
            </a:schemeClr>
          </a:solidFill>
        </p:spPr>
        <p:txBody>
          <a:bodyPr wrap="none" rIns="9144" anchor="ctr">
            <a:normAutofit/>
          </a:bodyPr>
          <a:lstStyle>
            <a:lvl1pPr marL="0" indent="0" algn="ctr">
              <a:spcAft>
                <a:spcPts val="0"/>
              </a:spcAft>
              <a:buNone/>
              <a:defRPr sz="1600">
                <a:latin typeface="Helvetica" pitchFamily="34" charset="0"/>
              </a:defRPr>
            </a:lvl1pPr>
          </a:lstStyle>
          <a:p>
            <a:pPr lvl="0"/>
            <a:r>
              <a:rPr lang="en-US" dirty="0"/>
              <a:t>Addenda /</a:t>
            </a:r>
          </a:p>
          <a:p>
            <a:pPr lvl="0"/>
            <a:r>
              <a:rPr lang="en-US" dirty="0"/>
              <a:t>Reference ##</a:t>
            </a:r>
          </a:p>
        </p:txBody>
      </p:sp>
      <p:sp>
        <p:nvSpPr>
          <p:cNvPr id="15" name="Text Placeholder Ref"/>
          <p:cNvSpPr>
            <a:spLocks noGrp="1"/>
          </p:cNvSpPr>
          <p:nvPr>
            <p:ph type="body" sz="quarter" idx="31" hasCustomPrompt="1"/>
          </p:nvPr>
        </p:nvSpPr>
        <p:spPr>
          <a:xfrm>
            <a:off x="6443663" y="231775"/>
            <a:ext cx="2286000" cy="411480"/>
          </a:xfr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rIns="9144" bIns="9144"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pPr lvl="0"/>
            <a:r>
              <a:rPr lang="en-US" dirty="0"/>
              <a:t>Refer To: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13"/>
          </p:nvPr>
        </p:nvSpPr>
        <p:spPr>
          <a:xfrm>
            <a:off x="411163" y="1220788"/>
            <a:ext cx="4027486" cy="1783080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Content Placeholder 13"/>
          <p:cNvSpPr>
            <a:spLocks noGrp="1"/>
          </p:cNvSpPr>
          <p:nvPr>
            <p:ph sz="quarter" idx="19"/>
          </p:nvPr>
        </p:nvSpPr>
        <p:spPr>
          <a:xfrm>
            <a:off x="411163" y="3157220"/>
            <a:ext cx="4023360" cy="1783080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031533228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ference: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 </a:t>
            </a:r>
            <a:fld id="{9587AB99-FD34-48E4-8751-B532B08D7F6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CISR v1.0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Module 9: Explosives and Critical Infrastructure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Icon"/>
          <p:cNvSpPr>
            <a:spLocks noGrp="1"/>
          </p:cNvSpPr>
          <p:nvPr>
            <p:ph type="pic" sz="quarter" idx="30" hasCustomPrompt="1"/>
          </p:nvPr>
        </p:nvSpPr>
        <p:spPr>
          <a:xfrm>
            <a:off x="8272463" y="685800"/>
            <a:ext cx="457200" cy="45720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IMAGE</a:t>
            </a:r>
          </a:p>
        </p:txBody>
      </p:sp>
      <p:sp>
        <p:nvSpPr>
          <p:cNvPr id="10" name="Text Placeholder Type"/>
          <p:cNvSpPr>
            <a:spLocks noGrp="1"/>
          </p:cNvSpPr>
          <p:nvPr>
            <p:ph type="body" sz="quarter" idx="28" hasCustomPrompt="1"/>
          </p:nvPr>
        </p:nvSpPr>
        <p:spPr>
          <a:xfrm>
            <a:off x="6444933" y="685800"/>
            <a:ext cx="1783080" cy="457200"/>
          </a:xfrm>
          <a:solidFill>
            <a:schemeClr val="bg1">
              <a:lumMod val="65000"/>
            </a:schemeClr>
          </a:solidFill>
        </p:spPr>
        <p:txBody>
          <a:bodyPr wrap="none" rIns="9144" anchor="ctr">
            <a:normAutofit/>
          </a:bodyPr>
          <a:lstStyle>
            <a:lvl1pPr marL="0" indent="0" algn="ctr">
              <a:spcAft>
                <a:spcPts val="0"/>
              </a:spcAft>
              <a:buNone/>
              <a:defRPr sz="1600">
                <a:latin typeface="Helvetica" pitchFamily="34" charset="0"/>
              </a:defRPr>
            </a:lvl1pPr>
          </a:lstStyle>
          <a:p>
            <a:pPr lvl="0"/>
            <a:r>
              <a:rPr lang="en-US" dirty="0"/>
              <a:t>Addenda /</a:t>
            </a:r>
          </a:p>
          <a:p>
            <a:pPr lvl="0"/>
            <a:r>
              <a:rPr lang="en-US" dirty="0"/>
              <a:t>Reference ##</a:t>
            </a:r>
          </a:p>
        </p:txBody>
      </p:sp>
      <p:sp>
        <p:nvSpPr>
          <p:cNvPr id="11" name="Text Placeholder Ref"/>
          <p:cNvSpPr>
            <a:spLocks noGrp="1"/>
          </p:cNvSpPr>
          <p:nvPr>
            <p:ph type="body" sz="quarter" idx="31" hasCustomPrompt="1"/>
          </p:nvPr>
        </p:nvSpPr>
        <p:spPr>
          <a:xfrm>
            <a:off x="6443663" y="231775"/>
            <a:ext cx="2286000" cy="411480"/>
          </a:xfr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rIns="9144" bIns="9144"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pPr lvl="0"/>
            <a:r>
              <a:rPr lang="en-US" dirty="0"/>
              <a:t>Refer To:</a:t>
            </a:r>
          </a:p>
        </p:txBody>
      </p:sp>
    </p:spTree>
    <p:extLst>
      <p:ext uri="{BB962C8B-B14F-4D97-AF65-F5344CB8AC3E}">
        <p14:creationId xmlns:p14="http://schemas.microsoft.com/office/powerpoint/2010/main" val="376494139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rimary: Chapter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Rectangle 9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411164" y="2743200"/>
            <a:ext cx="8318500" cy="1371600"/>
          </a:xfrm>
          <a:effectLst/>
        </p:spPr>
        <p:txBody>
          <a:bodyPr lIns="91440" tIns="45720" rIns="91440" bIns="45720" anchor="ctr"/>
          <a:lstStyle>
            <a:lvl1pPr algn="ctr">
              <a:spcAft>
                <a:spcPts val="200"/>
              </a:spcAft>
              <a:defRPr sz="3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Place Chapter Break Title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>
                <a:solidFill>
                  <a:srgbClr val="000000">
                    <a:lumMod val="85000"/>
                    <a:lumOff val="15000"/>
                  </a:srgbClr>
                </a:solidFill>
              </a:rPr>
              <a:t>CISR v1.0</a:t>
            </a:r>
            <a:endParaRPr lang="en-US" dirty="0">
              <a:solidFill>
                <a:srgbClr val="000000">
                  <a:lumMod val="85000"/>
                  <a:lumOff val="1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000000">
                    <a:lumMod val="85000"/>
                    <a:lumOff val="15000"/>
                  </a:srgbClr>
                </a:solidFill>
              </a:rPr>
              <a:t>Module 9: Explosives and Critical Infrastructure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000000">
                    <a:lumMod val="85000"/>
                    <a:lumOff val="15000"/>
                  </a:srgbClr>
                </a:solidFill>
              </a:rPr>
              <a:t> </a:t>
            </a:r>
            <a:fld id="{1E05A8D5-9D50-4F79-AAB3-D0C9B9E3293E}" type="slidenum">
              <a:rPr lang="en-US" smtClean="0">
                <a:solidFill>
                  <a:srgbClr val="000000">
                    <a:lumMod val="85000"/>
                    <a:lumOff val="1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lumMod val="85000"/>
                  <a:lumOff val="1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5382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ference: Question, Title 1 Conten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CISR v1.0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 </a:t>
            </a:r>
            <a:fld id="{C4F0EBB8-B6A0-4F62-B54B-ED14A207C5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Module 9: Explosives and Critical Infrastructure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411163" y="1220788"/>
            <a:ext cx="8318500" cy="3719512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Icon"/>
          <p:cNvSpPr>
            <a:spLocks noGrp="1"/>
          </p:cNvSpPr>
          <p:nvPr>
            <p:ph type="pic" sz="quarter" idx="30" hasCustomPrompt="1"/>
          </p:nvPr>
        </p:nvSpPr>
        <p:spPr>
          <a:xfrm>
            <a:off x="8272463" y="685800"/>
            <a:ext cx="457200" cy="45720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IMAGE</a:t>
            </a:r>
          </a:p>
        </p:txBody>
      </p:sp>
      <p:sp>
        <p:nvSpPr>
          <p:cNvPr id="12" name="Text Placeholder Type"/>
          <p:cNvSpPr>
            <a:spLocks noGrp="1"/>
          </p:cNvSpPr>
          <p:nvPr>
            <p:ph type="body" sz="quarter" idx="28" hasCustomPrompt="1"/>
          </p:nvPr>
        </p:nvSpPr>
        <p:spPr>
          <a:xfrm>
            <a:off x="6444933" y="685800"/>
            <a:ext cx="1783080" cy="457200"/>
          </a:xfrm>
          <a:solidFill>
            <a:schemeClr val="bg1">
              <a:lumMod val="65000"/>
            </a:schemeClr>
          </a:solidFill>
        </p:spPr>
        <p:txBody>
          <a:bodyPr wrap="none" rIns="9144" anchor="ctr">
            <a:normAutofit/>
          </a:bodyPr>
          <a:lstStyle>
            <a:lvl1pPr marL="0" indent="0" algn="ctr">
              <a:spcAft>
                <a:spcPts val="0"/>
              </a:spcAft>
              <a:buNone/>
              <a:defRPr sz="1600">
                <a:latin typeface="Helvetica" pitchFamily="34" charset="0"/>
              </a:defRPr>
            </a:lvl1pPr>
          </a:lstStyle>
          <a:p>
            <a:pPr lvl="0"/>
            <a:r>
              <a:rPr lang="en-US" dirty="0"/>
              <a:t>Addenda /</a:t>
            </a:r>
          </a:p>
          <a:p>
            <a:pPr lvl="0"/>
            <a:r>
              <a:rPr lang="en-US" dirty="0"/>
              <a:t>Reference ##</a:t>
            </a:r>
          </a:p>
        </p:txBody>
      </p:sp>
      <p:sp>
        <p:nvSpPr>
          <p:cNvPr id="13" name="Text Placeholder Ref"/>
          <p:cNvSpPr>
            <a:spLocks noGrp="1"/>
          </p:cNvSpPr>
          <p:nvPr>
            <p:ph type="body" sz="quarter" idx="31" hasCustomPrompt="1"/>
          </p:nvPr>
        </p:nvSpPr>
        <p:spPr>
          <a:xfrm>
            <a:off x="6443663" y="231775"/>
            <a:ext cx="2286000" cy="411480"/>
          </a:xfr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rIns="9144" bIns="9144"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pPr lvl="0"/>
            <a:r>
              <a:rPr lang="en-US" dirty="0"/>
              <a:t>Refer To:</a:t>
            </a:r>
          </a:p>
        </p:txBody>
      </p:sp>
    </p:spTree>
    <p:extLst>
      <p:ext uri="{BB962C8B-B14F-4D97-AF65-F5344CB8AC3E}">
        <p14:creationId xmlns:p14="http://schemas.microsoft.com/office/powerpoint/2010/main" val="41324994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ference: Question, Title 2 Conten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CISR v1.0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Module 9: Explosives and Critical Infrastructure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 </a:t>
            </a:r>
            <a:fld id="{9587AB99-FD34-48E4-8751-B532B08D7F6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411163" y="1220789"/>
            <a:ext cx="4027487" cy="370173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9"/>
          </p:nvPr>
        </p:nvSpPr>
        <p:spPr>
          <a:xfrm>
            <a:off x="4705350" y="1220788"/>
            <a:ext cx="4027487" cy="370332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Icon"/>
          <p:cNvSpPr>
            <a:spLocks noGrp="1"/>
          </p:cNvSpPr>
          <p:nvPr>
            <p:ph type="pic" sz="quarter" idx="30" hasCustomPrompt="1"/>
          </p:nvPr>
        </p:nvSpPr>
        <p:spPr>
          <a:xfrm>
            <a:off x="8272463" y="685800"/>
            <a:ext cx="457200" cy="45720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IMAGE</a:t>
            </a:r>
          </a:p>
        </p:txBody>
      </p:sp>
      <p:sp>
        <p:nvSpPr>
          <p:cNvPr id="13" name="Text Placeholder Type"/>
          <p:cNvSpPr>
            <a:spLocks noGrp="1"/>
          </p:cNvSpPr>
          <p:nvPr>
            <p:ph type="body" sz="quarter" idx="28" hasCustomPrompt="1"/>
          </p:nvPr>
        </p:nvSpPr>
        <p:spPr>
          <a:xfrm>
            <a:off x="6444933" y="685800"/>
            <a:ext cx="1783080" cy="457200"/>
          </a:xfrm>
          <a:solidFill>
            <a:schemeClr val="bg1">
              <a:lumMod val="65000"/>
            </a:schemeClr>
          </a:solidFill>
        </p:spPr>
        <p:txBody>
          <a:bodyPr wrap="none" rIns="9144" anchor="ctr">
            <a:normAutofit/>
          </a:bodyPr>
          <a:lstStyle>
            <a:lvl1pPr marL="0" indent="0" algn="ctr">
              <a:spcAft>
                <a:spcPts val="0"/>
              </a:spcAft>
              <a:buNone/>
              <a:defRPr sz="1600">
                <a:latin typeface="Helvetica" pitchFamily="34" charset="0"/>
              </a:defRPr>
            </a:lvl1pPr>
          </a:lstStyle>
          <a:p>
            <a:pPr lvl="0"/>
            <a:r>
              <a:rPr lang="en-US" dirty="0"/>
              <a:t>Addenda /</a:t>
            </a:r>
          </a:p>
          <a:p>
            <a:pPr lvl="0"/>
            <a:r>
              <a:rPr lang="en-US" dirty="0"/>
              <a:t>Reference ##</a:t>
            </a:r>
          </a:p>
        </p:txBody>
      </p:sp>
      <p:sp>
        <p:nvSpPr>
          <p:cNvPr id="15" name="Text Placeholder Ref"/>
          <p:cNvSpPr>
            <a:spLocks noGrp="1"/>
          </p:cNvSpPr>
          <p:nvPr>
            <p:ph type="body" sz="quarter" idx="31" hasCustomPrompt="1"/>
          </p:nvPr>
        </p:nvSpPr>
        <p:spPr>
          <a:xfrm>
            <a:off x="6443663" y="231775"/>
            <a:ext cx="2286000" cy="411480"/>
          </a:xfr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rIns="9144" bIns="9144"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pPr lvl="0"/>
            <a:r>
              <a:rPr lang="en-US" dirty="0"/>
              <a:t>Refer To:</a:t>
            </a:r>
          </a:p>
        </p:txBody>
      </p:sp>
    </p:spTree>
    <p:extLst>
      <p:ext uri="{BB962C8B-B14F-4D97-AF65-F5344CB8AC3E}">
        <p14:creationId xmlns:p14="http://schemas.microsoft.com/office/powerpoint/2010/main" val="40571005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eference: Question, Title 1 Conten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1"/>
          <p:cNvSpPr>
            <a:spLocks noGrp="1"/>
          </p:cNvSpPr>
          <p:nvPr>
            <p:ph type="dt" sz="half" idx="20"/>
          </p:nvPr>
        </p:nvSpPr>
        <p:spPr>
          <a:xfrm>
            <a:off x="47625" y="6629400"/>
            <a:ext cx="2836863" cy="228600"/>
          </a:xfrm>
        </p:spPr>
        <p:txBody>
          <a:bodyPr/>
          <a:lstStyle/>
          <a:p>
            <a:pPr>
              <a:defRPr/>
            </a:pPr>
            <a:r>
              <a:rPr lang="en-US"/>
              <a:t>CISR v1.0</a:t>
            </a:r>
            <a:endParaRPr lang="en-US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21"/>
          </p:nvPr>
        </p:nvSpPr>
        <p:spPr>
          <a:xfrm>
            <a:off x="2971800" y="6629400"/>
            <a:ext cx="3200400" cy="228600"/>
          </a:xfrm>
        </p:spPr>
        <p:txBody>
          <a:bodyPr/>
          <a:lstStyle/>
          <a:p>
            <a:pPr>
              <a:defRPr/>
            </a:pPr>
            <a:r>
              <a:rPr lang="en-US"/>
              <a:t>Module 9: Explosives and Critical Infrastructure</a:t>
            </a:r>
            <a:endParaRPr lang="en-US" dirty="0"/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22"/>
          </p:nvPr>
        </p:nvSpPr>
        <p:spPr>
          <a:xfrm>
            <a:off x="8729663" y="6629400"/>
            <a:ext cx="406400" cy="228600"/>
          </a:xfrm>
        </p:spPr>
        <p:txBody>
          <a:bodyPr/>
          <a:lstStyle/>
          <a:p>
            <a:pPr>
              <a:defRPr/>
            </a:pPr>
            <a:r>
              <a:rPr lang="en-US" altLang="en-US"/>
              <a:t> </a:t>
            </a:r>
            <a:fld id="{9587AB99-FD34-48E4-8751-B532B08D7F6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3"/>
          </p:nvPr>
        </p:nvSpPr>
        <p:spPr>
          <a:xfrm>
            <a:off x="4705350" y="1217659"/>
            <a:ext cx="4023360" cy="1783080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14"/>
          </p:nvPr>
        </p:nvSpPr>
        <p:spPr>
          <a:xfrm>
            <a:off x="407022" y="1219823"/>
            <a:ext cx="4024313" cy="3713162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19"/>
          </p:nvPr>
        </p:nvSpPr>
        <p:spPr>
          <a:xfrm>
            <a:off x="4706303" y="3157220"/>
            <a:ext cx="4023360" cy="1783080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1" name="Title 3"/>
          <p:cNvSpPr>
            <a:spLocks noGrp="1"/>
          </p:cNvSpPr>
          <p:nvPr>
            <p:ph type="title"/>
          </p:nvPr>
        </p:nvSpPr>
        <p:spPr>
          <a:xfrm>
            <a:off x="411163" y="231775"/>
            <a:ext cx="5988050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Picture Placeholder Icon"/>
          <p:cNvSpPr>
            <a:spLocks noGrp="1"/>
          </p:cNvSpPr>
          <p:nvPr>
            <p:ph type="pic" sz="quarter" idx="30" hasCustomPrompt="1"/>
          </p:nvPr>
        </p:nvSpPr>
        <p:spPr>
          <a:xfrm>
            <a:off x="8272463" y="685800"/>
            <a:ext cx="457200" cy="45720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IMAGE</a:t>
            </a:r>
          </a:p>
        </p:txBody>
      </p:sp>
      <p:sp>
        <p:nvSpPr>
          <p:cNvPr id="23" name="Text Placeholder Type"/>
          <p:cNvSpPr>
            <a:spLocks noGrp="1"/>
          </p:cNvSpPr>
          <p:nvPr>
            <p:ph type="body" sz="quarter" idx="28" hasCustomPrompt="1"/>
          </p:nvPr>
        </p:nvSpPr>
        <p:spPr>
          <a:xfrm>
            <a:off x="6444933" y="685800"/>
            <a:ext cx="1783080" cy="457200"/>
          </a:xfrm>
          <a:solidFill>
            <a:schemeClr val="bg1">
              <a:lumMod val="65000"/>
            </a:schemeClr>
          </a:solidFill>
        </p:spPr>
        <p:txBody>
          <a:bodyPr wrap="none" rIns="9144" anchor="ctr">
            <a:normAutofit/>
          </a:bodyPr>
          <a:lstStyle>
            <a:lvl1pPr marL="0" indent="0" algn="ctr">
              <a:spcAft>
                <a:spcPts val="0"/>
              </a:spcAft>
              <a:buNone/>
              <a:defRPr sz="1600">
                <a:latin typeface="Helvetica" pitchFamily="34" charset="0"/>
              </a:defRPr>
            </a:lvl1pPr>
          </a:lstStyle>
          <a:p>
            <a:pPr lvl="0"/>
            <a:r>
              <a:rPr lang="en-US" dirty="0"/>
              <a:t>Addenda /</a:t>
            </a:r>
          </a:p>
          <a:p>
            <a:pPr lvl="0"/>
            <a:r>
              <a:rPr lang="en-US" dirty="0"/>
              <a:t>Reference ##</a:t>
            </a:r>
          </a:p>
        </p:txBody>
      </p:sp>
      <p:sp>
        <p:nvSpPr>
          <p:cNvPr id="24" name="Text Placeholder Ref"/>
          <p:cNvSpPr>
            <a:spLocks noGrp="1"/>
          </p:cNvSpPr>
          <p:nvPr>
            <p:ph type="body" sz="quarter" idx="31" hasCustomPrompt="1"/>
          </p:nvPr>
        </p:nvSpPr>
        <p:spPr>
          <a:xfrm>
            <a:off x="6443663" y="231775"/>
            <a:ext cx="2286000" cy="411480"/>
          </a:xfr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rIns="9144" bIns="9144"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pPr lvl="0"/>
            <a:r>
              <a:rPr lang="en-US" dirty="0"/>
              <a:t>Refer To:</a:t>
            </a:r>
          </a:p>
        </p:txBody>
      </p:sp>
    </p:spTree>
    <p:extLst>
      <p:ext uri="{BB962C8B-B14F-4D97-AF65-F5344CB8AC3E}">
        <p14:creationId xmlns:p14="http://schemas.microsoft.com/office/powerpoint/2010/main" val="19856189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Reference: Question, Title 1 Conten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4"/>
          <p:cNvSpPr>
            <a:spLocks noGrp="1"/>
          </p:cNvSpPr>
          <p:nvPr>
            <p:ph type="sldNum" sz="quarter" idx="36"/>
          </p:nvPr>
        </p:nvSpPr>
        <p:spPr>
          <a:xfrm>
            <a:off x="8729663" y="6629400"/>
            <a:ext cx="406400" cy="228600"/>
          </a:xfrm>
        </p:spPr>
        <p:txBody>
          <a:bodyPr/>
          <a:lstStyle/>
          <a:p>
            <a:pPr>
              <a:defRPr/>
            </a:pPr>
            <a:r>
              <a:rPr lang="en-US" altLang="en-US"/>
              <a:t> </a:t>
            </a:r>
            <a:fld id="{9587AB99-FD34-48E4-8751-B532B08D7F6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34"/>
          </p:nvPr>
        </p:nvSpPr>
        <p:spPr>
          <a:xfrm>
            <a:off x="47625" y="6629400"/>
            <a:ext cx="2836863" cy="228600"/>
          </a:xfrm>
        </p:spPr>
        <p:txBody>
          <a:bodyPr/>
          <a:lstStyle/>
          <a:p>
            <a:pPr>
              <a:defRPr/>
            </a:pPr>
            <a:r>
              <a:rPr lang="en-US"/>
              <a:t>CISR v1.0</a:t>
            </a:r>
            <a:endParaRPr lang="en-US" dirty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35"/>
          </p:nvPr>
        </p:nvSpPr>
        <p:spPr>
          <a:xfrm>
            <a:off x="2971800" y="6629400"/>
            <a:ext cx="3200400" cy="228600"/>
          </a:xfrm>
        </p:spPr>
        <p:txBody>
          <a:bodyPr/>
          <a:lstStyle/>
          <a:p>
            <a:pPr>
              <a:defRPr/>
            </a:pPr>
            <a:r>
              <a:rPr lang="en-US"/>
              <a:t>Module 9: Explosives and Critical Infrastructure</a:t>
            </a:r>
            <a:endParaRPr lang="en-US" dirty="0"/>
          </a:p>
        </p:txBody>
      </p:sp>
      <p:sp>
        <p:nvSpPr>
          <p:cNvPr id="5" name="Content Placeholder 13"/>
          <p:cNvSpPr>
            <a:spLocks noGrp="1"/>
          </p:cNvSpPr>
          <p:nvPr>
            <p:ph sz="quarter" idx="13"/>
          </p:nvPr>
        </p:nvSpPr>
        <p:spPr>
          <a:xfrm>
            <a:off x="411163" y="1220788"/>
            <a:ext cx="4027486" cy="1783080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Content Placeholder 13"/>
          <p:cNvSpPr>
            <a:spLocks noGrp="1"/>
          </p:cNvSpPr>
          <p:nvPr>
            <p:ph sz="quarter" idx="14"/>
          </p:nvPr>
        </p:nvSpPr>
        <p:spPr>
          <a:xfrm>
            <a:off x="4705350" y="1220789"/>
            <a:ext cx="4024313" cy="3713162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Content Placeholder 13"/>
          <p:cNvSpPr>
            <a:spLocks noGrp="1"/>
          </p:cNvSpPr>
          <p:nvPr>
            <p:ph sz="quarter" idx="19"/>
          </p:nvPr>
        </p:nvSpPr>
        <p:spPr>
          <a:xfrm>
            <a:off x="411163" y="3157220"/>
            <a:ext cx="4023360" cy="1783080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411163" y="231775"/>
            <a:ext cx="5988050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Icon"/>
          <p:cNvSpPr>
            <a:spLocks noGrp="1"/>
          </p:cNvSpPr>
          <p:nvPr>
            <p:ph type="pic" sz="quarter" idx="30" hasCustomPrompt="1"/>
          </p:nvPr>
        </p:nvSpPr>
        <p:spPr>
          <a:xfrm>
            <a:off x="8272463" y="685800"/>
            <a:ext cx="457200" cy="45720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IMAGE</a:t>
            </a:r>
          </a:p>
        </p:txBody>
      </p:sp>
      <p:sp>
        <p:nvSpPr>
          <p:cNvPr id="10" name="Text Placeholder Type"/>
          <p:cNvSpPr>
            <a:spLocks noGrp="1"/>
          </p:cNvSpPr>
          <p:nvPr>
            <p:ph type="body" sz="quarter" idx="28" hasCustomPrompt="1"/>
          </p:nvPr>
        </p:nvSpPr>
        <p:spPr>
          <a:xfrm>
            <a:off x="6444933" y="685800"/>
            <a:ext cx="1783080" cy="457200"/>
          </a:xfrm>
          <a:solidFill>
            <a:schemeClr val="bg1">
              <a:lumMod val="65000"/>
            </a:schemeClr>
          </a:solidFill>
        </p:spPr>
        <p:txBody>
          <a:bodyPr wrap="none" rIns="9144" anchor="ctr">
            <a:normAutofit/>
          </a:bodyPr>
          <a:lstStyle>
            <a:lvl1pPr marL="0" indent="0" algn="ctr">
              <a:spcAft>
                <a:spcPts val="0"/>
              </a:spcAft>
              <a:buNone/>
              <a:defRPr sz="1600">
                <a:latin typeface="Helvetica" pitchFamily="34" charset="0"/>
              </a:defRPr>
            </a:lvl1pPr>
          </a:lstStyle>
          <a:p>
            <a:pPr lvl="0"/>
            <a:r>
              <a:rPr lang="en-US" dirty="0"/>
              <a:t>Addenda /</a:t>
            </a:r>
          </a:p>
          <a:p>
            <a:pPr lvl="0"/>
            <a:r>
              <a:rPr lang="en-US" dirty="0"/>
              <a:t>Reference ##</a:t>
            </a:r>
          </a:p>
        </p:txBody>
      </p:sp>
      <p:sp>
        <p:nvSpPr>
          <p:cNvPr id="11" name="Text Placeholder Ref"/>
          <p:cNvSpPr>
            <a:spLocks noGrp="1"/>
          </p:cNvSpPr>
          <p:nvPr>
            <p:ph type="body" sz="quarter" idx="31" hasCustomPrompt="1"/>
          </p:nvPr>
        </p:nvSpPr>
        <p:spPr>
          <a:xfrm>
            <a:off x="6443663" y="231775"/>
            <a:ext cx="2286000" cy="411480"/>
          </a:xfr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rIns="9144" bIns="9144"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pPr lvl="0"/>
            <a:r>
              <a:rPr lang="en-US" dirty="0"/>
              <a:t>Refer To:</a:t>
            </a:r>
          </a:p>
        </p:txBody>
      </p:sp>
    </p:spTree>
    <p:extLst>
      <p:ext uri="{BB962C8B-B14F-4D97-AF65-F5344CB8AC3E}">
        <p14:creationId xmlns:p14="http://schemas.microsoft.com/office/powerpoint/2010/main" val="42083283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eference: Question, Title 2 Conten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4"/>
          <p:cNvSpPr>
            <a:spLocks noGrp="1"/>
          </p:cNvSpPr>
          <p:nvPr>
            <p:ph type="sldNum" sz="quarter" idx="39"/>
          </p:nvPr>
        </p:nvSpPr>
        <p:spPr>
          <a:xfrm>
            <a:off x="8729663" y="6629400"/>
            <a:ext cx="406400" cy="228600"/>
          </a:xfrm>
        </p:spPr>
        <p:txBody>
          <a:bodyPr/>
          <a:lstStyle/>
          <a:p>
            <a:pPr>
              <a:defRPr/>
            </a:pPr>
            <a:r>
              <a:rPr lang="en-US" altLang="en-US"/>
              <a:t> </a:t>
            </a:r>
            <a:fld id="{9587AB99-FD34-48E4-8751-B532B08D7F6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7" name="Date Placeholder 2"/>
          <p:cNvSpPr>
            <a:spLocks noGrp="1"/>
          </p:cNvSpPr>
          <p:nvPr>
            <p:ph type="dt" sz="half" idx="37"/>
          </p:nvPr>
        </p:nvSpPr>
        <p:spPr>
          <a:xfrm>
            <a:off x="47625" y="6629400"/>
            <a:ext cx="2836863" cy="228600"/>
          </a:xfrm>
        </p:spPr>
        <p:txBody>
          <a:bodyPr/>
          <a:lstStyle/>
          <a:p>
            <a:pPr>
              <a:defRPr/>
            </a:pPr>
            <a:r>
              <a:rPr lang="en-US"/>
              <a:t>CISR v1.0</a:t>
            </a:r>
            <a:endParaRPr lang="en-US" dirty="0"/>
          </a:p>
        </p:txBody>
      </p:sp>
      <p:sp>
        <p:nvSpPr>
          <p:cNvPr id="18" name="Footer Placeholder 3"/>
          <p:cNvSpPr>
            <a:spLocks noGrp="1"/>
          </p:cNvSpPr>
          <p:nvPr>
            <p:ph type="ftr" sz="quarter" idx="38"/>
          </p:nvPr>
        </p:nvSpPr>
        <p:spPr>
          <a:xfrm>
            <a:off x="2971800" y="6629400"/>
            <a:ext cx="3200400" cy="228600"/>
          </a:xfrm>
        </p:spPr>
        <p:txBody>
          <a:bodyPr/>
          <a:lstStyle/>
          <a:p>
            <a:pPr>
              <a:defRPr/>
            </a:pPr>
            <a:r>
              <a:rPr lang="en-US"/>
              <a:t>Module 9: Explosives and Critical Infrastructure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5"/>
          </p:nvPr>
        </p:nvSpPr>
        <p:spPr>
          <a:xfrm>
            <a:off x="4705351" y="1220788"/>
            <a:ext cx="4024312" cy="1781491"/>
          </a:xfrm>
          <a:prstGeom prst="rect">
            <a:avLst/>
          </a:prstGeom>
        </p:spPr>
        <p:txBody>
          <a:bodyPr/>
          <a:lstStyle>
            <a:lvl1pPr marL="182563" indent="-182563"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3pPr>
              <a:defRPr/>
            </a:lvl3pPr>
            <a:lvl4pPr marL="1188720" indent="-228600">
              <a:buFont typeface="Arial" pitchFamily="34" charset="0"/>
              <a:buChar char="•"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6"/>
          </p:nvPr>
        </p:nvSpPr>
        <p:spPr>
          <a:xfrm>
            <a:off x="4705350" y="3150870"/>
            <a:ext cx="4024313" cy="1783080"/>
          </a:xfrm>
          <a:prstGeom prst="rect">
            <a:avLst/>
          </a:prstGeom>
        </p:spPr>
        <p:txBody>
          <a:bodyPr/>
          <a:lstStyle>
            <a:lvl1pPr marL="182563" indent="-182563"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3pPr>
              <a:defRPr/>
            </a:lvl3pPr>
            <a:lvl4pPr marL="1188720" indent="-228600">
              <a:buFont typeface="Arial" pitchFamily="34" charset="0"/>
              <a:buChar char="•"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411163" y="231775"/>
            <a:ext cx="598805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Picture Placeholder Icon"/>
          <p:cNvSpPr>
            <a:spLocks noGrp="1"/>
          </p:cNvSpPr>
          <p:nvPr>
            <p:ph type="pic" sz="quarter" idx="30" hasCustomPrompt="1"/>
          </p:nvPr>
        </p:nvSpPr>
        <p:spPr>
          <a:xfrm>
            <a:off x="8272463" y="685800"/>
            <a:ext cx="457200" cy="45720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IMAGE</a:t>
            </a:r>
          </a:p>
        </p:txBody>
      </p:sp>
      <p:sp>
        <p:nvSpPr>
          <p:cNvPr id="23" name="Text Placeholder Type"/>
          <p:cNvSpPr>
            <a:spLocks noGrp="1"/>
          </p:cNvSpPr>
          <p:nvPr>
            <p:ph type="body" sz="quarter" idx="28" hasCustomPrompt="1"/>
          </p:nvPr>
        </p:nvSpPr>
        <p:spPr>
          <a:xfrm>
            <a:off x="6444933" y="685800"/>
            <a:ext cx="1783080" cy="457200"/>
          </a:xfrm>
          <a:solidFill>
            <a:schemeClr val="bg1">
              <a:lumMod val="65000"/>
            </a:schemeClr>
          </a:solidFill>
        </p:spPr>
        <p:txBody>
          <a:bodyPr wrap="none" rIns="9144" anchor="ctr">
            <a:normAutofit/>
          </a:bodyPr>
          <a:lstStyle>
            <a:lvl1pPr marL="0" indent="0" algn="ctr">
              <a:spcAft>
                <a:spcPts val="0"/>
              </a:spcAft>
              <a:buNone/>
              <a:defRPr sz="1600">
                <a:latin typeface="Helvetica" pitchFamily="34" charset="0"/>
              </a:defRPr>
            </a:lvl1pPr>
          </a:lstStyle>
          <a:p>
            <a:pPr lvl="0"/>
            <a:r>
              <a:rPr lang="en-US" dirty="0"/>
              <a:t>Addenda /</a:t>
            </a:r>
          </a:p>
          <a:p>
            <a:pPr lvl="0"/>
            <a:r>
              <a:rPr lang="en-US" dirty="0"/>
              <a:t>Reference ##</a:t>
            </a:r>
          </a:p>
        </p:txBody>
      </p:sp>
      <p:sp>
        <p:nvSpPr>
          <p:cNvPr id="24" name="Text Placeholder Ref"/>
          <p:cNvSpPr>
            <a:spLocks noGrp="1"/>
          </p:cNvSpPr>
          <p:nvPr>
            <p:ph type="body" sz="quarter" idx="31" hasCustomPrompt="1"/>
          </p:nvPr>
        </p:nvSpPr>
        <p:spPr>
          <a:xfrm>
            <a:off x="6443663" y="231775"/>
            <a:ext cx="2286000" cy="411480"/>
          </a:xfr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rIns="9144" bIns="9144"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pPr lvl="0"/>
            <a:r>
              <a:rPr lang="en-US" dirty="0"/>
              <a:t>Refer To:</a:t>
            </a:r>
          </a:p>
        </p:txBody>
      </p:sp>
      <p:sp>
        <p:nvSpPr>
          <p:cNvPr id="25" name="Content Placeholder 13"/>
          <p:cNvSpPr>
            <a:spLocks noGrp="1"/>
          </p:cNvSpPr>
          <p:nvPr>
            <p:ph sz="quarter" idx="13"/>
          </p:nvPr>
        </p:nvSpPr>
        <p:spPr>
          <a:xfrm>
            <a:off x="411163" y="1220788"/>
            <a:ext cx="4027486" cy="1783080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6" name="Content Placeholder 13"/>
          <p:cNvSpPr>
            <a:spLocks noGrp="1"/>
          </p:cNvSpPr>
          <p:nvPr>
            <p:ph sz="quarter" idx="19"/>
          </p:nvPr>
        </p:nvSpPr>
        <p:spPr>
          <a:xfrm>
            <a:off x="411163" y="3157220"/>
            <a:ext cx="4023360" cy="1783080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0819758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Reference: Question, Title 2 Conten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29663" y="6629400"/>
            <a:ext cx="406400" cy="228600"/>
          </a:xfrm>
        </p:spPr>
        <p:txBody>
          <a:bodyPr/>
          <a:lstStyle/>
          <a:p>
            <a:pPr>
              <a:defRPr/>
            </a:pPr>
            <a:r>
              <a:rPr lang="en-US" altLang="en-US"/>
              <a:t> </a:t>
            </a:r>
            <a:fld id="{9587AB99-FD34-48E4-8751-B532B08D7F6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4" name="Date Placeholder 2"/>
          <p:cNvSpPr>
            <a:spLocks noGrp="1"/>
          </p:cNvSpPr>
          <p:nvPr>
            <p:ph type="dt" sz="half" idx="10"/>
          </p:nvPr>
        </p:nvSpPr>
        <p:spPr>
          <a:xfrm>
            <a:off x="47625" y="6629400"/>
            <a:ext cx="2836863" cy="228600"/>
          </a:xfrm>
        </p:spPr>
        <p:txBody>
          <a:bodyPr/>
          <a:lstStyle/>
          <a:p>
            <a:pPr>
              <a:defRPr/>
            </a:pPr>
            <a:r>
              <a:rPr lang="en-US"/>
              <a:t>CISR v1.0</a:t>
            </a:r>
            <a:endParaRPr lang="en-US" dirty="0"/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71800" y="6629400"/>
            <a:ext cx="3200400" cy="228600"/>
          </a:xfrm>
        </p:spPr>
        <p:txBody>
          <a:bodyPr/>
          <a:lstStyle/>
          <a:p>
            <a:pPr>
              <a:defRPr/>
            </a:pPr>
            <a:r>
              <a:rPr lang="en-US"/>
              <a:t>Module 9: Explosives and Critical Infrastructure</a:t>
            </a:r>
            <a:endParaRPr lang="en-US" dirty="0"/>
          </a:p>
        </p:txBody>
      </p:sp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411163" y="231775"/>
            <a:ext cx="598805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8" name="Picture Placeholder Icon"/>
          <p:cNvSpPr>
            <a:spLocks noGrp="1"/>
          </p:cNvSpPr>
          <p:nvPr>
            <p:ph type="pic" sz="quarter" idx="30" hasCustomPrompt="1"/>
          </p:nvPr>
        </p:nvSpPr>
        <p:spPr>
          <a:xfrm>
            <a:off x="8272463" y="685800"/>
            <a:ext cx="457200" cy="45720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IMAGE</a:t>
            </a:r>
          </a:p>
        </p:txBody>
      </p:sp>
      <p:sp>
        <p:nvSpPr>
          <p:cNvPr id="29" name="Text Placeholder Type"/>
          <p:cNvSpPr>
            <a:spLocks noGrp="1"/>
          </p:cNvSpPr>
          <p:nvPr>
            <p:ph type="body" sz="quarter" idx="28" hasCustomPrompt="1"/>
          </p:nvPr>
        </p:nvSpPr>
        <p:spPr>
          <a:xfrm>
            <a:off x="6444933" y="685800"/>
            <a:ext cx="1783080" cy="457200"/>
          </a:xfrm>
          <a:solidFill>
            <a:schemeClr val="bg1">
              <a:lumMod val="65000"/>
            </a:schemeClr>
          </a:solidFill>
        </p:spPr>
        <p:txBody>
          <a:bodyPr wrap="none" rIns="9144" anchor="ctr">
            <a:normAutofit/>
          </a:bodyPr>
          <a:lstStyle>
            <a:lvl1pPr marL="0" indent="0" algn="ctr">
              <a:spcAft>
                <a:spcPts val="0"/>
              </a:spcAft>
              <a:buNone/>
              <a:defRPr sz="1600">
                <a:latin typeface="Helvetica" pitchFamily="34" charset="0"/>
              </a:defRPr>
            </a:lvl1pPr>
          </a:lstStyle>
          <a:p>
            <a:pPr lvl="0"/>
            <a:r>
              <a:rPr lang="en-US" dirty="0"/>
              <a:t>Addenda /</a:t>
            </a:r>
          </a:p>
          <a:p>
            <a:pPr lvl="0"/>
            <a:r>
              <a:rPr lang="en-US" dirty="0"/>
              <a:t>Reference ##</a:t>
            </a:r>
          </a:p>
        </p:txBody>
      </p:sp>
      <p:sp>
        <p:nvSpPr>
          <p:cNvPr id="30" name="Text Placeholder Ref"/>
          <p:cNvSpPr>
            <a:spLocks noGrp="1"/>
          </p:cNvSpPr>
          <p:nvPr>
            <p:ph type="body" sz="quarter" idx="31" hasCustomPrompt="1"/>
          </p:nvPr>
        </p:nvSpPr>
        <p:spPr>
          <a:xfrm>
            <a:off x="6443663" y="231775"/>
            <a:ext cx="2286000" cy="411480"/>
          </a:xfr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rIns="9144" bIns="9144"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pPr lvl="0"/>
            <a:r>
              <a:rPr lang="en-US" dirty="0"/>
              <a:t>Refer To:</a:t>
            </a:r>
          </a:p>
        </p:txBody>
      </p:sp>
    </p:spTree>
    <p:extLst>
      <p:ext uri="{BB962C8B-B14F-4D97-AF65-F5344CB8AC3E}">
        <p14:creationId xmlns:p14="http://schemas.microsoft.com/office/powerpoint/2010/main" val="19712041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Reference: Question, Title 2 Conten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29663" y="6629400"/>
            <a:ext cx="406400" cy="228600"/>
          </a:xfrm>
        </p:spPr>
        <p:txBody>
          <a:bodyPr/>
          <a:lstStyle/>
          <a:p>
            <a:pPr>
              <a:defRPr/>
            </a:pPr>
            <a:r>
              <a:rPr lang="en-US" altLang="en-US"/>
              <a:t> </a:t>
            </a:r>
            <a:fld id="{9587AB99-FD34-48E4-8751-B532B08D7F6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4" name="Date Placeholder 2"/>
          <p:cNvSpPr>
            <a:spLocks noGrp="1"/>
          </p:cNvSpPr>
          <p:nvPr>
            <p:ph type="dt" sz="half" idx="10"/>
          </p:nvPr>
        </p:nvSpPr>
        <p:spPr>
          <a:xfrm>
            <a:off x="47625" y="6629400"/>
            <a:ext cx="2836863" cy="228600"/>
          </a:xfrm>
        </p:spPr>
        <p:txBody>
          <a:bodyPr/>
          <a:lstStyle/>
          <a:p>
            <a:pPr>
              <a:defRPr/>
            </a:pPr>
            <a:r>
              <a:rPr lang="en-US"/>
              <a:t>CISR v1.0</a:t>
            </a:r>
            <a:endParaRPr lang="en-US" dirty="0"/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71800" y="6629400"/>
            <a:ext cx="3200400" cy="228600"/>
          </a:xfrm>
        </p:spPr>
        <p:txBody>
          <a:bodyPr/>
          <a:lstStyle/>
          <a:p>
            <a:pPr>
              <a:defRPr/>
            </a:pPr>
            <a:r>
              <a:rPr lang="en-US"/>
              <a:t>Module 9: Explosives and Critical Infrastructure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11163" y="231775"/>
            <a:ext cx="8318500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Icon"/>
          <p:cNvSpPr>
            <a:spLocks noGrp="1"/>
          </p:cNvSpPr>
          <p:nvPr>
            <p:ph type="pic" sz="quarter" idx="33" hasCustomPrompt="1"/>
          </p:nvPr>
        </p:nvSpPr>
        <p:spPr>
          <a:xfrm>
            <a:off x="8409623" y="822960"/>
            <a:ext cx="320040" cy="320040"/>
          </a:xfrm>
          <a:prstGeom prst="rect">
            <a:avLst/>
          </a:prstGeom>
          <a:ln w="19050">
            <a:solidFill>
              <a:schemeClr val="bg1"/>
            </a:solidFill>
          </a:ln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IMAGE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3"/>
          </p:nvPr>
        </p:nvSpPr>
        <p:spPr>
          <a:xfrm>
            <a:off x="412750" y="1217957"/>
            <a:ext cx="8318500" cy="3719511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4237318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eference: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 </a:t>
            </a:r>
            <a:fld id="{9587AB99-FD34-48E4-8751-B532B08D7F6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CISR v1.0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Module 9: Explosives and Critical Infrastructure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163" y="231775"/>
            <a:ext cx="8318500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7" name="Picture Placeholder Icon"/>
          <p:cNvSpPr>
            <a:spLocks noGrp="1"/>
          </p:cNvSpPr>
          <p:nvPr>
            <p:ph type="pic" sz="quarter" idx="33" hasCustomPrompt="1"/>
          </p:nvPr>
        </p:nvSpPr>
        <p:spPr>
          <a:xfrm>
            <a:off x="8409623" y="822960"/>
            <a:ext cx="320040" cy="320040"/>
          </a:xfrm>
          <a:prstGeom prst="rect">
            <a:avLst/>
          </a:prstGeom>
          <a:ln w="19050">
            <a:solidFill>
              <a:schemeClr val="bg1"/>
            </a:solidFill>
          </a:ln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IMAGE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3"/>
          </p:nvPr>
        </p:nvSpPr>
        <p:spPr>
          <a:xfrm>
            <a:off x="412750" y="1217957"/>
            <a:ext cx="8318500" cy="3719511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49026880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eference: 1 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13"/>
          <p:cNvSpPr>
            <a:spLocks noGrp="1"/>
          </p:cNvSpPr>
          <p:nvPr>
            <p:ph sz="quarter" idx="13"/>
          </p:nvPr>
        </p:nvSpPr>
        <p:spPr>
          <a:xfrm>
            <a:off x="411164" y="1220788"/>
            <a:ext cx="4027486" cy="3713162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2" name="Content Placeholder 13"/>
          <p:cNvSpPr>
            <a:spLocks noGrp="1"/>
          </p:cNvSpPr>
          <p:nvPr>
            <p:ph sz="quarter" idx="14"/>
          </p:nvPr>
        </p:nvSpPr>
        <p:spPr>
          <a:xfrm>
            <a:off x="4705350" y="1220789"/>
            <a:ext cx="4024313" cy="3713162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9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 </a:t>
            </a:r>
            <a:fld id="{9C6635B0-4939-4DBA-98A8-758956F209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ftr" sz="quarter" idx="2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Module 9: Explosives and Critical Infrastructure</a:t>
            </a:r>
            <a:endParaRPr lang="en-US" dirty="0"/>
          </a:p>
        </p:txBody>
      </p:sp>
      <p:sp>
        <p:nvSpPr>
          <p:cNvPr id="11" name="Date Placeholder 11"/>
          <p:cNvSpPr>
            <a:spLocks noGrp="1"/>
          </p:cNvSpPr>
          <p:nvPr>
            <p:ph type="dt" sz="half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CISR v1.0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11163" y="231775"/>
            <a:ext cx="8318500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3" name="Picture Placeholder Icon"/>
          <p:cNvSpPr>
            <a:spLocks noGrp="1"/>
          </p:cNvSpPr>
          <p:nvPr>
            <p:ph type="pic" sz="quarter" idx="33" hasCustomPrompt="1"/>
          </p:nvPr>
        </p:nvSpPr>
        <p:spPr>
          <a:xfrm>
            <a:off x="8409623" y="822960"/>
            <a:ext cx="320040" cy="320040"/>
          </a:xfrm>
          <a:prstGeom prst="rect">
            <a:avLst/>
          </a:prstGeom>
          <a:ln w="19050">
            <a:solidFill>
              <a:schemeClr val="bg1"/>
            </a:solidFill>
          </a:ln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604153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eference: Title and 2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CISR v1.0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Module 9: Explosives and Critical Infrastructure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 </a:t>
            </a:r>
            <a:fld id="{9587AB99-FD34-48E4-8751-B532B08D7F6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13"/>
          </p:nvPr>
        </p:nvSpPr>
        <p:spPr>
          <a:xfrm>
            <a:off x="4705350" y="1217659"/>
            <a:ext cx="4023360" cy="1783080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2" name="Content Placeholder 13"/>
          <p:cNvSpPr>
            <a:spLocks noGrp="1"/>
          </p:cNvSpPr>
          <p:nvPr>
            <p:ph sz="quarter" idx="14"/>
          </p:nvPr>
        </p:nvSpPr>
        <p:spPr>
          <a:xfrm>
            <a:off x="407022" y="1219823"/>
            <a:ext cx="4024313" cy="3713162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9"/>
          </p:nvPr>
        </p:nvSpPr>
        <p:spPr>
          <a:xfrm>
            <a:off x="4706303" y="3157220"/>
            <a:ext cx="4023360" cy="1783080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11163" y="231775"/>
            <a:ext cx="8318500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7" name="Picture Placeholder Icon"/>
          <p:cNvSpPr>
            <a:spLocks noGrp="1"/>
          </p:cNvSpPr>
          <p:nvPr>
            <p:ph type="pic" sz="quarter" idx="33" hasCustomPrompt="1"/>
          </p:nvPr>
        </p:nvSpPr>
        <p:spPr>
          <a:xfrm>
            <a:off x="8409623" y="822960"/>
            <a:ext cx="320040" cy="320040"/>
          </a:xfrm>
          <a:prstGeom prst="rect">
            <a:avLst/>
          </a:prstGeom>
          <a:ln w="19050">
            <a:solidFill>
              <a:schemeClr val="bg1"/>
            </a:solidFill>
          </a:ln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911100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imary: Title 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1163" y="228600"/>
            <a:ext cx="8318500" cy="914400"/>
          </a:xfrm>
        </p:spPr>
        <p:txBody>
          <a:bodyPr/>
          <a:lstStyle>
            <a:lvl1pPr>
              <a:defRPr sz="3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11" name="Footer Placeholder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71800" y="6629400"/>
            <a:ext cx="3200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1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/>
              <a:t>Module 9: Explosives and Critical Infrastructure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2"/>
          </p:nvPr>
        </p:nvSpPr>
        <p:spPr>
          <a:xfrm>
            <a:off x="47624" y="6629400"/>
            <a:ext cx="2836864" cy="228600"/>
          </a:xfrm>
          <a:prstGeom prst="rect">
            <a:avLst/>
          </a:prstGeom>
        </p:spPr>
        <p:txBody>
          <a:bodyPr vert="horz" wrap="none" lIns="9144" tIns="9144" rIns="45720" bIns="9144" rtlCol="0" anchor="ctr"/>
          <a:lstStyle>
            <a:lvl1pPr algn="l">
              <a:defRPr sz="1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29662" y="6629400"/>
            <a:ext cx="405861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1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/>
              <a:t> </a:t>
            </a:r>
            <a:fld id="{1E05A8D5-9D50-4F79-AAB3-D0C9B9E3293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 hasCustomPrompt="1"/>
          </p:nvPr>
        </p:nvSpPr>
        <p:spPr>
          <a:xfrm>
            <a:off x="411163" y="1220788"/>
            <a:ext cx="8318499" cy="3719512"/>
          </a:xfrm>
        </p:spPr>
        <p:txBody>
          <a:bodyPr/>
          <a:lstStyle>
            <a:lvl1pPr marL="225425" indent="-225425">
              <a:defRPr/>
            </a:lvl1pPr>
            <a:lvl2pPr marL="548640">
              <a:defRPr/>
            </a:lvl2pPr>
            <a:lvl3pPr marL="822960" indent="-228600">
              <a:defRPr/>
            </a:lvl3pPr>
          </a:lstStyle>
          <a:p>
            <a:pPr lvl="0"/>
            <a:r>
              <a:rPr lang="en-US" dirty="0"/>
              <a:t>Click to edit Layout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570502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eference: Title and 2 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 </a:t>
            </a:r>
            <a:fld id="{9587AB99-FD34-48E4-8751-B532B08D7F6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CISR v1.0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Module 9: Explosives and Critical Infrastructure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13"/>
          </p:nvPr>
        </p:nvSpPr>
        <p:spPr>
          <a:xfrm>
            <a:off x="411163" y="1220788"/>
            <a:ext cx="4027486" cy="1783080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2" name="Content Placeholder 13"/>
          <p:cNvSpPr>
            <a:spLocks noGrp="1"/>
          </p:cNvSpPr>
          <p:nvPr>
            <p:ph sz="quarter" idx="14"/>
          </p:nvPr>
        </p:nvSpPr>
        <p:spPr>
          <a:xfrm>
            <a:off x="4705350" y="1220789"/>
            <a:ext cx="4024313" cy="3713162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9"/>
          </p:nvPr>
        </p:nvSpPr>
        <p:spPr>
          <a:xfrm>
            <a:off x="411163" y="3157220"/>
            <a:ext cx="4023360" cy="1783080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11163" y="231775"/>
            <a:ext cx="8318500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7" name="Picture Placeholder Icon"/>
          <p:cNvSpPr>
            <a:spLocks noGrp="1"/>
          </p:cNvSpPr>
          <p:nvPr>
            <p:ph type="pic" sz="quarter" idx="33" hasCustomPrompt="1"/>
          </p:nvPr>
        </p:nvSpPr>
        <p:spPr>
          <a:xfrm>
            <a:off x="8409623" y="822960"/>
            <a:ext cx="320040" cy="320040"/>
          </a:xfrm>
          <a:prstGeom prst="rect">
            <a:avLst/>
          </a:prstGeom>
          <a:ln w="19050">
            <a:solidFill>
              <a:schemeClr val="bg1"/>
            </a:solidFill>
          </a:ln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25979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eference: 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 </a:t>
            </a:r>
            <a:fld id="{9587AB99-FD34-48E4-8751-B532B08D7F6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37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CISR v1.0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Module 9: Explosives and Critical Infrastructure</a:t>
            </a:r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5"/>
          </p:nvPr>
        </p:nvSpPr>
        <p:spPr>
          <a:xfrm>
            <a:off x="4705351" y="1220788"/>
            <a:ext cx="4024312" cy="1781491"/>
          </a:xfrm>
          <a:prstGeom prst="rect">
            <a:avLst/>
          </a:prstGeom>
        </p:spPr>
        <p:txBody>
          <a:bodyPr/>
          <a:lstStyle>
            <a:lvl1pPr marL="182563" indent="-182563"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3pPr>
              <a:defRPr/>
            </a:lvl3pPr>
            <a:lvl4pPr marL="1188720" indent="-228600">
              <a:buFont typeface="Arial" pitchFamily="34" charset="0"/>
              <a:buChar char="•"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5" name="Content Placeholder 13"/>
          <p:cNvSpPr>
            <a:spLocks noGrp="1"/>
          </p:cNvSpPr>
          <p:nvPr>
            <p:ph sz="quarter" idx="26"/>
          </p:nvPr>
        </p:nvSpPr>
        <p:spPr>
          <a:xfrm>
            <a:off x="4705350" y="3150870"/>
            <a:ext cx="4024313" cy="1783080"/>
          </a:xfrm>
          <a:prstGeom prst="rect">
            <a:avLst/>
          </a:prstGeom>
        </p:spPr>
        <p:txBody>
          <a:bodyPr/>
          <a:lstStyle>
            <a:lvl1pPr marL="182563" indent="-182563"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3pPr>
              <a:defRPr/>
            </a:lvl3pPr>
            <a:lvl4pPr marL="1188720" indent="-228600">
              <a:buFont typeface="Arial" pitchFamily="34" charset="0"/>
              <a:buChar char="•"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13"/>
          </p:nvPr>
        </p:nvSpPr>
        <p:spPr>
          <a:xfrm>
            <a:off x="411163" y="1220788"/>
            <a:ext cx="4027486" cy="1783080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Content Placeholder 13"/>
          <p:cNvSpPr>
            <a:spLocks noGrp="1"/>
          </p:cNvSpPr>
          <p:nvPr>
            <p:ph sz="quarter" idx="19"/>
          </p:nvPr>
        </p:nvSpPr>
        <p:spPr>
          <a:xfrm>
            <a:off x="411163" y="3157220"/>
            <a:ext cx="4023360" cy="1783080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411163" y="231775"/>
            <a:ext cx="8318500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9" name="Picture Placeholder Icon"/>
          <p:cNvSpPr>
            <a:spLocks noGrp="1"/>
          </p:cNvSpPr>
          <p:nvPr>
            <p:ph type="pic" sz="quarter" idx="33" hasCustomPrompt="1"/>
          </p:nvPr>
        </p:nvSpPr>
        <p:spPr>
          <a:xfrm>
            <a:off x="8409623" y="822960"/>
            <a:ext cx="320040" cy="320040"/>
          </a:xfrm>
          <a:prstGeom prst="rect">
            <a:avLst/>
          </a:prstGeom>
          <a:ln w="19050">
            <a:solidFill>
              <a:schemeClr val="bg1"/>
            </a:solidFill>
          </a:ln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58442863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ference: Title 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dirty="0"/>
              <a:t> </a:t>
            </a:r>
            <a:fld id="{1E05A8D5-9D50-4F79-AAB3-D0C9B9E3293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dirty="0"/>
              <a:t>Module 9: Explosives and Critical Infrastructure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 hasCustomPrompt="1"/>
          </p:nvPr>
        </p:nvSpPr>
        <p:spPr>
          <a:xfrm>
            <a:off x="411163" y="1220789"/>
            <a:ext cx="8318500" cy="3713161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 dirty="0"/>
              <a:t>Click to edit Layout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6399213" y="228600"/>
            <a:ext cx="2330450" cy="914400"/>
          </a:xfrm>
          <a:prstGeom prst="rect">
            <a:avLst/>
          </a:prstGeom>
          <a:solidFill>
            <a:srgbClr val="DDDDDD"/>
          </a:solidFill>
        </p:spPr>
        <p:txBody>
          <a:bodyPr lIns="45720" tIns="91440" rIns="228600" bIns="91440" anchor="ctr">
            <a:norm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Wingdings" pitchFamily="2" charset="2"/>
              <a:buNone/>
              <a:tabLst/>
              <a:defRPr sz="1600" baseline="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Wingdings" pitchFamily="2" charset="2"/>
              <a:buNone/>
              <a:tabLst/>
              <a:defRPr/>
            </a:pPr>
            <a:r>
              <a:rPr lang="en-US" sz="1600" b="1" dirty="0"/>
              <a:t>Refer To:</a:t>
            </a:r>
          </a:p>
          <a:p>
            <a:pPr lvl="0"/>
            <a:r>
              <a:rPr lang="en-US" dirty="0"/>
              <a:t>Addendum #.#, Handout #.#, Book</a:t>
            </a:r>
          </a:p>
        </p:txBody>
      </p:sp>
      <p:sp>
        <p:nvSpPr>
          <p:cNvPr id="26" name="Picture Placeholder 16"/>
          <p:cNvSpPr>
            <a:spLocks noGrp="1"/>
          </p:cNvSpPr>
          <p:nvPr>
            <p:ph type="pic" sz="quarter" idx="15" hasCustomPrompt="1"/>
          </p:nvPr>
        </p:nvSpPr>
        <p:spPr>
          <a:xfrm>
            <a:off x="8503920" y="245852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8" name="Picture Placeholder 16"/>
          <p:cNvSpPr>
            <a:spLocks noGrp="1"/>
          </p:cNvSpPr>
          <p:nvPr>
            <p:ph type="pic" sz="quarter" idx="17" hasCustomPrompt="1"/>
          </p:nvPr>
        </p:nvSpPr>
        <p:spPr>
          <a:xfrm>
            <a:off x="8503920" y="550228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9" name="Picture Placeholder 16"/>
          <p:cNvSpPr>
            <a:spLocks noGrp="1"/>
          </p:cNvSpPr>
          <p:nvPr>
            <p:ph type="pic" sz="quarter" idx="18" hasCustomPrompt="1"/>
          </p:nvPr>
        </p:nvSpPr>
        <p:spPr>
          <a:xfrm>
            <a:off x="8503920" y="851428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69519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ference: Question- 1 Title 1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dirty="0"/>
              <a:t> </a:t>
            </a:r>
            <a:fld id="{1E05A8D5-9D50-4F79-AAB3-D0C9B9E3293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dirty="0"/>
              <a:t>Module 9: Explosives and Critical Infrastructure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 hasCustomPrompt="1"/>
          </p:nvPr>
        </p:nvSpPr>
        <p:spPr>
          <a:xfrm>
            <a:off x="411163" y="1220788"/>
            <a:ext cx="8318500" cy="3719512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 dirty="0"/>
              <a:t>Click to edit Layout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6399213" y="228600"/>
            <a:ext cx="2330450" cy="914400"/>
          </a:xfrm>
          <a:prstGeom prst="rect">
            <a:avLst/>
          </a:prstGeom>
          <a:solidFill>
            <a:srgbClr val="DDDDDD"/>
          </a:solidFill>
        </p:spPr>
        <p:txBody>
          <a:bodyPr lIns="45720" tIns="91440" rIns="228600" bIns="91440" anchor="ctr">
            <a:norm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Wingdings" pitchFamily="2" charset="2"/>
              <a:buNone/>
              <a:tabLst/>
              <a:defRPr sz="1600" baseline="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Wingdings" pitchFamily="2" charset="2"/>
              <a:buNone/>
              <a:tabLst/>
              <a:defRPr/>
            </a:pPr>
            <a:r>
              <a:rPr lang="en-US" sz="1600" b="1" dirty="0"/>
              <a:t>Refer To:</a:t>
            </a:r>
          </a:p>
          <a:p>
            <a:pPr lvl="0"/>
            <a:r>
              <a:rPr lang="en-US" dirty="0"/>
              <a:t>Addendum #.#, Handout #.#, Book</a:t>
            </a:r>
          </a:p>
        </p:txBody>
      </p:sp>
      <p:sp>
        <p:nvSpPr>
          <p:cNvPr id="26" name="Picture Placeholder 16"/>
          <p:cNvSpPr>
            <a:spLocks noGrp="1"/>
          </p:cNvSpPr>
          <p:nvPr>
            <p:ph type="pic" sz="quarter" idx="15" hasCustomPrompt="1"/>
          </p:nvPr>
        </p:nvSpPr>
        <p:spPr>
          <a:xfrm>
            <a:off x="8503920" y="245852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8" name="Picture Placeholder 16"/>
          <p:cNvSpPr>
            <a:spLocks noGrp="1"/>
          </p:cNvSpPr>
          <p:nvPr>
            <p:ph type="pic" sz="quarter" idx="17" hasCustomPrompt="1"/>
          </p:nvPr>
        </p:nvSpPr>
        <p:spPr>
          <a:xfrm>
            <a:off x="8503920" y="550228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9" name="Picture Placeholder 16"/>
          <p:cNvSpPr>
            <a:spLocks noGrp="1"/>
          </p:cNvSpPr>
          <p:nvPr>
            <p:ph type="pic" sz="quarter" idx="18" hasCustomPrompt="1"/>
          </p:nvPr>
        </p:nvSpPr>
        <p:spPr>
          <a:xfrm>
            <a:off x="8503920" y="851428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677515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ference: Title Content 2 Stag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10"/>
          <p:cNvSpPr>
            <a:spLocks noGrp="1" noChangeArrowheads="1"/>
          </p:cNvSpPr>
          <p:nvPr>
            <p:ph type="ftr" sz="quarter" idx="14"/>
          </p:nvPr>
        </p:nvSpPr>
        <p:spPr bwMode="auto">
          <a:xfrm>
            <a:off x="2971800" y="6629400"/>
            <a:ext cx="3200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1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/>
              <a:t>Module 9: Explosives and Critical Infrastructure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5"/>
          </p:nvPr>
        </p:nvSpPr>
        <p:spPr>
          <a:xfrm>
            <a:off x="47624" y="6629400"/>
            <a:ext cx="2836864" cy="228600"/>
          </a:xfrm>
          <a:prstGeom prst="rect">
            <a:avLst/>
          </a:prstGeom>
        </p:spPr>
        <p:txBody>
          <a:bodyPr vert="horz" wrap="none" lIns="9144" tIns="9144" rIns="45720" bIns="9144" rtlCol="0" anchor="ctr"/>
          <a:lstStyle>
            <a:lvl1pPr algn="l">
              <a:defRPr sz="1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17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29662" y="6629400"/>
            <a:ext cx="405861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1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/>
              <a:t> </a:t>
            </a:r>
            <a:fld id="{1E05A8D5-9D50-4F79-AAB3-D0C9B9E3293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9" name="Content Placeholder 6"/>
          <p:cNvSpPr>
            <a:spLocks noGrp="1"/>
          </p:cNvSpPr>
          <p:nvPr>
            <p:ph sz="quarter" idx="16" hasCustomPrompt="1"/>
          </p:nvPr>
        </p:nvSpPr>
        <p:spPr>
          <a:xfrm>
            <a:off x="4754563" y="4162489"/>
            <a:ext cx="3975100" cy="1755648"/>
          </a:xfrm>
        </p:spPr>
        <p:txBody>
          <a:bodyPr/>
          <a:lstStyle>
            <a:lvl1pPr marL="228600" indent="-228600">
              <a:defRPr/>
            </a:lvl1pPr>
            <a:lvl4pPr>
              <a:defRPr/>
            </a:lvl4pPr>
          </a:lstStyle>
          <a:p>
            <a:pPr lvl="0"/>
            <a:r>
              <a:rPr lang="en-US" dirty="0"/>
              <a:t>Click to edit Layout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0" name="Content Placeholder 6"/>
          <p:cNvSpPr>
            <a:spLocks noGrp="1"/>
          </p:cNvSpPr>
          <p:nvPr>
            <p:ph sz="quarter" idx="17" hasCustomPrompt="1"/>
          </p:nvPr>
        </p:nvSpPr>
        <p:spPr>
          <a:xfrm>
            <a:off x="411163" y="1220788"/>
            <a:ext cx="8318500" cy="2743200"/>
          </a:xfrm>
        </p:spPr>
        <p:txBody>
          <a:bodyPr/>
          <a:lstStyle>
            <a:lvl1pPr marL="228600" indent="-228600"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4pPr>
              <a:defRPr/>
            </a:lvl4pPr>
          </a:lstStyle>
          <a:p>
            <a:pPr marL="228600" lvl="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</a:pPr>
            <a:r>
              <a:rPr lang="en-US" dirty="0"/>
              <a:t>Click to edit Layout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8" hasCustomPrompt="1"/>
          </p:nvPr>
        </p:nvSpPr>
        <p:spPr>
          <a:xfrm>
            <a:off x="6399213" y="228600"/>
            <a:ext cx="2330450" cy="914400"/>
          </a:xfrm>
          <a:prstGeom prst="rect">
            <a:avLst/>
          </a:prstGeom>
          <a:solidFill>
            <a:srgbClr val="DDDDDD"/>
          </a:solidFill>
        </p:spPr>
        <p:txBody>
          <a:bodyPr lIns="45720" tIns="91440" rIns="228600" bIns="91440" anchor="ctr">
            <a:norm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Wingdings" pitchFamily="2" charset="2"/>
              <a:buNone/>
              <a:tabLst/>
              <a:defRPr sz="1600" baseline="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Wingdings" pitchFamily="2" charset="2"/>
              <a:buNone/>
              <a:tabLst/>
              <a:defRPr/>
            </a:pPr>
            <a:r>
              <a:rPr lang="en-US" sz="1600" b="1" dirty="0"/>
              <a:t>Refer To:</a:t>
            </a:r>
          </a:p>
          <a:p>
            <a:pPr lvl="0"/>
            <a:r>
              <a:rPr lang="en-US" dirty="0"/>
              <a:t>Addendum #.#, Handout #.#, Book</a:t>
            </a:r>
          </a:p>
        </p:txBody>
      </p:sp>
      <p:sp>
        <p:nvSpPr>
          <p:cNvPr id="9" name="Picture Placeholder 16"/>
          <p:cNvSpPr>
            <a:spLocks noGrp="1"/>
          </p:cNvSpPr>
          <p:nvPr>
            <p:ph type="pic" sz="quarter" idx="19" hasCustomPrompt="1"/>
          </p:nvPr>
        </p:nvSpPr>
        <p:spPr>
          <a:xfrm>
            <a:off x="8503920" y="245852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0" name="Picture Placeholder 16"/>
          <p:cNvSpPr>
            <a:spLocks noGrp="1"/>
          </p:cNvSpPr>
          <p:nvPr>
            <p:ph type="pic" sz="quarter" idx="20" hasCustomPrompt="1"/>
          </p:nvPr>
        </p:nvSpPr>
        <p:spPr>
          <a:xfrm>
            <a:off x="8503920" y="550228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3" name="Picture Placeholder 16"/>
          <p:cNvSpPr>
            <a:spLocks noGrp="1"/>
          </p:cNvSpPr>
          <p:nvPr>
            <p:ph type="pic" sz="quarter" idx="21" hasCustomPrompt="1"/>
          </p:nvPr>
        </p:nvSpPr>
        <p:spPr>
          <a:xfrm>
            <a:off x="8503920" y="851428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51591088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ference: 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71800" y="6629400"/>
            <a:ext cx="3200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1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/>
              <a:t>Module 9: Explosives and Critical Infrastructure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2"/>
          </p:nvPr>
        </p:nvSpPr>
        <p:spPr>
          <a:xfrm>
            <a:off x="47624" y="6629400"/>
            <a:ext cx="2836864" cy="228600"/>
          </a:xfrm>
          <a:prstGeom prst="rect">
            <a:avLst/>
          </a:prstGeom>
        </p:spPr>
        <p:txBody>
          <a:bodyPr vert="horz" wrap="none" lIns="9144" tIns="9144" rIns="45720" bIns="9144" rtlCol="0" anchor="ctr"/>
          <a:lstStyle>
            <a:lvl1pPr algn="l">
              <a:defRPr sz="1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14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29662" y="6629400"/>
            <a:ext cx="405861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1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/>
              <a:t> </a:t>
            </a:r>
            <a:fld id="{1E05A8D5-9D50-4F79-AAB3-D0C9B9E3293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13" hasCustomPrompt="1"/>
          </p:nvPr>
        </p:nvSpPr>
        <p:spPr>
          <a:xfrm>
            <a:off x="411164" y="1220788"/>
            <a:ext cx="3976686" cy="3713162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 dirty="0"/>
              <a:t>Click to edit Layout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2" name="Content Placeholder 13"/>
          <p:cNvSpPr>
            <a:spLocks noGrp="1"/>
          </p:cNvSpPr>
          <p:nvPr>
            <p:ph sz="quarter" idx="14" hasCustomPrompt="1"/>
          </p:nvPr>
        </p:nvSpPr>
        <p:spPr>
          <a:xfrm>
            <a:off x="4754563" y="1220789"/>
            <a:ext cx="3975100" cy="3713162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 dirty="0"/>
              <a:t>Click to edit Layout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6399213" y="228600"/>
            <a:ext cx="2330450" cy="914400"/>
          </a:xfrm>
          <a:prstGeom prst="rect">
            <a:avLst/>
          </a:prstGeom>
          <a:solidFill>
            <a:srgbClr val="DDDDDD"/>
          </a:solidFill>
        </p:spPr>
        <p:txBody>
          <a:bodyPr lIns="45720" tIns="91440" rIns="228600" bIns="91440" anchor="ctr">
            <a:norm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Wingdings" pitchFamily="2" charset="2"/>
              <a:buNone/>
              <a:tabLst/>
              <a:defRPr sz="1600" baseline="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Wingdings" pitchFamily="2" charset="2"/>
              <a:buNone/>
              <a:tabLst/>
              <a:defRPr/>
            </a:pPr>
            <a:r>
              <a:rPr lang="en-US" sz="1600" b="1" dirty="0"/>
              <a:t>Refer To:</a:t>
            </a:r>
          </a:p>
          <a:p>
            <a:pPr lvl="0"/>
            <a:r>
              <a:rPr lang="en-US" dirty="0"/>
              <a:t>Addendum #.#, Handout #.#, Book</a:t>
            </a:r>
          </a:p>
        </p:txBody>
      </p:sp>
      <p:sp>
        <p:nvSpPr>
          <p:cNvPr id="19" name="Picture Placeholder 16"/>
          <p:cNvSpPr>
            <a:spLocks noGrp="1"/>
          </p:cNvSpPr>
          <p:nvPr>
            <p:ph type="pic" sz="quarter" idx="16" hasCustomPrompt="1"/>
          </p:nvPr>
        </p:nvSpPr>
        <p:spPr>
          <a:xfrm>
            <a:off x="8503920" y="245852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0" name="Picture Placeholder 16"/>
          <p:cNvSpPr>
            <a:spLocks noGrp="1"/>
          </p:cNvSpPr>
          <p:nvPr>
            <p:ph type="pic" sz="quarter" idx="17" hasCustomPrompt="1"/>
          </p:nvPr>
        </p:nvSpPr>
        <p:spPr>
          <a:xfrm>
            <a:off x="8503920" y="550228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4" name="Picture Placeholder 16"/>
          <p:cNvSpPr>
            <a:spLocks noGrp="1"/>
          </p:cNvSpPr>
          <p:nvPr>
            <p:ph type="pic" sz="quarter" idx="18" hasCustomPrompt="1"/>
          </p:nvPr>
        </p:nvSpPr>
        <p:spPr>
          <a:xfrm>
            <a:off x="8503920" y="851428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Header</a:t>
            </a:r>
          </a:p>
        </p:txBody>
      </p:sp>
    </p:spTree>
    <p:extLst>
      <p:ext uri="{BB962C8B-B14F-4D97-AF65-F5344CB8AC3E}">
        <p14:creationId xmlns:p14="http://schemas.microsoft.com/office/powerpoint/2010/main" val="35066591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ference: Question - Title 2 Content 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FFFFFF">
                    <a:lumMod val="85000"/>
                  </a:srgbClr>
                </a:solidFill>
              </a:rPr>
              <a:t>CISR v1.0</a:t>
            </a:r>
            <a:endParaRPr lang="en-US" dirty="0">
              <a:solidFill>
                <a:srgbClr val="FFFFFF">
                  <a:lumMod val="8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 </a:t>
            </a:r>
            <a:fld id="{1E05A8D5-9D50-4F79-AAB3-D0C9B9E3293E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Module 9: Explosives and Critical Infrastructure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 hasCustomPrompt="1"/>
          </p:nvPr>
        </p:nvSpPr>
        <p:spPr>
          <a:xfrm>
            <a:off x="411163" y="1220789"/>
            <a:ext cx="3976687" cy="370173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Layout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6399213" y="228600"/>
            <a:ext cx="2330450" cy="914400"/>
          </a:xfrm>
          <a:prstGeom prst="rect">
            <a:avLst/>
          </a:prstGeom>
          <a:solidFill>
            <a:srgbClr val="DDDDDD"/>
          </a:solidFill>
        </p:spPr>
        <p:txBody>
          <a:bodyPr lIns="45720" tIns="91440" rIns="228600" bIns="91440" anchor="ctr">
            <a:norm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Wingdings" pitchFamily="2" charset="2"/>
              <a:buNone/>
              <a:tabLst/>
              <a:defRPr sz="1600" baseline="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Wingdings" pitchFamily="2" charset="2"/>
              <a:buNone/>
              <a:tabLst/>
              <a:defRPr/>
            </a:pPr>
            <a:r>
              <a:rPr lang="en-US" sz="1600" b="1" dirty="0"/>
              <a:t>Refer to:</a:t>
            </a:r>
          </a:p>
          <a:p>
            <a:pPr lvl="0"/>
            <a:r>
              <a:rPr lang="en-US" dirty="0"/>
              <a:t>Addendum #.#, Handout #.#, Book</a:t>
            </a:r>
          </a:p>
        </p:txBody>
      </p:sp>
      <p:sp>
        <p:nvSpPr>
          <p:cNvPr id="27" name="Title 26"/>
          <p:cNvSpPr>
            <a:spLocks noGrp="1"/>
          </p:cNvSpPr>
          <p:nvPr>
            <p:ph type="title" hasCustomPrompt="1"/>
          </p:nvPr>
        </p:nvSpPr>
        <p:spPr>
          <a:xfrm>
            <a:off x="411163" y="228600"/>
            <a:ext cx="5994984" cy="914400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26" name="Picture Placeholder 16"/>
          <p:cNvSpPr>
            <a:spLocks noGrp="1"/>
          </p:cNvSpPr>
          <p:nvPr>
            <p:ph type="pic" sz="quarter" idx="15" hasCustomPrompt="1"/>
          </p:nvPr>
        </p:nvSpPr>
        <p:spPr>
          <a:xfrm>
            <a:off x="8503920" y="245852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8" name="Picture Placeholder 16"/>
          <p:cNvSpPr>
            <a:spLocks noGrp="1"/>
          </p:cNvSpPr>
          <p:nvPr>
            <p:ph type="pic" sz="quarter" idx="17" hasCustomPrompt="1"/>
          </p:nvPr>
        </p:nvSpPr>
        <p:spPr>
          <a:xfrm>
            <a:off x="8503920" y="550228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9" name="Picture Placeholder 16"/>
          <p:cNvSpPr>
            <a:spLocks noGrp="1"/>
          </p:cNvSpPr>
          <p:nvPr>
            <p:ph type="pic" sz="quarter" idx="18" hasCustomPrompt="1"/>
          </p:nvPr>
        </p:nvSpPr>
        <p:spPr>
          <a:xfrm>
            <a:off x="8503920" y="851428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9" hasCustomPrompt="1"/>
          </p:nvPr>
        </p:nvSpPr>
        <p:spPr>
          <a:xfrm>
            <a:off x="4754563" y="1220788"/>
            <a:ext cx="3978274" cy="370332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Layout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3846142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ference: Title and 2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71800" y="6629400"/>
            <a:ext cx="3200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1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Module 9: Explosives and Critical Infrastructure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2"/>
          </p:nvPr>
        </p:nvSpPr>
        <p:spPr>
          <a:xfrm>
            <a:off x="47624" y="6629400"/>
            <a:ext cx="2836864" cy="228600"/>
          </a:xfrm>
          <a:prstGeom prst="rect">
            <a:avLst/>
          </a:prstGeom>
        </p:spPr>
        <p:txBody>
          <a:bodyPr vert="horz" wrap="none" lIns="9144" tIns="9144" rIns="45720" bIns="9144" rtlCol="0" anchor="ctr"/>
          <a:lstStyle>
            <a:lvl1pPr algn="l">
              <a:defRPr sz="10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>
                <a:solidFill>
                  <a:srgbClr val="FFFFFF">
                    <a:lumMod val="85000"/>
                  </a:srgbClr>
                </a:solidFill>
              </a:rPr>
              <a:t>CISR v1.0</a:t>
            </a:r>
            <a:endParaRPr lang="en-US" dirty="0">
              <a:solidFill>
                <a:srgbClr val="FFFFFF">
                  <a:lumMod val="85000"/>
                </a:srgbClr>
              </a:solidFill>
            </a:endParaRPr>
          </a:p>
        </p:txBody>
      </p:sp>
      <p:sp>
        <p:nvSpPr>
          <p:cNvPr id="14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29662" y="6629400"/>
            <a:ext cx="405861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1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 </a:t>
            </a:r>
            <a:fld id="{1E05A8D5-9D50-4F79-AAB3-D0C9B9E3293E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13" hasCustomPrompt="1"/>
          </p:nvPr>
        </p:nvSpPr>
        <p:spPr>
          <a:xfrm>
            <a:off x="4754562" y="1224974"/>
            <a:ext cx="3974147" cy="1783080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 dirty="0"/>
              <a:t>Click to edit Layout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2" name="Content Placeholder 13"/>
          <p:cNvSpPr>
            <a:spLocks noGrp="1"/>
          </p:cNvSpPr>
          <p:nvPr>
            <p:ph sz="quarter" idx="14" hasCustomPrompt="1"/>
          </p:nvPr>
        </p:nvSpPr>
        <p:spPr>
          <a:xfrm>
            <a:off x="414337" y="1227138"/>
            <a:ext cx="3973513" cy="3713162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 dirty="0"/>
              <a:t>Click to edit Layout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6399213" y="228600"/>
            <a:ext cx="2330450" cy="914400"/>
          </a:xfrm>
          <a:prstGeom prst="rect">
            <a:avLst/>
          </a:prstGeom>
          <a:solidFill>
            <a:srgbClr val="DDDDDD"/>
          </a:solidFill>
        </p:spPr>
        <p:txBody>
          <a:bodyPr lIns="45720" tIns="91440" rIns="228600" bIns="91440" anchor="ctr">
            <a:norm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Wingdings" pitchFamily="2" charset="2"/>
              <a:buNone/>
              <a:tabLst/>
              <a:defRPr sz="1600" baseline="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Wingdings" pitchFamily="2" charset="2"/>
              <a:buNone/>
              <a:tabLst/>
              <a:defRPr/>
            </a:pPr>
            <a:r>
              <a:rPr lang="en-US" sz="1600" b="1" dirty="0"/>
              <a:t>Refer To:</a:t>
            </a:r>
          </a:p>
          <a:p>
            <a:pPr lvl="0"/>
            <a:r>
              <a:rPr lang="en-US" dirty="0"/>
              <a:t>Addendum #.#, Handout #.#, Book</a:t>
            </a:r>
          </a:p>
        </p:txBody>
      </p:sp>
      <p:sp>
        <p:nvSpPr>
          <p:cNvPr id="19" name="Picture Placeholder 16"/>
          <p:cNvSpPr>
            <a:spLocks noGrp="1"/>
          </p:cNvSpPr>
          <p:nvPr>
            <p:ph type="pic" sz="quarter" idx="16" hasCustomPrompt="1"/>
          </p:nvPr>
        </p:nvSpPr>
        <p:spPr>
          <a:xfrm>
            <a:off x="8503920" y="245852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0" name="Picture Placeholder 16"/>
          <p:cNvSpPr>
            <a:spLocks noGrp="1"/>
          </p:cNvSpPr>
          <p:nvPr>
            <p:ph type="pic" sz="quarter" idx="17" hasCustomPrompt="1"/>
          </p:nvPr>
        </p:nvSpPr>
        <p:spPr>
          <a:xfrm>
            <a:off x="8503920" y="550228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4" name="Picture Placeholder 16"/>
          <p:cNvSpPr>
            <a:spLocks noGrp="1"/>
          </p:cNvSpPr>
          <p:nvPr>
            <p:ph type="pic" sz="quarter" idx="18" hasCustomPrompt="1"/>
          </p:nvPr>
        </p:nvSpPr>
        <p:spPr>
          <a:xfrm>
            <a:off x="8503920" y="851428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Header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9" hasCustomPrompt="1"/>
          </p:nvPr>
        </p:nvSpPr>
        <p:spPr>
          <a:xfrm>
            <a:off x="4754563" y="3157220"/>
            <a:ext cx="3975100" cy="1783080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 dirty="0"/>
              <a:t>Click to edit Layout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8313207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ference: Title and 2 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71800" y="6629400"/>
            <a:ext cx="3200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1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/>
              <a:t>Module 9: Explosives and Critical Infrastructure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2"/>
          </p:nvPr>
        </p:nvSpPr>
        <p:spPr>
          <a:xfrm>
            <a:off x="47624" y="6629400"/>
            <a:ext cx="2836864" cy="228600"/>
          </a:xfrm>
          <a:prstGeom prst="rect">
            <a:avLst/>
          </a:prstGeom>
        </p:spPr>
        <p:txBody>
          <a:bodyPr vert="horz" wrap="none" lIns="9144" tIns="9144" rIns="45720" bIns="9144" rtlCol="0" anchor="ctr"/>
          <a:lstStyle>
            <a:lvl1pPr algn="l">
              <a:defRPr sz="1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14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29662" y="6629400"/>
            <a:ext cx="405861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1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/>
              <a:t> </a:t>
            </a:r>
            <a:fld id="{1E05A8D5-9D50-4F79-AAB3-D0C9B9E3293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13" hasCustomPrompt="1"/>
          </p:nvPr>
        </p:nvSpPr>
        <p:spPr>
          <a:xfrm>
            <a:off x="411163" y="1220788"/>
            <a:ext cx="3976687" cy="1783080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 dirty="0"/>
              <a:t>Click to edit Layout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2" name="Content Placeholder 13"/>
          <p:cNvSpPr>
            <a:spLocks noGrp="1"/>
          </p:cNvSpPr>
          <p:nvPr>
            <p:ph sz="quarter" idx="14" hasCustomPrompt="1"/>
          </p:nvPr>
        </p:nvSpPr>
        <p:spPr>
          <a:xfrm>
            <a:off x="4754563" y="1220789"/>
            <a:ext cx="3975100" cy="3713162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 dirty="0"/>
              <a:t>Click to edit Layout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6399213" y="228600"/>
            <a:ext cx="2330450" cy="914400"/>
          </a:xfrm>
          <a:prstGeom prst="rect">
            <a:avLst/>
          </a:prstGeom>
          <a:solidFill>
            <a:srgbClr val="DDDDDD"/>
          </a:solidFill>
        </p:spPr>
        <p:txBody>
          <a:bodyPr lIns="45720" tIns="91440" rIns="228600" bIns="91440" anchor="ctr">
            <a:norm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Wingdings" pitchFamily="2" charset="2"/>
              <a:buNone/>
              <a:tabLst/>
              <a:defRPr sz="1600" baseline="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Wingdings" pitchFamily="2" charset="2"/>
              <a:buNone/>
              <a:tabLst/>
              <a:defRPr/>
            </a:pPr>
            <a:r>
              <a:rPr lang="en-US" sz="1600" b="1" dirty="0"/>
              <a:t>Refer To:</a:t>
            </a:r>
          </a:p>
          <a:p>
            <a:pPr lvl="0"/>
            <a:r>
              <a:rPr lang="en-US" dirty="0"/>
              <a:t>Addendum #.#, Handout #.#, Book</a:t>
            </a:r>
          </a:p>
        </p:txBody>
      </p:sp>
      <p:sp>
        <p:nvSpPr>
          <p:cNvPr id="19" name="Picture Placeholder 16"/>
          <p:cNvSpPr>
            <a:spLocks noGrp="1"/>
          </p:cNvSpPr>
          <p:nvPr>
            <p:ph type="pic" sz="quarter" idx="16" hasCustomPrompt="1"/>
          </p:nvPr>
        </p:nvSpPr>
        <p:spPr>
          <a:xfrm>
            <a:off x="8503920" y="245852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0" name="Picture Placeholder 16"/>
          <p:cNvSpPr>
            <a:spLocks noGrp="1"/>
          </p:cNvSpPr>
          <p:nvPr>
            <p:ph type="pic" sz="quarter" idx="17" hasCustomPrompt="1"/>
          </p:nvPr>
        </p:nvSpPr>
        <p:spPr>
          <a:xfrm>
            <a:off x="8503920" y="550228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4" name="Picture Placeholder 16"/>
          <p:cNvSpPr>
            <a:spLocks noGrp="1"/>
          </p:cNvSpPr>
          <p:nvPr>
            <p:ph type="pic" sz="quarter" idx="18" hasCustomPrompt="1"/>
          </p:nvPr>
        </p:nvSpPr>
        <p:spPr>
          <a:xfrm>
            <a:off x="8503920" y="851428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Header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9" hasCustomPrompt="1"/>
          </p:nvPr>
        </p:nvSpPr>
        <p:spPr>
          <a:xfrm>
            <a:off x="411163" y="3157220"/>
            <a:ext cx="3972613" cy="1783080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 dirty="0"/>
              <a:t>Click to edit Layout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0083983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ference: Title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10"/>
          <p:cNvSpPr>
            <a:spLocks noGrp="1" noChangeArrowheads="1"/>
          </p:cNvSpPr>
          <p:nvPr>
            <p:ph type="ftr" sz="quarter" idx="14"/>
          </p:nvPr>
        </p:nvSpPr>
        <p:spPr bwMode="auto">
          <a:xfrm>
            <a:off x="2971800" y="6629400"/>
            <a:ext cx="3200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1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Module 9: Explosives and Critical Infrastructure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5"/>
          </p:nvPr>
        </p:nvSpPr>
        <p:spPr>
          <a:xfrm>
            <a:off x="47624" y="6629400"/>
            <a:ext cx="2836864" cy="228600"/>
          </a:xfrm>
          <a:prstGeom prst="rect">
            <a:avLst/>
          </a:prstGeom>
        </p:spPr>
        <p:txBody>
          <a:bodyPr vert="horz" wrap="none" lIns="9144" tIns="9144" rIns="45720" bIns="9144" rtlCol="0" anchor="ctr"/>
          <a:lstStyle>
            <a:lvl1pPr algn="l">
              <a:defRPr sz="10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>
                <a:solidFill>
                  <a:srgbClr val="FFFFFF">
                    <a:lumMod val="85000"/>
                  </a:srgbClr>
                </a:solidFill>
              </a:rPr>
              <a:t>CISR v1.0</a:t>
            </a:r>
            <a:endParaRPr lang="en-US" dirty="0">
              <a:solidFill>
                <a:srgbClr val="FFFFFF">
                  <a:lumMod val="85000"/>
                </a:srgbClr>
              </a:solidFill>
            </a:endParaRPr>
          </a:p>
        </p:txBody>
      </p:sp>
      <p:sp>
        <p:nvSpPr>
          <p:cNvPr id="17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29662" y="6629400"/>
            <a:ext cx="405861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1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 </a:t>
            </a:r>
            <a:fld id="{1E05A8D5-9D50-4F79-AAB3-D0C9B9E3293E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3" name="Title 22"/>
          <p:cNvSpPr>
            <a:spLocks noGrp="1"/>
          </p:cNvSpPr>
          <p:nvPr>
            <p:ph type="title" hasCustomPrompt="1"/>
          </p:nvPr>
        </p:nvSpPr>
        <p:spPr>
          <a:xfrm>
            <a:off x="411164" y="228600"/>
            <a:ext cx="5988050" cy="914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21" hasCustomPrompt="1"/>
          </p:nvPr>
        </p:nvSpPr>
        <p:spPr>
          <a:xfrm>
            <a:off x="6399213" y="228600"/>
            <a:ext cx="2330450" cy="914400"/>
          </a:xfrm>
          <a:prstGeom prst="rect">
            <a:avLst/>
          </a:prstGeom>
          <a:solidFill>
            <a:srgbClr val="DDDDDD"/>
          </a:solidFill>
        </p:spPr>
        <p:txBody>
          <a:bodyPr lIns="45720" tIns="91440" rIns="228600" bIns="91440" anchor="ctr">
            <a:norm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Wingdings" pitchFamily="2" charset="2"/>
              <a:buNone/>
              <a:tabLst/>
              <a:defRPr sz="1600" baseline="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Wingdings" pitchFamily="2" charset="2"/>
              <a:buNone/>
              <a:tabLst/>
              <a:defRPr/>
            </a:pPr>
            <a:r>
              <a:rPr lang="en-US" sz="1600" b="1" dirty="0"/>
              <a:t>Refer To:</a:t>
            </a:r>
          </a:p>
          <a:p>
            <a:pPr lvl="0"/>
            <a:r>
              <a:rPr lang="en-US" dirty="0"/>
              <a:t>Addendum #.#, Handout #.#, Book</a:t>
            </a:r>
          </a:p>
        </p:txBody>
      </p:sp>
      <p:sp>
        <p:nvSpPr>
          <p:cNvPr id="24" name="Picture Placeholder 16"/>
          <p:cNvSpPr>
            <a:spLocks noGrp="1"/>
          </p:cNvSpPr>
          <p:nvPr>
            <p:ph type="pic" sz="quarter" idx="22" hasCustomPrompt="1"/>
          </p:nvPr>
        </p:nvSpPr>
        <p:spPr>
          <a:xfrm>
            <a:off x="8503920" y="245852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5" name="Picture Placeholder 16"/>
          <p:cNvSpPr>
            <a:spLocks noGrp="1"/>
          </p:cNvSpPr>
          <p:nvPr>
            <p:ph type="pic" sz="quarter" idx="17" hasCustomPrompt="1"/>
          </p:nvPr>
        </p:nvSpPr>
        <p:spPr>
          <a:xfrm>
            <a:off x="8503920" y="550228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6" name="Picture Placeholder 16"/>
          <p:cNvSpPr>
            <a:spLocks noGrp="1"/>
          </p:cNvSpPr>
          <p:nvPr>
            <p:ph type="pic" sz="quarter" idx="23" hasCustomPrompt="1"/>
          </p:nvPr>
        </p:nvSpPr>
        <p:spPr>
          <a:xfrm>
            <a:off x="8503920" y="851428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2" name="Content Placeholder 13"/>
          <p:cNvSpPr>
            <a:spLocks noGrp="1"/>
          </p:cNvSpPr>
          <p:nvPr>
            <p:ph sz="quarter" idx="13" hasCustomPrompt="1"/>
          </p:nvPr>
        </p:nvSpPr>
        <p:spPr>
          <a:xfrm>
            <a:off x="411164" y="1220788"/>
            <a:ext cx="3976686" cy="1737360"/>
          </a:xfrm>
          <a:prstGeom prst="rect">
            <a:avLst/>
          </a:prstGeom>
        </p:spPr>
        <p:txBody>
          <a:bodyPr/>
          <a:lstStyle>
            <a:lvl1pPr marL="182563" indent="-182563"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3pPr>
              <a:defRPr/>
            </a:lvl3pPr>
            <a:lvl4pPr marL="1146175" indent="-228600">
              <a:buFont typeface="Arial" pitchFamily="34" charset="0"/>
              <a:buChar char="•"/>
              <a:defRPr/>
            </a:lvl4pPr>
          </a:lstStyle>
          <a:p>
            <a:pPr marL="228600" lvl="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</a:pPr>
            <a:r>
              <a:rPr lang="en-US" dirty="0"/>
              <a:t>Click to edit Layout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3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11163" y="3157220"/>
            <a:ext cx="3976687" cy="1737360"/>
          </a:xfrm>
          <a:prstGeom prst="rect">
            <a:avLst/>
          </a:prstGeom>
        </p:spPr>
        <p:txBody>
          <a:bodyPr/>
          <a:lstStyle>
            <a:lvl1pPr marL="182563" indent="-182563"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3pPr>
              <a:defRPr/>
            </a:lvl3pPr>
            <a:lvl4pPr marL="1146175" indent="-228600">
              <a:buFont typeface="Arial" pitchFamily="34" charset="0"/>
              <a:buChar char="•"/>
              <a:defRPr/>
            </a:lvl4pPr>
          </a:lstStyle>
          <a:p>
            <a:pPr marL="228600" lvl="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</a:pPr>
            <a:r>
              <a:rPr lang="en-US" dirty="0"/>
              <a:t>Click to edit Layout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5" hasCustomPrompt="1"/>
          </p:nvPr>
        </p:nvSpPr>
        <p:spPr>
          <a:xfrm>
            <a:off x="4754563" y="1220788"/>
            <a:ext cx="3975100" cy="1737360"/>
          </a:xfrm>
          <a:prstGeom prst="rect">
            <a:avLst/>
          </a:prstGeom>
        </p:spPr>
        <p:txBody>
          <a:bodyPr/>
          <a:lstStyle>
            <a:lvl1pPr marL="182563" indent="-182563"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3pPr>
              <a:defRPr/>
            </a:lvl3pPr>
            <a:lvl4pPr marL="1188720" indent="-228600">
              <a:buFont typeface="Arial" pitchFamily="34" charset="0"/>
              <a:buChar char="•"/>
              <a:defRPr/>
            </a:lvl4pPr>
          </a:lstStyle>
          <a:p>
            <a:pPr marL="228600" lvl="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</a:pPr>
            <a:r>
              <a:rPr lang="en-US" dirty="0"/>
              <a:t>Click to edit Layout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5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4754562" y="3150870"/>
            <a:ext cx="3975101" cy="1737360"/>
          </a:xfrm>
          <a:prstGeom prst="rect">
            <a:avLst/>
          </a:prstGeom>
        </p:spPr>
        <p:txBody>
          <a:bodyPr/>
          <a:lstStyle>
            <a:lvl1pPr marL="182563" indent="-182563"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3pPr>
              <a:defRPr/>
            </a:lvl3pPr>
            <a:lvl4pPr marL="1188720" indent="-228600">
              <a:buFont typeface="Arial" pitchFamily="34" charset="0"/>
              <a:buChar char="•"/>
              <a:defRPr/>
            </a:lvl4pPr>
          </a:lstStyle>
          <a:p>
            <a:pPr marL="228600" lvl="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</a:pPr>
            <a:r>
              <a:rPr lang="en-US" dirty="0"/>
              <a:t>Click to edit Layout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097296031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imary: Question - Title 1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dirty="0"/>
              <a:t> </a:t>
            </a:r>
            <a:fld id="{1E05A8D5-9D50-4F79-AAB3-D0C9B9E3293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dirty="0"/>
              <a:t>Module 9: Explosives and Critical Infrastructure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 hasCustomPrompt="1"/>
          </p:nvPr>
        </p:nvSpPr>
        <p:spPr>
          <a:xfrm>
            <a:off x="411163" y="1220788"/>
            <a:ext cx="8318500" cy="3719512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 dirty="0"/>
              <a:t>Click to edit Layout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7" name="Title 26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Header</a:t>
            </a:r>
          </a:p>
        </p:txBody>
      </p:sp>
    </p:spTree>
    <p:extLst>
      <p:ext uri="{BB962C8B-B14F-4D97-AF65-F5344CB8AC3E}">
        <p14:creationId xmlns:p14="http://schemas.microsoft.com/office/powerpoint/2010/main" val="11144781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ference: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10"/>
          <p:cNvSpPr>
            <a:spLocks noGrp="1" noChangeArrowheads="1"/>
          </p:cNvSpPr>
          <p:nvPr>
            <p:ph type="ftr" sz="quarter" idx="14"/>
          </p:nvPr>
        </p:nvSpPr>
        <p:spPr bwMode="auto">
          <a:xfrm>
            <a:off x="2971800" y="6629400"/>
            <a:ext cx="3200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1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Module 9: Explosives and Critical Infrastructure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5"/>
          </p:nvPr>
        </p:nvSpPr>
        <p:spPr>
          <a:xfrm>
            <a:off x="47624" y="6629400"/>
            <a:ext cx="2836864" cy="228600"/>
          </a:xfrm>
          <a:prstGeom prst="rect">
            <a:avLst/>
          </a:prstGeom>
        </p:spPr>
        <p:txBody>
          <a:bodyPr vert="horz" wrap="none" lIns="9144" tIns="9144" rIns="45720" bIns="9144" rtlCol="0" anchor="ctr"/>
          <a:lstStyle>
            <a:lvl1pPr algn="l">
              <a:defRPr sz="10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>
                <a:solidFill>
                  <a:srgbClr val="FFFFFF">
                    <a:lumMod val="85000"/>
                  </a:srgbClr>
                </a:solidFill>
              </a:rPr>
              <a:t>CISR v1.0</a:t>
            </a:r>
            <a:endParaRPr lang="en-US" dirty="0">
              <a:solidFill>
                <a:srgbClr val="FFFFFF">
                  <a:lumMod val="85000"/>
                </a:srgbClr>
              </a:solidFill>
            </a:endParaRPr>
          </a:p>
        </p:txBody>
      </p:sp>
      <p:sp>
        <p:nvSpPr>
          <p:cNvPr id="17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29662" y="6629400"/>
            <a:ext cx="405861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1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 </a:t>
            </a:r>
            <a:fld id="{1E05A8D5-9D50-4F79-AAB3-D0C9B9E3293E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3" name="Title 22"/>
          <p:cNvSpPr>
            <a:spLocks noGrp="1"/>
          </p:cNvSpPr>
          <p:nvPr>
            <p:ph type="title" hasCustomPrompt="1"/>
          </p:nvPr>
        </p:nvSpPr>
        <p:spPr>
          <a:xfrm>
            <a:off x="411164" y="228600"/>
            <a:ext cx="5988050" cy="914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Header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6399213" y="228600"/>
            <a:ext cx="2330450" cy="914400"/>
          </a:xfrm>
          <a:prstGeom prst="rect">
            <a:avLst/>
          </a:prstGeom>
          <a:solidFill>
            <a:srgbClr val="DDDDDD"/>
          </a:solidFill>
        </p:spPr>
        <p:txBody>
          <a:bodyPr lIns="45720" tIns="91440" rIns="228600" bIns="91440" anchor="ctr">
            <a:norm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Wingdings" pitchFamily="2" charset="2"/>
              <a:buNone/>
              <a:tabLst/>
              <a:defRPr sz="1600" baseline="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Wingdings" pitchFamily="2" charset="2"/>
              <a:buNone/>
              <a:tabLst/>
              <a:defRPr/>
            </a:pPr>
            <a:r>
              <a:rPr lang="en-US" sz="1600" b="1" dirty="0"/>
              <a:t>Refer To:</a:t>
            </a:r>
          </a:p>
          <a:p>
            <a:pPr lvl="0"/>
            <a:r>
              <a:rPr lang="en-US" dirty="0"/>
              <a:t>Addendum #.#, Handout #.#, Book</a:t>
            </a:r>
          </a:p>
        </p:txBody>
      </p:sp>
      <p:sp>
        <p:nvSpPr>
          <p:cNvPr id="19" name="Picture Placeholder 16"/>
          <p:cNvSpPr>
            <a:spLocks noGrp="1"/>
          </p:cNvSpPr>
          <p:nvPr>
            <p:ph type="pic" sz="quarter" idx="17" hasCustomPrompt="1"/>
          </p:nvPr>
        </p:nvSpPr>
        <p:spPr>
          <a:xfrm>
            <a:off x="8503920" y="245852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0" name="Picture Placeholder 16"/>
          <p:cNvSpPr>
            <a:spLocks noGrp="1"/>
          </p:cNvSpPr>
          <p:nvPr>
            <p:ph type="pic" sz="quarter" idx="18" hasCustomPrompt="1"/>
          </p:nvPr>
        </p:nvSpPr>
        <p:spPr>
          <a:xfrm>
            <a:off x="8503920" y="550228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1" name="Picture Placeholder 16"/>
          <p:cNvSpPr>
            <a:spLocks noGrp="1"/>
          </p:cNvSpPr>
          <p:nvPr>
            <p:ph type="pic" sz="quarter" idx="19" hasCustomPrompt="1"/>
          </p:nvPr>
        </p:nvSpPr>
        <p:spPr>
          <a:xfrm>
            <a:off x="8503920" y="851428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3843627833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ference: Long Title and 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1163" y="228600"/>
            <a:ext cx="8318500" cy="914400"/>
          </a:xfrm>
        </p:spPr>
        <p:txBody>
          <a:bodyPr/>
          <a:lstStyle>
            <a:lvl1pPr>
              <a:defRPr sz="3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11" name="Footer Placeholder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71800" y="6629400"/>
            <a:ext cx="3200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1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/>
              <a:t>Module 9: Explosives and Critical Infrastructure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2"/>
          </p:nvPr>
        </p:nvSpPr>
        <p:spPr>
          <a:xfrm>
            <a:off x="47624" y="6629400"/>
            <a:ext cx="2836864" cy="228600"/>
          </a:xfrm>
          <a:prstGeom prst="rect">
            <a:avLst/>
          </a:prstGeom>
        </p:spPr>
        <p:txBody>
          <a:bodyPr vert="horz" wrap="none" lIns="9144" tIns="9144" rIns="45720" bIns="9144" rtlCol="0" anchor="ctr"/>
          <a:lstStyle>
            <a:lvl1pPr algn="l">
              <a:defRPr sz="1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29662" y="6629400"/>
            <a:ext cx="405861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1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/>
              <a:t> </a:t>
            </a:r>
            <a:fld id="{1E05A8D5-9D50-4F79-AAB3-D0C9B9E3293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 hasCustomPrompt="1"/>
          </p:nvPr>
        </p:nvSpPr>
        <p:spPr>
          <a:xfrm>
            <a:off x="411163" y="1220788"/>
            <a:ext cx="8318500" cy="3713161"/>
          </a:xfrm>
        </p:spPr>
        <p:txBody>
          <a:bodyPr/>
          <a:lstStyle>
            <a:lvl1pPr marL="233363" indent="-233363"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</a:lstStyle>
          <a:p>
            <a:pPr marL="228600" lvl="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</a:pPr>
            <a:r>
              <a:rPr lang="en-US" dirty="0"/>
              <a:t>Click to edit Layout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Picture Placeholder 16"/>
          <p:cNvSpPr>
            <a:spLocks noGrp="1"/>
          </p:cNvSpPr>
          <p:nvPr>
            <p:ph type="pic" sz="quarter" idx="17" hasCustomPrompt="1"/>
          </p:nvPr>
        </p:nvSpPr>
        <p:spPr>
          <a:xfrm>
            <a:off x="8503920" y="245852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9" name="Picture Placeholder 16"/>
          <p:cNvSpPr>
            <a:spLocks noGrp="1"/>
          </p:cNvSpPr>
          <p:nvPr>
            <p:ph type="pic" sz="quarter" idx="18" hasCustomPrompt="1"/>
          </p:nvPr>
        </p:nvSpPr>
        <p:spPr>
          <a:xfrm>
            <a:off x="8503920" y="550228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0" name="Picture Placeholder 16"/>
          <p:cNvSpPr>
            <a:spLocks noGrp="1"/>
          </p:cNvSpPr>
          <p:nvPr>
            <p:ph type="pic" sz="quarter" idx="19" hasCustomPrompt="1"/>
          </p:nvPr>
        </p:nvSpPr>
        <p:spPr>
          <a:xfrm>
            <a:off x="8503920" y="851428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932848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ference: Long 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1163" y="228600"/>
            <a:ext cx="8318500" cy="914400"/>
          </a:xfrm>
        </p:spPr>
        <p:txBody>
          <a:bodyPr/>
          <a:lstStyle>
            <a:lvl1pPr>
              <a:defRPr sz="3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11" name="Footer Placeholder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71800" y="6629400"/>
            <a:ext cx="3200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1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Module 9: Explosives and Critical Infrastructure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2"/>
          </p:nvPr>
        </p:nvSpPr>
        <p:spPr>
          <a:xfrm>
            <a:off x="47624" y="6629400"/>
            <a:ext cx="2836864" cy="228600"/>
          </a:xfrm>
          <a:prstGeom prst="rect">
            <a:avLst/>
          </a:prstGeom>
        </p:spPr>
        <p:txBody>
          <a:bodyPr vert="horz" wrap="none" lIns="9144" tIns="9144" rIns="45720" bIns="9144" rtlCol="0" anchor="ctr"/>
          <a:lstStyle>
            <a:lvl1pPr algn="l">
              <a:defRPr sz="10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>
                <a:solidFill>
                  <a:srgbClr val="FFFFFF">
                    <a:lumMod val="85000"/>
                  </a:srgbClr>
                </a:solidFill>
              </a:rPr>
              <a:t>CISR v1.0</a:t>
            </a:r>
            <a:endParaRPr lang="en-US" dirty="0">
              <a:solidFill>
                <a:srgbClr val="FFFFFF">
                  <a:lumMod val="85000"/>
                </a:srgbClr>
              </a:solidFill>
            </a:endParaRPr>
          </a:p>
        </p:txBody>
      </p:sp>
      <p:sp>
        <p:nvSpPr>
          <p:cNvPr id="8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29662" y="6629400"/>
            <a:ext cx="405861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1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 </a:t>
            </a:r>
            <a:fld id="{1E05A8D5-9D50-4F79-AAB3-D0C9B9E3293E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 hasCustomPrompt="1"/>
          </p:nvPr>
        </p:nvSpPr>
        <p:spPr>
          <a:xfrm>
            <a:off x="411163" y="1220788"/>
            <a:ext cx="3976687" cy="3713161"/>
          </a:xfrm>
        </p:spPr>
        <p:txBody>
          <a:bodyPr/>
          <a:lstStyle>
            <a:lvl1pPr marL="233363" indent="-233363"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</a:lstStyle>
          <a:p>
            <a:pPr marL="228600" lvl="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</a:pPr>
            <a:r>
              <a:rPr lang="en-US" dirty="0"/>
              <a:t>Click to edit Layout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Content Placeholder 5"/>
          <p:cNvSpPr>
            <a:spLocks noGrp="1"/>
          </p:cNvSpPr>
          <p:nvPr>
            <p:ph sz="quarter" idx="11" hasCustomPrompt="1"/>
          </p:nvPr>
        </p:nvSpPr>
        <p:spPr>
          <a:xfrm>
            <a:off x="4754563" y="1220788"/>
            <a:ext cx="3978274" cy="3703320"/>
          </a:xfrm>
        </p:spPr>
        <p:txBody>
          <a:bodyPr/>
          <a:lstStyle>
            <a:lvl1pPr marL="233363" indent="-233363"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</a:lstStyle>
          <a:p>
            <a:pPr marL="228600" lvl="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</a:pPr>
            <a:r>
              <a:rPr lang="en-US" dirty="0"/>
              <a:t>Click to edit Layout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Picture Placeholder 16"/>
          <p:cNvSpPr>
            <a:spLocks noGrp="1"/>
          </p:cNvSpPr>
          <p:nvPr>
            <p:ph type="pic" sz="quarter" idx="17" hasCustomPrompt="1"/>
          </p:nvPr>
        </p:nvSpPr>
        <p:spPr>
          <a:xfrm>
            <a:off x="8503920" y="245852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0" name="Picture Placeholder 16"/>
          <p:cNvSpPr>
            <a:spLocks noGrp="1"/>
          </p:cNvSpPr>
          <p:nvPr>
            <p:ph type="pic" sz="quarter" idx="18" hasCustomPrompt="1"/>
          </p:nvPr>
        </p:nvSpPr>
        <p:spPr>
          <a:xfrm>
            <a:off x="8503920" y="550228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3" name="Picture Placeholder 16"/>
          <p:cNvSpPr>
            <a:spLocks noGrp="1"/>
          </p:cNvSpPr>
          <p:nvPr>
            <p:ph type="pic" sz="quarter" idx="19" hasCustomPrompt="1"/>
          </p:nvPr>
        </p:nvSpPr>
        <p:spPr>
          <a:xfrm>
            <a:off x="8503920" y="851428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40559301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ference: Lon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1163" y="228600"/>
            <a:ext cx="8318500" cy="914400"/>
          </a:xfrm>
        </p:spPr>
        <p:txBody>
          <a:bodyPr/>
          <a:lstStyle>
            <a:lvl1pPr>
              <a:defRPr sz="3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11" name="Footer Placeholder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71800" y="6629400"/>
            <a:ext cx="3200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1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Module 9: Explosives and Critical Infrastructure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2"/>
          </p:nvPr>
        </p:nvSpPr>
        <p:spPr>
          <a:xfrm>
            <a:off x="47624" y="6629400"/>
            <a:ext cx="2836864" cy="228600"/>
          </a:xfrm>
          <a:prstGeom prst="rect">
            <a:avLst/>
          </a:prstGeom>
        </p:spPr>
        <p:txBody>
          <a:bodyPr vert="horz" wrap="none" lIns="9144" tIns="9144" rIns="45720" bIns="9144" rtlCol="0" anchor="ctr"/>
          <a:lstStyle>
            <a:lvl1pPr algn="l">
              <a:defRPr sz="10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>
                <a:solidFill>
                  <a:srgbClr val="FFFFFF">
                    <a:lumMod val="85000"/>
                  </a:srgbClr>
                </a:solidFill>
              </a:rPr>
              <a:t>CISR v1.0</a:t>
            </a:r>
            <a:endParaRPr lang="en-US" dirty="0">
              <a:solidFill>
                <a:srgbClr val="FFFFFF">
                  <a:lumMod val="85000"/>
                </a:srgbClr>
              </a:solidFill>
            </a:endParaRPr>
          </a:p>
        </p:txBody>
      </p:sp>
      <p:sp>
        <p:nvSpPr>
          <p:cNvPr id="8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29662" y="6629400"/>
            <a:ext cx="405861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1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 </a:t>
            </a:r>
            <a:fld id="{1E05A8D5-9D50-4F79-AAB3-D0C9B9E3293E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Picture Placeholder 16"/>
          <p:cNvSpPr>
            <a:spLocks noGrp="1"/>
          </p:cNvSpPr>
          <p:nvPr>
            <p:ph type="pic" sz="quarter" idx="17" hasCustomPrompt="1"/>
          </p:nvPr>
        </p:nvSpPr>
        <p:spPr>
          <a:xfrm>
            <a:off x="8503920" y="245852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0" name="Picture Placeholder 16"/>
          <p:cNvSpPr>
            <a:spLocks noGrp="1"/>
          </p:cNvSpPr>
          <p:nvPr>
            <p:ph type="pic" sz="quarter" idx="18" hasCustomPrompt="1"/>
          </p:nvPr>
        </p:nvSpPr>
        <p:spPr>
          <a:xfrm>
            <a:off x="8503920" y="550228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3" name="Picture Placeholder 16"/>
          <p:cNvSpPr>
            <a:spLocks noGrp="1"/>
          </p:cNvSpPr>
          <p:nvPr>
            <p:ph type="pic" sz="quarter" idx="19" hasCustomPrompt="1"/>
          </p:nvPr>
        </p:nvSpPr>
        <p:spPr>
          <a:xfrm>
            <a:off x="8503920" y="851428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256065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imary: Title and 2 Content Stag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1163" y="228600"/>
            <a:ext cx="8318500" cy="914400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11" name="Footer Placeholder 10"/>
          <p:cNvSpPr>
            <a:spLocks noGrp="1" noChangeArrowheads="1"/>
          </p:cNvSpPr>
          <p:nvPr>
            <p:ph type="ftr" sz="quarter" idx="14"/>
          </p:nvPr>
        </p:nvSpPr>
        <p:spPr bwMode="auto">
          <a:xfrm>
            <a:off x="2971800" y="6629400"/>
            <a:ext cx="3200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1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/>
              <a:t>Module 9: Explosives and Critical Infrastructure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5"/>
          </p:nvPr>
        </p:nvSpPr>
        <p:spPr>
          <a:xfrm>
            <a:off x="47624" y="6629400"/>
            <a:ext cx="2836864" cy="228600"/>
          </a:xfrm>
          <a:prstGeom prst="rect">
            <a:avLst/>
          </a:prstGeom>
        </p:spPr>
        <p:txBody>
          <a:bodyPr vert="horz" wrap="none" lIns="9144" tIns="9144" rIns="45720" bIns="9144" rtlCol="0" anchor="ctr"/>
          <a:lstStyle>
            <a:lvl1pPr algn="l">
              <a:defRPr sz="1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17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29662" y="6629400"/>
            <a:ext cx="405861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1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/>
              <a:t> </a:t>
            </a:r>
            <a:fld id="{1E05A8D5-9D50-4F79-AAB3-D0C9B9E3293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9" name="Content Placeholder 6"/>
          <p:cNvSpPr>
            <a:spLocks noGrp="1"/>
          </p:cNvSpPr>
          <p:nvPr>
            <p:ph sz="quarter" idx="16" hasCustomPrompt="1"/>
          </p:nvPr>
        </p:nvSpPr>
        <p:spPr>
          <a:xfrm>
            <a:off x="4705350" y="4162489"/>
            <a:ext cx="4024313" cy="1755648"/>
          </a:xfrm>
        </p:spPr>
        <p:txBody>
          <a:bodyPr/>
          <a:lstStyle>
            <a:lvl1pPr marL="228600" indent="-228600">
              <a:defRPr/>
            </a:lvl1pPr>
            <a:lvl4pPr>
              <a:defRPr/>
            </a:lvl4pPr>
          </a:lstStyle>
          <a:p>
            <a:pPr lvl="0"/>
            <a:r>
              <a:rPr lang="en-US" dirty="0"/>
              <a:t>Click to edit Layout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0" name="Content Placeholder 6"/>
          <p:cNvSpPr>
            <a:spLocks noGrp="1"/>
          </p:cNvSpPr>
          <p:nvPr>
            <p:ph sz="quarter" idx="17" hasCustomPrompt="1"/>
          </p:nvPr>
        </p:nvSpPr>
        <p:spPr>
          <a:xfrm>
            <a:off x="411163" y="1220788"/>
            <a:ext cx="8318500" cy="2743200"/>
          </a:xfrm>
        </p:spPr>
        <p:txBody>
          <a:bodyPr/>
          <a:lstStyle>
            <a:lvl1pPr marL="228600" indent="-228600"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4pPr>
              <a:defRPr/>
            </a:lvl4pPr>
          </a:lstStyle>
          <a:p>
            <a:pPr marL="228600" lvl="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</a:pPr>
            <a:r>
              <a:rPr lang="en-US" dirty="0"/>
              <a:t>Click to edit Layout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075163262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imary: Title and 2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dirty="0"/>
              <a:t> </a:t>
            </a:r>
            <a:fld id="{1E05A8D5-9D50-4F79-AAB3-D0C9B9E3293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dirty="0"/>
              <a:t>Module 9: Explosives and Critical Infrastructure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6" name="Content Placeholder 13"/>
          <p:cNvSpPr>
            <a:spLocks noGrp="1"/>
          </p:cNvSpPr>
          <p:nvPr>
            <p:ph sz="quarter" idx="13" hasCustomPrompt="1"/>
          </p:nvPr>
        </p:nvSpPr>
        <p:spPr>
          <a:xfrm>
            <a:off x="411163" y="1219200"/>
            <a:ext cx="3976687" cy="3721099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4pPr>
              <a:defRPr/>
            </a:lvl4pPr>
          </a:lstStyle>
          <a:p>
            <a:pPr lvl="0"/>
            <a:r>
              <a:rPr lang="en-US" dirty="0"/>
              <a:t>Click to edit Layout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Content Placeholder 13"/>
          <p:cNvSpPr>
            <a:spLocks noGrp="1"/>
          </p:cNvSpPr>
          <p:nvPr>
            <p:ph sz="quarter" idx="14" hasCustomPrompt="1"/>
          </p:nvPr>
        </p:nvSpPr>
        <p:spPr>
          <a:xfrm>
            <a:off x="4754563" y="1220787"/>
            <a:ext cx="3975100" cy="3721099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4pPr>
              <a:defRPr/>
            </a:lvl4pPr>
          </a:lstStyle>
          <a:p>
            <a:pPr lvl="0"/>
            <a:r>
              <a:rPr lang="en-US" dirty="0"/>
              <a:t>Click to edit Layout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879761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imary: Question - Title and 2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dirty="0"/>
              <a:t> </a:t>
            </a:r>
            <a:fld id="{1E05A8D5-9D50-4F79-AAB3-D0C9B9E3293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dirty="0"/>
              <a:t>Module 9: Explosives and Critical Infrastructure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6" name="Content Placeholder 13"/>
          <p:cNvSpPr>
            <a:spLocks noGrp="1"/>
          </p:cNvSpPr>
          <p:nvPr>
            <p:ph sz="quarter" idx="13" hasCustomPrompt="1"/>
          </p:nvPr>
        </p:nvSpPr>
        <p:spPr>
          <a:xfrm>
            <a:off x="411163" y="1219201"/>
            <a:ext cx="3976687" cy="3719512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4pPr>
              <a:defRPr/>
            </a:lvl4pPr>
          </a:lstStyle>
          <a:p>
            <a:pPr lvl="0"/>
            <a:r>
              <a:rPr lang="en-US" dirty="0"/>
              <a:t>Click to edit Layout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Content Placeholder 13"/>
          <p:cNvSpPr>
            <a:spLocks noGrp="1"/>
          </p:cNvSpPr>
          <p:nvPr>
            <p:ph sz="quarter" idx="14" hasCustomPrompt="1"/>
          </p:nvPr>
        </p:nvSpPr>
        <p:spPr>
          <a:xfrm>
            <a:off x="4754563" y="1220788"/>
            <a:ext cx="3975100" cy="3719512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4pPr>
              <a:defRPr/>
            </a:lvl4pPr>
          </a:lstStyle>
          <a:p>
            <a:pPr lvl="0"/>
            <a:r>
              <a:rPr lang="en-US" dirty="0"/>
              <a:t>Click to edit Layout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675729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imary: Title, 1 Content, and 2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1162" y="228600"/>
            <a:ext cx="8318501" cy="914400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2971800" y="6629400"/>
            <a:ext cx="3200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1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Module 9: Explosives and Critical Infrastructure</a:t>
            </a:r>
          </a:p>
        </p:txBody>
      </p:sp>
      <p:sp>
        <p:nvSpPr>
          <p:cNvPr id="14" name="Date Placeholder 11"/>
          <p:cNvSpPr>
            <a:spLocks noGrp="1"/>
          </p:cNvSpPr>
          <p:nvPr>
            <p:ph type="dt" sz="half" idx="11"/>
          </p:nvPr>
        </p:nvSpPr>
        <p:spPr>
          <a:xfrm>
            <a:off x="47624" y="6629400"/>
            <a:ext cx="2836864" cy="228600"/>
          </a:xfrm>
          <a:prstGeom prst="rect">
            <a:avLst/>
          </a:prstGeom>
        </p:spPr>
        <p:txBody>
          <a:bodyPr vert="horz" wrap="none" lIns="9144" tIns="9144" rIns="45720" bIns="9144" rtlCol="0" anchor="ctr"/>
          <a:lstStyle>
            <a:lvl1pPr algn="l">
              <a:defRPr sz="10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>
                <a:solidFill>
                  <a:srgbClr val="FFFFFF">
                    <a:lumMod val="85000"/>
                  </a:srgbClr>
                </a:solidFill>
              </a:rPr>
              <a:t>CISR v1.0</a:t>
            </a:r>
            <a:endParaRPr lang="en-US" dirty="0">
              <a:solidFill>
                <a:srgbClr val="FFFFFF">
                  <a:lumMod val="85000"/>
                </a:srgbClr>
              </a:solidFill>
            </a:endParaRPr>
          </a:p>
        </p:txBody>
      </p:sp>
      <p:sp>
        <p:nvSpPr>
          <p:cNvPr id="15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29662" y="6629400"/>
            <a:ext cx="405861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1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 </a:t>
            </a:r>
            <a:fld id="{1E05A8D5-9D50-4F79-AAB3-D0C9B9E3293E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Content Placeholder 6"/>
          <p:cNvSpPr>
            <a:spLocks noGrp="1"/>
          </p:cNvSpPr>
          <p:nvPr>
            <p:ph sz="quarter" idx="12" hasCustomPrompt="1"/>
          </p:nvPr>
        </p:nvSpPr>
        <p:spPr>
          <a:xfrm>
            <a:off x="411163" y="1220790"/>
            <a:ext cx="3976687" cy="3719509"/>
          </a:xfrm>
        </p:spPr>
        <p:txBody>
          <a:bodyPr/>
          <a:lstStyle>
            <a:lvl1pPr marL="228600" indent="-228600">
              <a:defRPr baseline="0"/>
            </a:lvl1pPr>
            <a:lvl4pPr>
              <a:defRPr/>
            </a:lvl4pPr>
          </a:lstStyle>
          <a:p>
            <a:pPr lvl="0"/>
            <a:r>
              <a:rPr lang="en-US" dirty="0"/>
              <a:t>Click to edit Layout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6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754563" y="1220788"/>
            <a:ext cx="3975100" cy="1737360"/>
          </a:xfrm>
        </p:spPr>
        <p:txBody>
          <a:bodyPr/>
          <a:lstStyle>
            <a:lvl1pPr marL="228600" indent="-228600">
              <a:defRPr/>
            </a:lvl1pPr>
            <a:lvl4pPr>
              <a:defRPr/>
            </a:lvl4pPr>
          </a:lstStyle>
          <a:p>
            <a:pPr lvl="0"/>
            <a:r>
              <a:rPr lang="en-US" dirty="0"/>
              <a:t>Click to edit Layout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7" name="Content Placeholder 6"/>
          <p:cNvSpPr>
            <a:spLocks noGrp="1"/>
          </p:cNvSpPr>
          <p:nvPr>
            <p:ph sz="quarter" idx="14" hasCustomPrompt="1"/>
          </p:nvPr>
        </p:nvSpPr>
        <p:spPr>
          <a:xfrm>
            <a:off x="4754563" y="3202940"/>
            <a:ext cx="3975100" cy="1737360"/>
          </a:xfrm>
        </p:spPr>
        <p:txBody>
          <a:bodyPr/>
          <a:lstStyle>
            <a:lvl1pPr marL="228600" indent="-228600">
              <a:defRPr/>
            </a:lvl1pPr>
            <a:lvl4pPr>
              <a:defRPr/>
            </a:lvl4pPr>
          </a:lstStyle>
          <a:p>
            <a:pPr lvl="0"/>
            <a:r>
              <a:rPr lang="en-US" dirty="0"/>
              <a:t>Click to edit Layout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228276845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imary: Title Content and 2 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1162" y="228600"/>
            <a:ext cx="8318501" cy="914400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2971800" y="6629400"/>
            <a:ext cx="3200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1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Module 9: Explosives and Critical Infrastructure</a:t>
            </a:r>
          </a:p>
        </p:txBody>
      </p:sp>
      <p:sp>
        <p:nvSpPr>
          <p:cNvPr id="14" name="Date Placeholder 11"/>
          <p:cNvSpPr>
            <a:spLocks noGrp="1"/>
          </p:cNvSpPr>
          <p:nvPr>
            <p:ph type="dt" sz="half" idx="11"/>
          </p:nvPr>
        </p:nvSpPr>
        <p:spPr>
          <a:xfrm>
            <a:off x="47624" y="6629400"/>
            <a:ext cx="2836864" cy="228600"/>
          </a:xfrm>
          <a:prstGeom prst="rect">
            <a:avLst/>
          </a:prstGeom>
        </p:spPr>
        <p:txBody>
          <a:bodyPr vert="horz" wrap="none" lIns="9144" tIns="9144" rIns="45720" bIns="9144" rtlCol="0" anchor="ctr"/>
          <a:lstStyle>
            <a:lvl1pPr algn="l">
              <a:defRPr sz="10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>
                <a:solidFill>
                  <a:srgbClr val="FFFFFF">
                    <a:lumMod val="85000"/>
                  </a:srgbClr>
                </a:solidFill>
              </a:rPr>
              <a:t>CISR v1.0</a:t>
            </a:r>
            <a:endParaRPr lang="en-US" dirty="0">
              <a:solidFill>
                <a:srgbClr val="FFFFFF">
                  <a:lumMod val="85000"/>
                </a:srgbClr>
              </a:solidFill>
            </a:endParaRPr>
          </a:p>
        </p:txBody>
      </p:sp>
      <p:sp>
        <p:nvSpPr>
          <p:cNvPr id="15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29662" y="6629400"/>
            <a:ext cx="405861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1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 </a:t>
            </a:r>
            <a:fld id="{1E05A8D5-9D50-4F79-AAB3-D0C9B9E3293E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Content Placeholder 6"/>
          <p:cNvSpPr>
            <a:spLocks noGrp="1"/>
          </p:cNvSpPr>
          <p:nvPr>
            <p:ph sz="quarter" idx="12" hasCustomPrompt="1"/>
          </p:nvPr>
        </p:nvSpPr>
        <p:spPr>
          <a:xfrm>
            <a:off x="4754563" y="1220788"/>
            <a:ext cx="3975100" cy="3719511"/>
          </a:xfrm>
        </p:spPr>
        <p:txBody>
          <a:bodyPr/>
          <a:lstStyle>
            <a:lvl1pPr marL="228600" indent="-228600">
              <a:defRPr baseline="0"/>
            </a:lvl1pPr>
            <a:lvl4pPr>
              <a:defRPr/>
            </a:lvl4pPr>
          </a:lstStyle>
          <a:p>
            <a:pPr lvl="0"/>
            <a:r>
              <a:rPr lang="en-US" dirty="0"/>
              <a:t>Click to edit Layout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6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11163" y="1222376"/>
            <a:ext cx="3976687" cy="1737360"/>
          </a:xfrm>
        </p:spPr>
        <p:txBody>
          <a:bodyPr/>
          <a:lstStyle>
            <a:lvl1pPr marL="228600" indent="-228600">
              <a:defRPr/>
            </a:lvl1pPr>
            <a:lvl4pPr>
              <a:defRPr/>
            </a:lvl4pPr>
          </a:lstStyle>
          <a:p>
            <a:pPr lvl="0"/>
            <a:r>
              <a:rPr lang="en-US" dirty="0"/>
              <a:t>Click to edit Layout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7" name="Content Placeholder 6"/>
          <p:cNvSpPr>
            <a:spLocks noGrp="1"/>
          </p:cNvSpPr>
          <p:nvPr>
            <p:ph sz="quarter" idx="14" hasCustomPrompt="1"/>
          </p:nvPr>
        </p:nvSpPr>
        <p:spPr>
          <a:xfrm>
            <a:off x="411163" y="3202940"/>
            <a:ext cx="3976687" cy="1737360"/>
          </a:xfrm>
        </p:spPr>
        <p:txBody>
          <a:bodyPr/>
          <a:lstStyle>
            <a:lvl1pPr marL="228600" indent="-228600">
              <a:defRPr/>
            </a:lvl1pPr>
            <a:lvl4pPr>
              <a:defRPr/>
            </a:lvl4pPr>
          </a:lstStyle>
          <a:p>
            <a:pPr lvl="0"/>
            <a:r>
              <a:rPr lang="en-US" dirty="0"/>
              <a:t>Click to edit Layout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91933612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33" Type="http://schemas.openxmlformats.org/officeDocument/2006/relationships/image" Target="../media/image1.jpg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32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31" Type="http://schemas.openxmlformats.org/officeDocument/2006/relationships/slideLayout" Target="../slideLayouts/slideLayout43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11163" y="228600"/>
            <a:ext cx="83185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Header</a:t>
            </a:r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1163" y="1220788"/>
            <a:ext cx="8318500" cy="3716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Layout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29662" y="6629400"/>
            <a:ext cx="405861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1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/>
              <a:t> </a:t>
            </a:r>
            <a:fld id="{1E05A8D5-9D50-4F79-AAB3-D0C9B9E3293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71800" y="6629400"/>
            <a:ext cx="3200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1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/>
              <a:t>Module 9: Explosives and Critical Infrastructure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2"/>
          </p:nvPr>
        </p:nvSpPr>
        <p:spPr>
          <a:xfrm>
            <a:off x="47624" y="6629400"/>
            <a:ext cx="2836864" cy="228600"/>
          </a:xfrm>
          <a:prstGeom prst="rect">
            <a:avLst/>
          </a:prstGeom>
        </p:spPr>
        <p:txBody>
          <a:bodyPr vert="horz" wrap="none" lIns="9144" tIns="9144" rIns="45720" bIns="9144" rtlCol="0" anchor="ctr"/>
          <a:lstStyle>
            <a:lvl1pPr algn="l">
              <a:defRPr sz="1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CISR v1.0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87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</a:defRPr>
      </a:lvl9pPr>
    </p:titleStyle>
    <p:bodyStyle>
      <a:lvl1pPr marL="228600" indent="-228600" algn="l" rtl="0" eaLnBrk="1" fontAlgn="base" hangingPunct="1">
        <a:spcBef>
          <a:spcPts val="0"/>
        </a:spcBef>
        <a:spcAft>
          <a:spcPts val="200"/>
        </a:spcAft>
        <a:buSzPct val="88000"/>
        <a:buFont typeface="Wingdings" pitchFamily="2" charset="2"/>
        <a:buChar char="§"/>
        <a:defRPr sz="2800" b="1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548640" indent="-228600" algn="l" rtl="0" eaLnBrk="1" fontAlgn="base" hangingPunct="1">
        <a:spcBef>
          <a:spcPts val="0"/>
        </a:spcBef>
        <a:spcAft>
          <a:spcPts val="0"/>
        </a:spcAft>
        <a:buChar char="•"/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2pPr>
      <a:lvl3pPr marL="822960" indent="-228600" algn="l" rtl="0" eaLnBrk="1" fontAlgn="base" hangingPunct="1">
        <a:spcBef>
          <a:spcPts val="0"/>
        </a:spcBef>
        <a:spcAft>
          <a:spcPts val="0"/>
        </a:spcAft>
        <a:buChar char="•"/>
        <a:defRPr sz="2000" b="1">
          <a:solidFill>
            <a:schemeClr val="tx1"/>
          </a:solidFill>
          <a:latin typeface="Arial" pitchFamily="34" charset="0"/>
          <a:cs typeface="Arial" pitchFamily="34" charset="0"/>
        </a:defRPr>
      </a:lvl3pPr>
      <a:lvl4pPr marL="1097280" indent="-228600" algn="l" rtl="0" eaLnBrk="1" fontAlgn="base" hangingPunct="1">
        <a:spcBef>
          <a:spcPts val="0"/>
        </a:spcBef>
        <a:spcAft>
          <a:spcPts val="0"/>
        </a:spcAft>
        <a:buFont typeface="Arial" pitchFamily="34" charset="0"/>
        <a:buChar char="•"/>
        <a:defRPr sz="1800" b="1">
          <a:solidFill>
            <a:schemeClr val="tx1"/>
          </a:solidFill>
          <a:latin typeface="Arial" pitchFamily="34" charset="0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orient="horz" pos="776" userDrawn="1">
          <p15:clr>
            <a:srgbClr val="F26B43"/>
          </p15:clr>
        </p15:guide>
        <p15:guide id="4" orient="horz" pos="720" userDrawn="1">
          <p15:clr>
            <a:srgbClr val="F26B43"/>
          </p15:clr>
        </p15:guide>
        <p15:guide id="5" pos="2763" userDrawn="1">
          <p15:clr>
            <a:srgbClr val="F26B43"/>
          </p15:clr>
        </p15:guide>
        <p15:guide id="6" pos="2997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29662" y="6629400"/>
            <a:ext cx="405861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1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/>
              <a:t> </a:t>
            </a:r>
            <a:fld id="{1E05A8D5-9D50-4F79-AAB3-D0C9B9E3293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71800" y="6629400"/>
            <a:ext cx="3200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1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/>
              <a:t>Module 9: Explosives and Critical Infrastructure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2"/>
          </p:nvPr>
        </p:nvSpPr>
        <p:spPr>
          <a:xfrm>
            <a:off x="47624" y="6629400"/>
            <a:ext cx="2836864" cy="228600"/>
          </a:xfrm>
          <a:prstGeom prst="rect">
            <a:avLst/>
          </a:prstGeom>
        </p:spPr>
        <p:txBody>
          <a:bodyPr vert="horz" wrap="none" lIns="9144" tIns="9144" rIns="45720" bIns="9144" rtlCol="0" anchor="ctr"/>
          <a:lstStyle>
            <a:lvl1pPr algn="l">
              <a:defRPr sz="1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16" name="Title Placeholder 15"/>
          <p:cNvSpPr>
            <a:spLocks noGrp="1"/>
          </p:cNvSpPr>
          <p:nvPr>
            <p:ph type="title"/>
          </p:nvPr>
        </p:nvSpPr>
        <p:spPr>
          <a:xfrm>
            <a:off x="411164" y="228600"/>
            <a:ext cx="5988050" cy="9144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Header</a:t>
            </a:r>
          </a:p>
        </p:txBody>
      </p:sp>
      <p:sp>
        <p:nvSpPr>
          <p:cNvPr id="11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1163" y="1220788"/>
            <a:ext cx="8318500" cy="371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Layout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270805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  <p:sldLayoutId id="2147483787" r:id="rId13"/>
    <p:sldLayoutId id="2147483788" r:id="rId14"/>
    <p:sldLayoutId id="2147483789" r:id="rId15"/>
    <p:sldLayoutId id="2147483790" r:id="rId16"/>
    <p:sldLayoutId id="2147483791" r:id="rId17"/>
    <p:sldLayoutId id="2147483792" r:id="rId18"/>
    <p:sldLayoutId id="2147483793" r:id="rId19"/>
    <p:sldLayoutId id="2147483763" r:id="rId20"/>
    <p:sldLayoutId id="2147483764" r:id="rId21"/>
    <p:sldLayoutId id="2147483765" r:id="rId22"/>
    <p:sldLayoutId id="2147483766" r:id="rId23"/>
    <p:sldLayoutId id="2147483767" r:id="rId24"/>
    <p:sldLayoutId id="2147483768" r:id="rId25"/>
    <p:sldLayoutId id="2147483769" r:id="rId26"/>
    <p:sldLayoutId id="2147483770" r:id="rId27"/>
    <p:sldLayoutId id="2147483771" r:id="rId28"/>
    <p:sldLayoutId id="2147483772" r:id="rId29"/>
    <p:sldLayoutId id="2147483773" r:id="rId30"/>
    <p:sldLayoutId id="2147483774" r:id="rId31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</a:defRPr>
      </a:lvl9pPr>
    </p:titleStyle>
    <p:bodyStyle>
      <a:lvl1pPr marL="228600" indent="-228600" algn="l" rtl="0" eaLnBrk="1" fontAlgn="base" hangingPunct="1">
        <a:spcBef>
          <a:spcPts val="0"/>
        </a:spcBef>
        <a:spcAft>
          <a:spcPts val="200"/>
        </a:spcAft>
        <a:buSzPct val="88000"/>
        <a:buFont typeface="Wingdings" pitchFamily="2" charset="2"/>
        <a:buChar char="§"/>
        <a:defRPr sz="2800" b="1">
          <a:solidFill>
            <a:schemeClr val="tx1"/>
          </a:solidFill>
          <a:latin typeface="+mn-lt"/>
          <a:ea typeface="+mn-ea"/>
          <a:cs typeface="Arial" pitchFamily="34" charset="0"/>
        </a:defRPr>
      </a:lvl1pPr>
      <a:lvl2pPr marL="548640" indent="-228600" algn="l" rtl="0" eaLnBrk="1" fontAlgn="base" hangingPunct="1">
        <a:spcBef>
          <a:spcPts val="0"/>
        </a:spcBef>
        <a:spcAft>
          <a:spcPts val="0"/>
        </a:spcAft>
        <a:buChar char="•"/>
        <a:defRPr sz="2400" b="1">
          <a:solidFill>
            <a:schemeClr val="tx1"/>
          </a:solidFill>
          <a:latin typeface="+mn-lt"/>
          <a:cs typeface="Arial" pitchFamily="34" charset="0"/>
        </a:defRPr>
      </a:lvl2pPr>
      <a:lvl3pPr marL="822960" indent="-228600" algn="l" rtl="0" eaLnBrk="1" fontAlgn="base" hangingPunct="1">
        <a:spcBef>
          <a:spcPts val="0"/>
        </a:spcBef>
        <a:spcAft>
          <a:spcPts val="0"/>
        </a:spcAft>
        <a:buChar char="•"/>
        <a:defRPr sz="2000" b="1">
          <a:solidFill>
            <a:schemeClr val="tx1"/>
          </a:solidFill>
          <a:latin typeface="+mn-lt"/>
          <a:cs typeface="Arial" pitchFamily="34" charset="0"/>
        </a:defRPr>
      </a:lvl3pPr>
      <a:lvl4pPr marL="1097280" indent="-228600" algn="l" rtl="0" eaLnBrk="1" fontAlgn="base" hangingPunct="1">
        <a:spcBef>
          <a:spcPts val="0"/>
        </a:spcBef>
        <a:spcAft>
          <a:spcPts val="0"/>
        </a:spcAft>
        <a:buFont typeface="Arial" pitchFamily="34" charset="0"/>
        <a:buChar char="•"/>
        <a:defRPr sz="1800" b="1">
          <a:solidFill>
            <a:schemeClr val="tx1"/>
          </a:solidFill>
          <a:latin typeface="+mn-lt"/>
          <a:cs typeface="Arial" pitchFamily="34" charset="0"/>
        </a:defRPr>
      </a:lvl4pPr>
      <a:lvl5pPr marL="1280160" indent="-182880" algn="l" rtl="0" eaLnBrk="1" fontAlgn="base" hangingPunct="1">
        <a:spcBef>
          <a:spcPts val="600"/>
        </a:spcBef>
        <a:spcAft>
          <a:spcPct val="0"/>
        </a:spcAft>
        <a:buFont typeface="Arial" pitchFamily="34" charset="0"/>
        <a:buNone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3.jpeg"/><Relationship Id="rId4" Type="http://schemas.openxmlformats.org/officeDocument/2006/relationships/hyperlink" Target="http://www.google.com/url?sa=i&amp;rct=j&amp;q=&amp;esrc=s&amp;source=images&amp;cd=&amp;cad=rja&amp;uact=8&amp;ved=0ahUKEwjl3Li5m5nMAhWCVT4KHSFKBqIQjRwIBw&amp;url=http://www.aljazeera.com/news/2015/05/isil-raises-flag-government-complex-iraq-ramadi-150516051105587.html&amp;psig=AFQjCNGQmOir1-8mYDUotSd7YDCWQnvvUw&amp;ust=1461104122323491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file:///C:\Users\PAE-DELL-1\Desktop\CISR%20English\2%20PowerPoints\CISR09v_S48%20Volgograd%20Bus%20Explosion.wmv" TargetMode="External"/><Relationship Id="rId1" Type="http://schemas.microsoft.com/office/2007/relationships/media" Target="file:///C:\Users\PAE-DELL-1\Desktop\CISR%20English\2%20PowerPoints\CISR09v_S48%20Volgograd%20Bus%20Explosion.wmv" TargetMode="Externa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file:///C:\Users\PAE-DELL-1\Desktop\CISR%20English\2%20PowerPoints\CISR09v_s06_Definition%20of%20an%20Explosion%20Van%20ANFO.mpg" TargetMode="External"/><Relationship Id="rId1" Type="http://schemas.microsoft.com/office/2007/relationships/media" Target="file:///C:\Users\PAE-DELL-1\Desktop\CISR%20English\2%20PowerPoints\CISR09v_s06_Definition%20of%20an%20Explosion%20Van%20ANFO.mpg" TargetMode="External"/><Relationship Id="rId6" Type="http://schemas.openxmlformats.org/officeDocument/2006/relationships/image" Target="../media/image9.png"/><Relationship Id="rId5" Type="http://schemas.openxmlformats.org/officeDocument/2006/relationships/hyperlink" Target="file:///C:\Users\PAE-DELL-1\Desktop\CISR%20English\2%20PowerPoints\CISR09v_s06_Definition%20of%20an%20Explosion%20Van%20ANFO.mpg" TargetMode="External"/><Relationship Id="rId4" Type="http://schemas.openxmlformats.org/officeDocument/2006/relationships/image" Target="../media/image8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file:///C:\Users\PAE-DELL-1\Desktop\CISR%20English\2%20PowerPoints\CISR09v_s68_Internal%20Explosion%20Effects.wmv" TargetMode="External"/><Relationship Id="rId1" Type="http://schemas.microsoft.com/office/2007/relationships/media" Target="file:///C:\Users\PAE-DELL-1\Desktop\CISR%20English\2%20PowerPoints\CISR09v_s68_Internal%20Explosion%20Effects.wmv" TargetMode="Externa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8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8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n-US" dirty="0"/>
              <a:t>Explosives and Critical Infrastructure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Module 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Module 9: Explosives and Critical Infrastructure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Explosives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Module 9: Explosives and Critical Infrastructure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389" y="1627188"/>
            <a:ext cx="2637248" cy="1736725"/>
          </a:xfrm>
          <a:ln>
            <a:solidFill>
              <a:schemeClr val="tx1"/>
            </a:solidFill>
          </a:ln>
        </p:spPr>
      </p:pic>
      <p:sp>
        <p:nvSpPr>
          <p:cNvPr id="8" name="Content Placeholder 7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pPr lvl="0"/>
            <a:r>
              <a:rPr lang="en-US" dirty="0"/>
              <a:t>Military</a:t>
            </a:r>
          </a:p>
          <a:p>
            <a:pPr lvl="0"/>
            <a:r>
              <a:rPr lang="en-US" dirty="0"/>
              <a:t>Commercial</a:t>
            </a:r>
          </a:p>
          <a:p>
            <a:pPr lvl="0"/>
            <a:r>
              <a:rPr lang="en-US" dirty="0"/>
              <a:t>Homemade</a:t>
            </a:r>
          </a:p>
          <a:p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7283332" y="3148469"/>
            <a:ext cx="73930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</a:rPr>
              <a:t>Source: AP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49057" y="3378693"/>
            <a:ext cx="8342127" cy="2503620"/>
            <a:chOff x="649057" y="3378693"/>
            <a:chExt cx="8342127" cy="2503620"/>
          </a:xfrm>
        </p:grpSpPr>
        <p:sp>
          <p:nvSpPr>
            <p:cNvPr id="14" name="Rectangle 13"/>
            <p:cNvSpPr/>
            <p:nvPr/>
          </p:nvSpPr>
          <p:spPr>
            <a:xfrm>
              <a:off x="4765288" y="5543759"/>
              <a:ext cx="422589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r>
                <a:rPr lang="en-US" sz="1600" dirty="0"/>
                <a:t>Brussels, Belgium — </a:t>
              </a:r>
              <a:r>
                <a:rPr lang="en-US" sz="1600" dirty="0">
                  <a:solidFill>
                    <a:srgbClr val="FF0000"/>
                  </a:solidFill>
                </a:rPr>
                <a:t>Homemade Explosives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49057" y="4504259"/>
              <a:ext cx="336502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r>
                <a:rPr lang="en-US" sz="1600" dirty="0"/>
                <a:t>Ramadi, Iraq — </a:t>
              </a:r>
              <a:r>
                <a:rPr lang="en-US" sz="1600" dirty="0">
                  <a:solidFill>
                    <a:srgbClr val="FF0000"/>
                  </a:solidFill>
                </a:rPr>
                <a:t>Military Explosives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810052" y="3378693"/>
              <a:ext cx="386516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r>
                <a:rPr lang="en-US" sz="1600" dirty="0"/>
                <a:t>Oslo, Norway — </a:t>
              </a:r>
              <a:r>
                <a:rPr lang="en-US" sz="1600" dirty="0">
                  <a:solidFill>
                    <a:srgbClr val="FF0000"/>
                  </a:solidFill>
                </a:rPr>
                <a:t>Commercial Explosives</a:t>
              </a:r>
            </a:p>
          </p:txBody>
        </p:sp>
      </p:grpSp>
      <p:pic>
        <p:nvPicPr>
          <p:cNvPr id="19" name="Content Placeholder 12"/>
          <p:cNvPicPr>
            <a:picLocks noGrp="1" noChangeAspect="1"/>
          </p:cNvPicPr>
          <p:nvPr>
            <p:ph sz="quarter" idx="16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764" y="3793678"/>
            <a:ext cx="2863735" cy="1612669"/>
          </a:xfrm>
          <a:ln>
            <a:solidFill>
              <a:schemeClr val="tx1"/>
            </a:solidFill>
          </a:ln>
        </p:spPr>
      </p:pic>
      <p:pic>
        <p:nvPicPr>
          <p:cNvPr id="20" name="Picture 2" descr="http://www.aljazeera.com/mritems/Images/2015/5/3/f20d1a6155ff4a55975a7915c4688b66_18.jpg">
            <a:hlinkClick r:id="rId4"/>
          </p:cNvPr>
          <p:cNvPicPr>
            <a:picLocks noGrp="1" noChangeAspect="1" noChangeArrowheads="1"/>
          </p:cNvPicPr>
          <p:nvPr>
            <p:ph sz="quarter" idx="18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3236" y="2971835"/>
            <a:ext cx="2672542" cy="1504604"/>
          </a:xfrm>
          <a:ln>
            <a:solidFill>
              <a:schemeClr val="tx1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2685490" y="4260995"/>
            <a:ext cx="105028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</a:rPr>
              <a:t>Source: Aljazeera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163106" y="5189987"/>
            <a:ext cx="97975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</a:rPr>
              <a:t>Source: Reuters</a:t>
            </a:r>
          </a:p>
        </p:txBody>
      </p:sp>
      <p:sp>
        <p:nvSpPr>
          <p:cNvPr id="16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Types of Explosives</a:t>
            </a:r>
            <a:endParaRPr lang="en-US" sz="1000" b="0" dirty="0"/>
          </a:p>
        </p:txBody>
      </p:sp>
      <p:sp>
        <p:nvSpPr>
          <p:cNvPr id="23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Military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Commercial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Homemade</a:t>
            </a:r>
          </a:p>
          <a:p>
            <a:pPr>
              <a:spcAft>
                <a:spcPts val="0"/>
              </a:spcAft>
            </a:pPr>
            <a:endParaRPr lang="en-US" sz="1000" b="0" dirty="0"/>
          </a:p>
        </p:txBody>
      </p:sp>
      <p:sp>
        <p:nvSpPr>
          <p:cNvPr id="22" name="CallAddL" hidden="1"/>
          <p:cNvSpPr/>
          <p:nvPr/>
        </p:nvSpPr>
        <p:spPr>
          <a:xfrm>
            <a:off x="1652421" y="6156960"/>
            <a:ext cx="12431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900" dirty="0"/>
              <a:t>Ramadi, Iraq — </a:t>
            </a:r>
            <a:r>
              <a:rPr lang="en-US" sz="900" dirty="0">
                <a:solidFill>
                  <a:srgbClr val="FF0000"/>
                </a:solidFill>
              </a:rPr>
              <a:t>Military Explosives</a:t>
            </a:r>
          </a:p>
        </p:txBody>
      </p:sp>
      <p:sp>
        <p:nvSpPr>
          <p:cNvPr id="29" name="CallAddL" hidden="1"/>
          <p:cNvSpPr/>
          <p:nvPr/>
        </p:nvSpPr>
        <p:spPr>
          <a:xfrm>
            <a:off x="1473200" y="5593772"/>
            <a:ext cx="1422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900" dirty="0"/>
              <a:t>Oslo, Norway — </a:t>
            </a:r>
            <a:r>
              <a:rPr lang="en-US" sz="900" dirty="0">
                <a:solidFill>
                  <a:srgbClr val="FF0000"/>
                </a:solidFill>
              </a:rPr>
              <a:t>Commercial Explosives</a:t>
            </a:r>
          </a:p>
        </p:txBody>
      </p:sp>
      <p:sp>
        <p:nvSpPr>
          <p:cNvPr id="30" name="CallAddL" hidden="1"/>
          <p:cNvSpPr/>
          <p:nvPr/>
        </p:nvSpPr>
        <p:spPr>
          <a:xfrm>
            <a:off x="50801" y="6037696"/>
            <a:ext cx="1422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900" dirty="0"/>
              <a:t>Ramadi, Iraq — </a:t>
            </a:r>
            <a:r>
              <a:rPr lang="en-US" sz="900" dirty="0">
                <a:solidFill>
                  <a:srgbClr val="FF0000"/>
                </a:solidFill>
              </a:rPr>
              <a:t>Military Explosives</a:t>
            </a:r>
          </a:p>
        </p:txBody>
      </p:sp>
      <p:sp>
        <p:nvSpPr>
          <p:cNvPr id="24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Types of Explosives</a:t>
            </a:r>
            <a:endParaRPr lang="en-US" sz="1000" b="0" dirty="0"/>
          </a:p>
        </p:txBody>
      </p:sp>
      <p:sp>
        <p:nvSpPr>
          <p:cNvPr id="26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Military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Commercial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Homemade</a:t>
            </a:r>
          </a:p>
          <a:p>
            <a:pPr>
              <a:spcAft>
                <a:spcPts val="0"/>
              </a:spcAft>
            </a:pPr>
            <a:endParaRPr lang="en-US" sz="1000" b="0" dirty="0"/>
          </a:p>
        </p:txBody>
      </p:sp>
      <p:grpSp>
        <p:nvGrpSpPr>
          <p:cNvPr id="31" name="CallTop" hidden="1"/>
          <p:cNvGrpSpPr/>
          <p:nvPr/>
        </p:nvGrpSpPr>
        <p:grpSpPr>
          <a:xfrm>
            <a:off x="-35964" y="5882313"/>
            <a:ext cx="2980930" cy="540582"/>
            <a:chOff x="305110" y="3378693"/>
            <a:chExt cx="8741320" cy="4440328"/>
          </a:xfrm>
        </p:grpSpPr>
        <p:sp>
          <p:nvSpPr>
            <p:cNvPr id="32" name="Rectangle 31" hidden="1"/>
            <p:cNvSpPr/>
            <p:nvPr/>
          </p:nvSpPr>
          <p:spPr>
            <a:xfrm>
              <a:off x="4765288" y="5543758"/>
              <a:ext cx="4225898" cy="22752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r>
                <a:rPr lang="en-US" sz="600" dirty="0"/>
                <a:t>Brussels, Belgium — </a:t>
              </a:r>
              <a:r>
                <a:rPr lang="en-US" sz="600" dirty="0">
                  <a:solidFill>
                    <a:srgbClr val="FF0000"/>
                  </a:solidFill>
                </a:rPr>
                <a:t>Homemade Explosives</a:t>
              </a:r>
            </a:p>
          </p:txBody>
        </p:sp>
        <p:sp>
          <p:nvSpPr>
            <p:cNvPr id="33" name="Rectangle 32" hidden="1"/>
            <p:cNvSpPr/>
            <p:nvPr/>
          </p:nvSpPr>
          <p:spPr>
            <a:xfrm>
              <a:off x="305110" y="4504262"/>
              <a:ext cx="4052915" cy="15168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r>
                <a:rPr lang="en-US" sz="600" dirty="0"/>
                <a:t>Ramadi, Iraq — </a:t>
              </a:r>
              <a:r>
                <a:rPr lang="en-US" sz="600" dirty="0">
                  <a:solidFill>
                    <a:srgbClr val="FF0000"/>
                  </a:solidFill>
                </a:rPr>
                <a:t>Military Explosives</a:t>
              </a:r>
            </a:p>
          </p:txBody>
        </p:sp>
        <p:sp>
          <p:nvSpPr>
            <p:cNvPr id="34" name="Rectangle 33" hidden="1"/>
            <p:cNvSpPr/>
            <p:nvPr/>
          </p:nvSpPr>
          <p:spPr>
            <a:xfrm>
              <a:off x="4438834" y="3378693"/>
              <a:ext cx="4607596" cy="15168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r>
                <a:rPr lang="en-US" sz="600" dirty="0"/>
                <a:t>Oslo, Norway — </a:t>
              </a:r>
              <a:r>
                <a:rPr lang="en-US" sz="600" dirty="0">
                  <a:solidFill>
                    <a:srgbClr val="FF0000"/>
                  </a:solidFill>
                </a:rPr>
                <a:t>Commercial Explosives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1476299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Improvised Explosive </a:t>
            </a:r>
            <a:br>
              <a:rPr lang="en-US" dirty="0"/>
            </a:br>
            <a:r>
              <a:rPr lang="en-US" dirty="0"/>
              <a:t>Device (IED) Definition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Module 9: Explosives and Critical Infrastructure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 dirty="0"/>
              <a:t>A device placed or fabricated in an improvised manner</a:t>
            </a:r>
          </a:p>
          <a:p>
            <a:pPr lvl="0"/>
            <a:r>
              <a:rPr lang="en-US" dirty="0"/>
              <a:t>Incorporating destructive, lethal, noxious, pyrotechnic, or incendiary chemicals</a:t>
            </a:r>
          </a:p>
          <a:p>
            <a:pPr lvl="0"/>
            <a:r>
              <a:rPr lang="en-US" dirty="0"/>
              <a:t>Designed to destroy, incapacitate, harass, or distract</a:t>
            </a:r>
          </a:p>
          <a:p>
            <a:endParaRPr lang="en-US" dirty="0"/>
          </a:p>
        </p:txBody>
      </p:sp>
      <p:sp>
        <p:nvSpPr>
          <p:cNvPr id="8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Improvised Explosive </a:t>
            </a:r>
            <a:br>
              <a:rPr lang="en-US" sz="1000" b="0"/>
            </a:br>
            <a:r>
              <a:rPr lang="en-US" sz="1000" b="0"/>
              <a:t>Device (IED) Definition</a:t>
            </a:r>
            <a:endParaRPr lang="en-US" sz="1000" b="0" dirty="0"/>
          </a:p>
        </p:txBody>
      </p:sp>
      <p:sp>
        <p:nvSpPr>
          <p:cNvPr id="9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A device placed or fabricated in an improvised manner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Incorporating destructive, lethal, noxious, pyrotechnic, or incendiary chemicals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Designed to destroy, incapacitate, harass, or distract</a:t>
            </a:r>
          </a:p>
          <a:p>
            <a:pPr>
              <a:spcAft>
                <a:spcPts val="0"/>
              </a:spcAft>
            </a:pPr>
            <a:endParaRPr lang="en-US" sz="1000" b="0" dirty="0"/>
          </a:p>
        </p:txBody>
      </p:sp>
      <p:sp>
        <p:nvSpPr>
          <p:cNvPr id="10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Improvised Explosive </a:t>
            </a:r>
            <a:br>
              <a:rPr lang="en-US" sz="1000" b="0"/>
            </a:br>
            <a:r>
              <a:rPr lang="en-US" sz="1000" b="0"/>
              <a:t>Device (IED) Definition</a:t>
            </a:r>
            <a:endParaRPr lang="en-US" sz="1000" b="0" dirty="0"/>
          </a:p>
        </p:txBody>
      </p:sp>
      <p:sp>
        <p:nvSpPr>
          <p:cNvPr id="11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A device placed or fabricated in an improvised manner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Incorporating destructive, lethal, noxious, pyrotechnic, or incendiary chemicals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Designed to destroy, incapacitate, harass, or distract</a:t>
            </a:r>
          </a:p>
          <a:p>
            <a:pPr>
              <a:spcAft>
                <a:spcPts val="0"/>
              </a:spcAft>
            </a:pP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2212744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Improvised Explosive Devices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Module 9: Explosives and Critical Infrastructure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 dirty="0"/>
              <a:t>This section will cover:</a:t>
            </a:r>
          </a:p>
          <a:p>
            <a:pPr lvl="1"/>
            <a:r>
              <a:rPr lang="en-US" dirty="0"/>
              <a:t>Characteristics</a:t>
            </a:r>
          </a:p>
          <a:p>
            <a:pPr lvl="1"/>
            <a:r>
              <a:rPr lang="en-US" dirty="0"/>
              <a:t>Components </a:t>
            </a:r>
          </a:p>
          <a:p>
            <a:pPr lvl="1"/>
            <a:r>
              <a:rPr lang="en-US" dirty="0"/>
              <a:t>Activation methods</a:t>
            </a:r>
          </a:p>
          <a:p>
            <a:pPr lvl="1"/>
            <a:r>
              <a:rPr lang="en-US" dirty="0"/>
              <a:t>Tactical design </a:t>
            </a:r>
          </a:p>
          <a:p>
            <a:pPr lvl="1"/>
            <a:r>
              <a:rPr lang="en-US" dirty="0"/>
              <a:t>Delivery methods</a:t>
            </a:r>
          </a:p>
        </p:txBody>
      </p:sp>
      <p:sp>
        <p:nvSpPr>
          <p:cNvPr id="8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Improvised Explosive Devices</a:t>
            </a:r>
            <a:endParaRPr lang="en-US" sz="1000" b="0" dirty="0"/>
          </a:p>
        </p:txBody>
      </p:sp>
      <p:sp>
        <p:nvSpPr>
          <p:cNvPr id="9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/>
              <a:t>This section will cover: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Characteristics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Components 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Activation methods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Tactical design 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Delivery methods</a:t>
            </a:r>
            <a:endParaRPr lang="en-US" sz="1000" b="0" dirty="0"/>
          </a:p>
        </p:txBody>
      </p:sp>
      <p:sp>
        <p:nvSpPr>
          <p:cNvPr id="10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Improvised Explosive Devices</a:t>
            </a:r>
            <a:endParaRPr lang="en-US" sz="1000" b="0" dirty="0"/>
          </a:p>
        </p:txBody>
      </p:sp>
      <p:sp>
        <p:nvSpPr>
          <p:cNvPr id="11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/>
              <a:t>This section will cover: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Characteristics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Components 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Activation methods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Tactical design 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Delivery methods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32434882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IED Characteristics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Module 9: Explosives and Critical Infrastructure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 dirty="0"/>
              <a:t>Normally nonmilitary components</a:t>
            </a:r>
          </a:p>
          <a:p>
            <a:pPr lvl="0"/>
            <a:r>
              <a:rPr lang="en-US" dirty="0"/>
              <a:t>Constructed from various materials</a:t>
            </a:r>
          </a:p>
          <a:p>
            <a:r>
              <a:rPr lang="en-US" dirty="0"/>
              <a:t>May be concealed in a package or container</a:t>
            </a:r>
          </a:p>
          <a:p>
            <a:r>
              <a:rPr lang="en-US" dirty="0"/>
              <a:t>Can take any form</a:t>
            </a:r>
          </a:p>
          <a:p>
            <a:r>
              <a:rPr lang="en-US" dirty="0"/>
              <a:t>Designed to deceive and compromise a facility’s physical protection system</a:t>
            </a:r>
          </a:p>
        </p:txBody>
      </p:sp>
      <p:sp>
        <p:nvSpPr>
          <p:cNvPr id="8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IED Characteristics</a:t>
            </a:r>
            <a:endParaRPr lang="en-US" sz="1000" b="0" dirty="0"/>
          </a:p>
        </p:txBody>
      </p:sp>
      <p:sp>
        <p:nvSpPr>
          <p:cNvPr id="9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Normally nonmilitary components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Constructed from various materials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May be concealed in a package or container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Can take any form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Designed to deceive and compromise a facility’s physical protection system</a:t>
            </a:r>
            <a:endParaRPr lang="en-US" sz="1000" b="0" dirty="0"/>
          </a:p>
        </p:txBody>
      </p:sp>
      <p:sp>
        <p:nvSpPr>
          <p:cNvPr id="10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IED Characteristics</a:t>
            </a:r>
            <a:endParaRPr lang="en-US" sz="1000" b="0" dirty="0"/>
          </a:p>
        </p:txBody>
      </p:sp>
      <p:sp>
        <p:nvSpPr>
          <p:cNvPr id="11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Normally nonmilitary components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Constructed from various materials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May be concealed in a package or container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Can take any form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Designed to deceive and compromise a facility’s physical protection system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16826122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IED Components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Module 9: Explosives and Critical Infrastructure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This section will cover:</a:t>
            </a:r>
          </a:p>
          <a:p>
            <a:pPr lvl="1"/>
            <a:r>
              <a:rPr lang="en-US" dirty="0"/>
              <a:t>Main charge</a:t>
            </a:r>
          </a:p>
          <a:p>
            <a:pPr lvl="1"/>
            <a:r>
              <a:rPr lang="en-US" dirty="0"/>
              <a:t>Initiator</a:t>
            </a:r>
          </a:p>
          <a:p>
            <a:pPr lvl="1"/>
            <a:r>
              <a:rPr lang="en-US" dirty="0"/>
              <a:t>Power source </a:t>
            </a:r>
          </a:p>
          <a:p>
            <a:pPr lvl="1"/>
            <a:r>
              <a:rPr lang="en-US" dirty="0"/>
              <a:t>Switches</a:t>
            </a:r>
          </a:p>
          <a:p>
            <a:pPr lvl="1"/>
            <a:r>
              <a:rPr lang="en-US" dirty="0"/>
              <a:t>Container</a:t>
            </a:r>
          </a:p>
        </p:txBody>
      </p:sp>
      <p:pic>
        <p:nvPicPr>
          <p:cNvPr id="27" name="Content Placeholder 8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863" y="1539955"/>
            <a:ext cx="3975100" cy="2834419"/>
          </a:xfrm>
        </p:spPr>
      </p:pic>
      <p:pic>
        <p:nvPicPr>
          <p:cNvPr id="28" name="Content Placeholder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8200" y="1508943"/>
            <a:ext cx="4068763" cy="2901205"/>
          </a:xfrm>
          <a:prstGeom prst="rect">
            <a:avLst/>
          </a:prstGeom>
          <a:noFill/>
          <a:ln w="9525">
            <a:solidFill>
              <a:srgbClr val="2F2F2F"/>
            </a:solidFill>
            <a:miter lim="800000"/>
            <a:headEnd/>
            <a:tailEnd/>
          </a:ln>
          <a:effectLst/>
        </p:spPr>
      </p:pic>
      <p:cxnSp>
        <p:nvCxnSpPr>
          <p:cNvPr id="35" name="Straight Arrow Connector 34"/>
          <p:cNvCxnSpPr/>
          <p:nvPr/>
        </p:nvCxnSpPr>
        <p:spPr bwMode="auto">
          <a:xfrm flipV="1">
            <a:off x="5039940" y="3311013"/>
            <a:ext cx="343621" cy="268124"/>
          </a:xfrm>
          <a:prstGeom prst="straightConnector1">
            <a:avLst/>
          </a:prstGeom>
          <a:ln w="38100">
            <a:solidFill>
              <a:srgbClr val="FFFF00"/>
            </a:solidFill>
            <a:headEnd type="none" w="med" len="me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 bwMode="auto">
          <a:xfrm flipV="1">
            <a:off x="8333820" y="2753130"/>
            <a:ext cx="82074" cy="442062"/>
          </a:xfrm>
          <a:prstGeom prst="straightConnector1">
            <a:avLst/>
          </a:prstGeom>
          <a:ln w="38100">
            <a:solidFill>
              <a:srgbClr val="FFFF00"/>
            </a:solidFill>
            <a:headEnd type="none" w="med" len="me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 bwMode="auto">
          <a:xfrm flipH="1">
            <a:off x="7340600" y="3891641"/>
            <a:ext cx="310931" cy="142801"/>
          </a:xfrm>
          <a:prstGeom prst="straightConnector1">
            <a:avLst/>
          </a:prstGeom>
          <a:ln w="38100">
            <a:solidFill>
              <a:srgbClr val="FFFF00"/>
            </a:solidFill>
            <a:headEnd type="none" w="med" len="me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 bwMode="auto">
          <a:xfrm flipH="1">
            <a:off x="7462684" y="1757967"/>
            <a:ext cx="30316" cy="431458"/>
          </a:xfrm>
          <a:prstGeom prst="straightConnector1">
            <a:avLst/>
          </a:prstGeom>
          <a:ln w="38100">
            <a:solidFill>
              <a:srgbClr val="FFFF00"/>
            </a:solidFill>
            <a:headEnd type="none" w="med" len="me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34" idx="2"/>
          </p:cNvCxnSpPr>
          <p:nvPr/>
        </p:nvCxnSpPr>
        <p:spPr bwMode="auto">
          <a:xfrm>
            <a:off x="6405504" y="1897881"/>
            <a:ext cx="243076" cy="359012"/>
          </a:xfrm>
          <a:prstGeom prst="straightConnector1">
            <a:avLst/>
          </a:prstGeom>
          <a:ln w="38100">
            <a:solidFill>
              <a:srgbClr val="FFFF00"/>
            </a:solidFill>
            <a:headEnd type="none" w="med" len="me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 bwMode="auto">
          <a:xfrm flipH="1">
            <a:off x="4929450" y="2392949"/>
            <a:ext cx="220980" cy="342900"/>
          </a:xfrm>
          <a:prstGeom prst="straightConnector1">
            <a:avLst/>
          </a:prstGeom>
          <a:ln w="38100">
            <a:solidFill>
              <a:srgbClr val="FFFF00"/>
            </a:solidFill>
            <a:headEnd type="none" w="med" len="me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 bwMode="auto">
          <a:xfrm flipV="1">
            <a:off x="5383561" y="3966701"/>
            <a:ext cx="423577" cy="168319"/>
          </a:xfrm>
          <a:prstGeom prst="straightConnector1">
            <a:avLst/>
          </a:prstGeom>
          <a:ln w="38100">
            <a:solidFill>
              <a:srgbClr val="FFFF00"/>
            </a:solidFill>
            <a:headEnd type="none" w="med" len="me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4553494" y="1454150"/>
            <a:ext cx="4283035" cy="2938111"/>
            <a:chOff x="4553494" y="1454150"/>
            <a:chExt cx="4283035" cy="2938111"/>
          </a:xfrm>
        </p:grpSpPr>
        <p:sp>
          <p:nvSpPr>
            <p:cNvPr id="29" name="TextBox 9"/>
            <p:cNvSpPr txBox="1">
              <a:spLocks noChangeArrowheads="1"/>
            </p:cNvSpPr>
            <p:nvPr/>
          </p:nvSpPr>
          <p:spPr bwMode="auto">
            <a:xfrm>
              <a:off x="6793343" y="1454150"/>
              <a:ext cx="195008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b="1" dirty="0">
                  <a:solidFill>
                    <a:srgbClr val="FFFF00"/>
                  </a:solidFill>
                </a:rPr>
                <a:t>Power</a:t>
              </a:r>
              <a:r>
                <a:rPr lang="en-US" sz="1400" b="1" dirty="0">
                  <a:solidFill>
                    <a:srgbClr val="FFFF00"/>
                  </a:solidFill>
                </a:rPr>
                <a:t> </a:t>
              </a:r>
              <a:r>
                <a:rPr lang="en-US" b="1" dirty="0">
                  <a:solidFill>
                    <a:srgbClr val="FFFF00"/>
                  </a:solidFill>
                </a:rPr>
                <a:t>source</a:t>
              </a:r>
            </a:p>
          </p:txBody>
        </p:sp>
        <p:sp>
          <p:nvSpPr>
            <p:cNvPr id="30" name="TextBox 10"/>
            <p:cNvSpPr txBox="1">
              <a:spLocks noChangeArrowheads="1"/>
            </p:cNvSpPr>
            <p:nvPr/>
          </p:nvSpPr>
          <p:spPr bwMode="auto">
            <a:xfrm>
              <a:off x="4553494" y="3522309"/>
              <a:ext cx="119387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Switch 1</a:t>
              </a:r>
            </a:p>
          </p:txBody>
        </p:sp>
        <p:sp>
          <p:nvSpPr>
            <p:cNvPr id="31" name="TextBox 11"/>
            <p:cNvSpPr txBox="1">
              <a:spLocks noChangeArrowheads="1"/>
            </p:cNvSpPr>
            <p:nvPr/>
          </p:nvSpPr>
          <p:spPr bwMode="auto">
            <a:xfrm>
              <a:off x="7340600" y="3528974"/>
              <a:ext cx="1495929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Main charge</a:t>
              </a:r>
            </a:p>
          </p:txBody>
        </p:sp>
        <p:sp>
          <p:nvSpPr>
            <p:cNvPr id="32" name="TextBox 13"/>
            <p:cNvSpPr txBox="1">
              <a:spLocks noChangeArrowheads="1"/>
            </p:cNvSpPr>
            <p:nvPr/>
          </p:nvSpPr>
          <p:spPr bwMode="auto">
            <a:xfrm>
              <a:off x="4786608" y="2029284"/>
              <a:ext cx="134066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b="1" dirty="0">
                  <a:solidFill>
                    <a:srgbClr val="FFFF00"/>
                  </a:solidFill>
                </a:rPr>
                <a:t>Container</a:t>
              </a:r>
            </a:p>
          </p:txBody>
        </p:sp>
        <p:sp>
          <p:nvSpPr>
            <p:cNvPr id="33" name="TextBox 20"/>
            <p:cNvSpPr txBox="1">
              <a:spLocks noChangeArrowheads="1"/>
            </p:cNvSpPr>
            <p:nvPr/>
          </p:nvSpPr>
          <p:spPr bwMode="auto">
            <a:xfrm>
              <a:off x="7519016" y="3171997"/>
              <a:ext cx="128365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Switch 2</a:t>
              </a:r>
            </a:p>
          </p:txBody>
        </p:sp>
        <p:sp>
          <p:nvSpPr>
            <p:cNvPr id="34" name="TextBox 22"/>
            <p:cNvSpPr txBox="1">
              <a:spLocks noChangeArrowheads="1"/>
            </p:cNvSpPr>
            <p:nvPr/>
          </p:nvSpPr>
          <p:spPr bwMode="auto">
            <a:xfrm>
              <a:off x="5798841" y="1528549"/>
              <a:ext cx="121332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Switch 3</a:t>
              </a:r>
            </a:p>
          </p:txBody>
        </p:sp>
        <p:sp>
          <p:nvSpPr>
            <p:cNvPr id="26" name="TextBox 10"/>
            <p:cNvSpPr txBox="1">
              <a:spLocks noChangeArrowheads="1"/>
            </p:cNvSpPr>
            <p:nvPr/>
          </p:nvSpPr>
          <p:spPr bwMode="auto">
            <a:xfrm>
              <a:off x="4570413" y="4022929"/>
              <a:ext cx="119387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Initiator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7554207" y="4176817"/>
            <a:ext cx="79541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</a:rPr>
              <a:t>Source: ATF</a:t>
            </a:r>
          </a:p>
        </p:txBody>
      </p:sp>
      <p:sp>
        <p:nvSpPr>
          <p:cNvPr id="25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IED Components</a:t>
            </a:r>
            <a:endParaRPr lang="en-US" sz="1000" b="0" dirty="0"/>
          </a:p>
        </p:txBody>
      </p:sp>
      <p:sp>
        <p:nvSpPr>
          <p:cNvPr id="42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/>
              <a:t>This section will cover: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Main charge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Initiator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Power source 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Switches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Container</a:t>
            </a:r>
            <a:endParaRPr lang="en-US" sz="1000" b="0" dirty="0"/>
          </a:p>
        </p:txBody>
      </p:sp>
      <p:sp>
        <p:nvSpPr>
          <p:cNvPr id="45" name="CallAddL" hidden="1"/>
          <p:cNvSpPr txBox="1">
            <a:spLocks noChangeArrowheads="1"/>
          </p:cNvSpPr>
          <p:nvPr/>
        </p:nvSpPr>
        <p:spPr bwMode="auto">
          <a:xfrm>
            <a:off x="2286752" y="5370483"/>
            <a:ext cx="6088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900" dirty="0"/>
              <a:t>Power source</a:t>
            </a:r>
          </a:p>
        </p:txBody>
      </p:sp>
      <p:sp>
        <p:nvSpPr>
          <p:cNvPr id="46" name="CallAddL" hidden="1"/>
          <p:cNvSpPr txBox="1">
            <a:spLocks noChangeArrowheads="1"/>
          </p:cNvSpPr>
          <p:nvPr/>
        </p:nvSpPr>
        <p:spPr bwMode="auto">
          <a:xfrm>
            <a:off x="1593332" y="5508983"/>
            <a:ext cx="700288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900" dirty="0"/>
              <a:t>Switch 3</a:t>
            </a:r>
          </a:p>
        </p:txBody>
      </p:sp>
      <p:sp>
        <p:nvSpPr>
          <p:cNvPr id="47" name="CallAddL" hidden="1"/>
          <p:cNvSpPr txBox="1">
            <a:spLocks noChangeArrowheads="1"/>
          </p:cNvSpPr>
          <p:nvPr/>
        </p:nvSpPr>
        <p:spPr bwMode="auto">
          <a:xfrm>
            <a:off x="1134790" y="5739815"/>
            <a:ext cx="771284" cy="238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900" dirty="0"/>
              <a:t>Container</a:t>
            </a:r>
          </a:p>
        </p:txBody>
      </p:sp>
      <p:sp>
        <p:nvSpPr>
          <p:cNvPr id="48" name="CallAddL" hidden="1"/>
          <p:cNvSpPr txBox="1">
            <a:spLocks noChangeArrowheads="1"/>
          </p:cNvSpPr>
          <p:nvPr/>
        </p:nvSpPr>
        <p:spPr bwMode="auto">
          <a:xfrm>
            <a:off x="1208971" y="5993698"/>
            <a:ext cx="622921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900" dirty="0"/>
              <a:t>Switch 1</a:t>
            </a:r>
          </a:p>
        </p:txBody>
      </p:sp>
      <p:sp>
        <p:nvSpPr>
          <p:cNvPr id="49" name="CallAddL" hidden="1"/>
          <p:cNvSpPr txBox="1">
            <a:spLocks noChangeArrowheads="1"/>
          </p:cNvSpPr>
          <p:nvPr/>
        </p:nvSpPr>
        <p:spPr bwMode="auto">
          <a:xfrm>
            <a:off x="1661536" y="6239462"/>
            <a:ext cx="563879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900" dirty="0"/>
              <a:t>Initiator</a:t>
            </a:r>
          </a:p>
        </p:txBody>
      </p:sp>
      <p:sp>
        <p:nvSpPr>
          <p:cNvPr id="50" name="CallAddL" hidden="1"/>
          <p:cNvSpPr txBox="1">
            <a:spLocks noChangeArrowheads="1"/>
          </p:cNvSpPr>
          <p:nvPr/>
        </p:nvSpPr>
        <p:spPr bwMode="auto">
          <a:xfrm>
            <a:off x="2177101" y="5765564"/>
            <a:ext cx="629154" cy="238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900" dirty="0"/>
              <a:t>Switch 2</a:t>
            </a:r>
          </a:p>
        </p:txBody>
      </p:sp>
      <p:sp>
        <p:nvSpPr>
          <p:cNvPr id="51" name="CallAddL" hidden="1"/>
          <p:cNvSpPr txBox="1">
            <a:spLocks noChangeArrowheads="1"/>
          </p:cNvSpPr>
          <p:nvPr/>
        </p:nvSpPr>
        <p:spPr bwMode="auto">
          <a:xfrm>
            <a:off x="2225415" y="6039864"/>
            <a:ext cx="5340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900" dirty="0"/>
              <a:t>Main charge</a:t>
            </a:r>
          </a:p>
        </p:txBody>
      </p:sp>
      <p:sp>
        <p:nvSpPr>
          <p:cNvPr id="43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IED Components</a:t>
            </a:r>
            <a:endParaRPr lang="en-US" sz="1000" b="0" dirty="0"/>
          </a:p>
        </p:txBody>
      </p:sp>
      <p:sp>
        <p:nvSpPr>
          <p:cNvPr id="44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/>
              <a:t>This section will cover: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Main charge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Initiator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Power source 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Switches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Container</a:t>
            </a:r>
            <a:endParaRPr lang="en-US" sz="1000" b="0" dirty="0"/>
          </a:p>
        </p:txBody>
      </p:sp>
      <p:grpSp>
        <p:nvGrpSpPr>
          <p:cNvPr id="52" name="CallTop" hidden="1"/>
          <p:cNvGrpSpPr/>
          <p:nvPr/>
        </p:nvGrpSpPr>
        <p:grpSpPr>
          <a:xfrm>
            <a:off x="958466" y="5650419"/>
            <a:ext cx="1927421" cy="963403"/>
            <a:chOff x="4423983" y="1454150"/>
            <a:chExt cx="4637512" cy="4521192"/>
          </a:xfrm>
        </p:grpSpPr>
        <p:sp>
          <p:nvSpPr>
            <p:cNvPr id="53" name="TextBox 9" hidden="1"/>
            <p:cNvSpPr txBox="1">
              <a:spLocks noChangeArrowheads="1"/>
            </p:cNvSpPr>
            <p:nvPr/>
          </p:nvSpPr>
          <p:spPr bwMode="auto">
            <a:xfrm>
              <a:off x="7111408" y="1454150"/>
              <a:ext cx="1950087" cy="15275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000" dirty="0">
                  <a:ln w="3175"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</a:rPr>
                <a:t>Power source</a:t>
              </a:r>
            </a:p>
          </p:txBody>
        </p:sp>
        <p:sp>
          <p:nvSpPr>
            <p:cNvPr id="54" name="TextBox 10" hidden="1"/>
            <p:cNvSpPr txBox="1">
              <a:spLocks noChangeArrowheads="1"/>
            </p:cNvSpPr>
            <p:nvPr/>
          </p:nvSpPr>
          <p:spPr bwMode="auto">
            <a:xfrm>
              <a:off x="4553495" y="3470612"/>
              <a:ext cx="1938064" cy="1155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000" dirty="0">
                  <a:ln w="3175"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</a:rPr>
                <a:t>Switch 1</a:t>
              </a:r>
            </a:p>
          </p:txBody>
        </p:sp>
        <p:sp>
          <p:nvSpPr>
            <p:cNvPr id="55" name="TextBox 11" hidden="1"/>
            <p:cNvSpPr txBox="1">
              <a:spLocks noChangeArrowheads="1"/>
            </p:cNvSpPr>
            <p:nvPr/>
          </p:nvSpPr>
          <p:spPr bwMode="auto">
            <a:xfrm>
              <a:off x="6756638" y="4097650"/>
              <a:ext cx="2079894" cy="18776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000" dirty="0">
                  <a:ln w="3175"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</a:rPr>
                <a:t>Main charge</a:t>
              </a:r>
            </a:p>
          </p:txBody>
        </p:sp>
        <p:sp>
          <p:nvSpPr>
            <p:cNvPr id="56" name="TextBox 13" hidden="1"/>
            <p:cNvSpPr txBox="1">
              <a:spLocks noChangeArrowheads="1"/>
            </p:cNvSpPr>
            <p:nvPr/>
          </p:nvSpPr>
          <p:spPr bwMode="auto">
            <a:xfrm>
              <a:off x="4423983" y="2080976"/>
              <a:ext cx="2067576" cy="1155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000" dirty="0">
                  <a:ln w="3175"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</a:rPr>
                <a:t>Container</a:t>
              </a:r>
            </a:p>
          </p:txBody>
        </p:sp>
        <p:sp>
          <p:nvSpPr>
            <p:cNvPr id="57" name="TextBox 20" hidden="1"/>
            <p:cNvSpPr txBox="1">
              <a:spLocks noChangeArrowheads="1"/>
            </p:cNvSpPr>
            <p:nvPr/>
          </p:nvSpPr>
          <p:spPr bwMode="auto">
            <a:xfrm>
              <a:off x="7111408" y="3120303"/>
              <a:ext cx="1691261" cy="1155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000" dirty="0">
                  <a:ln w="3175"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</a:rPr>
                <a:t>Switch 2</a:t>
              </a:r>
            </a:p>
          </p:txBody>
        </p:sp>
        <p:sp>
          <p:nvSpPr>
            <p:cNvPr id="58" name="TextBox 22" hidden="1"/>
            <p:cNvSpPr txBox="1">
              <a:spLocks noChangeArrowheads="1"/>
            </p:cNvSpPr>
            <p:nvPr/>
          </p:nvSpPr>
          <p:spPr bwMode="auto">
            <a:xfrm>
              <a:off x="5798838" y="1528547"/>
              <a:ext cx="1720177" cy="1155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000" dirty="0">
                  <a:ln w="3175"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</a:rPr>
                <a:t>Switch 3</a:t>
              </a:r>
            </a:p>
          </p:txBody>
        </p:sp>
        <p:sp>
          <p:nvSpPr>
            <p:cNvPr id="59" name="TextBox 10" hidden="1"/>
            <p:cNvSpPr txBox="1">
              <a:spLocks noChangeArrowheads="1"/>
            </p:cNvSpPr>
            <p:nvPr/>
          </p:nvSpPr>
          <p:spPr bwMode="auto">
            <a:xfrm>
              <a:off x="4570414" y="4565747"/>
              <a:ext cx="1921144" cy="1155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000" dirty="0">
                  <a:ln w="3175"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</a:rPr>
                <a:t>Initiator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762064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Charge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Module 9: Explosives and Critical Infrastructure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dirty="0"/>
              <a:t>Primary explosive substance of an IED</a:t>
            </a:r>
          </a:p>
          <a:p>
            <a:r>
              <a:rPr lang="en-US" dirty="0"/>
              <a:t>Capable of providing an explosion by its own energy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4640263" y="1504949"/>
            <a:ext cx="4089400" cy="2925353"/>
          </a:xfrm>
        </p:spPr>
      </p:pic>
      <p:sp>
        <p:nvSpPr>
          <p:cNvPr id="22" name="TextBox 11"/>
          <p:cNvSpPr txBox="1">
            <a:spLocks noChangeArrowheads="1"/>
          </p:cNvSpPr>
          <p:nvPr/>
        </p:nvSpPr>
        <p:spPr bwMode="auto">
          <a:xfrm>
            <a:off x="7340600" y="3224169"/>
            <a:ext cx="149592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Main Charge</a:t>
            </a:r>
          </a:p>
        </p:txBody>
      </p:sp>
      <p:cxnSp>
        <p:nvCxnSpPr>
          <p:cNvPr id="23" name="Straight Arrow Connector 22"/>
          <p:cNvCxnSpPr/>
          <p:nvPr/>
        </p:nvCxnSpPr>
        <p:spPr bwMode="auto">
          <a:xfrm flipH="1">
            <a:off x="7340600" y="3678621"/>
            <a:ext cx="289910" cy="355821"/>
          </a:xfrm>
          <a:prstGeom prst="straightConnector1">
            <a:avLst/>
          </a:prstGeom>
          <a:ln w="38100">
            <a:solidFill>
              <a:srgbClr val="FFFF00"/>
            </a:solidFill>
            <a:headEnd type="none" w="med" len="me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630510" y="4217230"/>
            <a:ext cx="79541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</a:rPr>
              <a:t>Source: ATF</a:t>
            </a:r>
          </a:p>
        </p:txBody>
      </p:sp>
      <p:sp>
        <p:nvSpPr>
          <p:cNvPr id="12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Main Charge</a:t>
            </a:r>
            <a:endParaRPr lang="en-US" sz="1000" b="0" dirty="0"/>
          </a:p>
        </p:txBody>
      </p:sp>
      <p:sp>
        <p:nvSpPr>
          <p:cNvPr id="13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Primary explosive substance of an IED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Capable of providing an explosion by its own energy</a:t>
            </a:r>
            <a:endParaRPr lang="en-US" sz="1000" b="0" dirty="0"/>
          </a:p>
        </p:txBody>
      </p:sp>
      <p:sp>
        <p:nvSpPr>
          <p:cNvPr id="15" name="CallAddL" hidden="1"/>
          <p:cNvSpPr txBox="1">
            <a:spLocks noChangeArrowheads="1"/>
          </p:cNvSpPr>
          <p:nvPr/>
        </p:nvSpPr>
        <p:spPr bwMode="auto">
          <a:xfrm>
            <a:off x="1473200" y="5968883"/>
            <a:ext cx="1000761" cy="238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900" dirty="0"/>
              <a:t>Main Charge</a:t>
            </a:r>
          </a:p>
        </p:txBody>
      </p:sp>
      <p:sp>
        <p:nvSpPr>
          <p:cNvPr id="14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Main Charge</a:t>
            </a:r>
            <a:endParaRPr lang="en-US" sz="1000" b="0" dirty="0"/>
          </a:p>
        </p:txBody>
      </p:sp>
      <p:sp>
        <p:nvSpPr>
          <p:cNvPr id="16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Primary explosive substance of an IED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Capable of providing an explosion by its own energy</a:t>
            </a:r>
            <a:endParaRPr lang="en-US" sz="1000" b="0" dirty="0"/>
          </a:p>
        </p:txBody>
      </p:sp>
      <p:sp>
        <p:nvSpPr>
          <p:cNvPr id="17" name="CallTop" hidden="1"/>
          <p:cNvSpPr txBox="1">
            <a:spLocks noChangeArrowheads="1"/>
          </p:cNvSpPr>
          <p:nvPr/>
        </p:nvSpPr>
        <p:spPr bwMode="auto">
          <a:xfrm>
            <a:off x="1224096" y="6016893"/>
            <a:ext cx="148054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000" dirty="0"/>
              <a:t>Main Charge</a:t>
            </a:r>
          </a:p>
        </p:txBody>
      </p:sp>
    </p:spTree>
    <p:extLst>
      <p:ext uri="{BB962C8B-B14F-4D97-AF65-F5344CB8AC3E}">
        <p14:creationId xmlns:p14="http://schemas.microsoft.com/office/powerpoint/2010/main" val="16665563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1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4640263" y="1504950"/>
            <a:ext cx="4092192" cy="2927350"/>
          </a:xfr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Initiator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Module 9: Explosives and Critical Infrastructure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dirty="0"/>
              <a:t>Primary component </a:t>
            </a:r>
          </a:p>
          <a:p>
            <a:r>
              <a:rPr lang="en-US" dirty="0"/>
              <a:t>Activates the detonation of the explosive device</a:t>
            </a:r>
          </a:p>
        </p:txBody>
      </p:sp>
      <p:cxnSp>
        <p:nvCxnSpPr>
          <p:cNvPr id="22" name="Straight Arrow Connector 21"/>
          <p:cNvCxnSpPr/>
          <p:nvPr/>
        </p:nvCxnSpPr>
        <p:spPr bwMode="auto">
          <a:xfrm flipV="1">
            <a:off x="5534660" y="4034959"/>
            <a:ext cx="301570" cy="85208"/>
          </a:xfrm>
          <a:prstGeom prst="straightConnector1">
            <a:avLst/>
          </a:prstGeom>
          <a:ln w="38100">
            <a:solidFill>
              <a:srgbClr val="FFFF00"/>
            </a:solidFill>
            <a:headEnd type="none" w="med" len="me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12"/>
          <p:cNvSpPr txBox="1">
            <a:spLocks noChangeArrowheads="1"/>
          </p:cNvSpPr>
          <p:nvPr/>
        </p:nvSpPr>
        <p:spPr bwMode="auto">
          <a:xfrm>
            <a:off x="4731330" y="4034959"/>
            <a:ext cx="11049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Initiator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60138" y="4188847"/>
            <a:ext cx="79541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</a:rPr>
              <a:t>Source: ATF</a:t>
            </a:r>
          </a:p>
        </p:txBody>
      </p:sp>
      <p:sp>
        <p:nvSpPr>
          <p:cNvPr id="12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Initiator</a:t>
            </a:r>
            <a:endParaRPr lang="en-US" sz="1000" b="0" dirty="0"/>
          </a:p>
        </p:txBody>
      </p:sp>
      <p:sp>
        <p:nvSpPr>
          <p:cNvPr id="13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Primary component 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Activates the detonation of the explosive device</a:t>
            </a:r>
            <a:endParaRPr lang="en-US" sz="1000" b="0" dirty="0"/>
          </a:p>
        </p:txBody>
      </p:sp>
      <p:sp>
        <p:nvSpPr>
          <p:cNvPr id="14" name="CallAddL" hidden="1"/>
          <p:cNvSpPr txBox="1">
            <a:spLocks noChangeArrowheads="1"/>
          </p:cNvSpPr>
          <p:nvPr/>
        </p:nvSpPr>
        <p:spPr bwMode="auto">
          <a:xfrm>
            <a:off x="424180" y="5956300"/>
            <a:ext cx="70358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900" dirty="0"/>
              <a:t>Initiator</a:t>
            </a:r>
          </a:p>
        </p:txBody>
      </p:sp>
      <p:sp>
        <p:nvSpPr>
          <p:cNvPr id="16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Initiator</a:t>
            </a:r>
            <a:endParaRPr lang="en-US" sz="1000" b="0" dirty="0"/>
          </a:p>
        </p:txBody>
      </p:sp>
      <p:sp>
        <p:nvSpPr>
          <p:cNvPr id="17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Primary component 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Activates the detonation of the explosive device</a:t>
            </a:r>
            <a:endParaRPr lang="en-US" sz="1000" b="0" dirty="0"/>
          </a:p>
        </p:txBody>
      </p:sp>
      <p:sp>
        <p:nvSpPr>
          <p:cNvPr id="18" name="CallTop" hidden="1"/>
          <p:cNvSpPr txBox="1">
            <a:spLocks noChangeArrowheads="1"/>
          </p:cNvSpPr>
          <p:nvPr/>
        </p:nvSpPr>
        <p:spPr bwMode="auto">
          <a:xfrm>
            <a:off x="1835533" y="6070293"/>
            <a:ext cx="95173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000" dirty="0"/>
              <a:t>Initiator</a:t>
            </a:r>
          </a:p>
        </p:txBody>
      </p:sp>
    </p:spTree>
    <p:extLst>
      <p:ext uri="{BB962C8B-B14F-4D97-AF65-F5344CB8AC3E}">
        <p14:creationId xmlns:p14="http://schemas.microsoft.com/office/powerpoint/2010/main" val="30750815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Content Placeholder 1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4640263" y="1504950"/>
            <a:ext cx="4092192" cy="2927350"/>
          </a:xfr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 Source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Module 9: Explosives and Critical Infrastructure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dirty="0"/>
              <a:t>Creates electrical energy for an electrically initiated IED 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629159" y="1648740"/>
            <a:ext cx="178784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FFFF00"/>
                </a:solidFill>
              </a:rPr>
              <a:t>Power source</a:t>
            </a:r>
          </a:p>
        </p:txBody>
      </p:sp>
      <p:cxnSp>
        <p:nvCxnSpPr>
          <p:cNvPr id="11" name="Straight Arrow Connector 10"/>
          <p:cNvCxnSpPr/>
          <p:nvPr/>
        </p:nvCxnSpPr>
        <p:spPr bwMode="auto">
          <a:xfrm>
            <a:off x="7505700" y="1938963"/>
            <a:ext cx="17380" cy="297711"/>
          </a:xfrm>
          <a:prstGeom prst="straightConnector1">
            <a:avLst/>
          </a:prstGeom>
          <a:ln w="38100">
            <a:solidFill>
              <a:srgbClr val="FFFF00"/>
            </a:solidFill>
            <a:headEnd type="none" w="med" len="me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615228" y="4206783"/>
            <a:ext cx="79541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</a:rPr>
              <a:t>Source: ATF</a:t>
            </a:r>
          </a:p>
        </p:txBody>
      </p:sp>
      <p:sp>
        <p:nvSpPr>
          <p:cNvPr id="14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Power Source</a:t>
            </a:r>
            <a:endParaRPr lang="en-US" sz="1000" b="0" dirty="0"/>
          </a:p>
        </p:txBody>
      </p:sp>
      <p:sp>
        <p:nvSpPr>
          <p:cNvPr id="15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Creates electrical energy for an electrically initiated IED </a:t>
            </a:r>
            <a:endParaRPr lang="en-US" sz="1000" b="0" dirty="0"/>
          </a:p>
        </p:txBody>
      </p:sp>
      <p:sp>
        <p:nvSpPr>
          <p:cNvPr id="16" name="CallAddL" hidden="1"/>
          <p:cNvSpPr txBox="1">
            <a:spLocks noChangeArrowheads="1"/>
          </p:cNvSpPr>
          <p:nvPr/>
        </p:nvSpPr>
        <p:spPr bwMode="auto">
          <a:xfrm>
            <a:off x="1224280" y="5773303"/>
            <a:ext cx="1160780" cy="238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900" dirty="0"/>
              <a:t>Power source</a:t>
            </a:r>
          </a:p>
        </p:txBody>
      </p:sp>
      <p:sp>
        <p:nvSpPr>
          <p:cNvPr id="18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Power Source</a:t>
            </a:r>
            <a:endParaRPr lang="en-US" sz="1000" b="0" dirty="0"/>
          </a:p>
        </p:txBody>
      </p:sp>
      <p:sp>
        <p:nvSpPr>
          <p:cNvPr id="19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Creates electrical energy for an electrically initiated IED </a:t>
            </a:r>
            <a:endParaRPr lang="en-US" sz="1000" b="0" dirty="0"/>
          </a:p>
        </p:txBody>
      </p:sp>
      <p:sp>
        <p:nvSpPr>
          <p:cNvPr id="17" name="CallTop" hidden="1"/>
          <p:cNvSpPr txBox="1">
            <a:spLocks noChangeArrowheads="1"/>
          </p:cNvSpPr>
          <p:nvPr/>
        </p:nvSpPr>
        <p:spPr bwMode="auto">
          <a:xfrm>
            <a:off x="1224280" y="5819139"/>
            <a:ext cx="147265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000" dirty="0"/>
              <a:t>Power source</a:t>
            </a:r>
          </a:p>
        </p:txBody>
      </p:sp>
    </p:spTree>
    <p:extLst>
      <p:ext uri="{BB962C8B-B14F-4D97-AF65-F5344CB8AC3E}">
        <p14:creationId xmlns:p14="http://schemas.microsoft.com/office/powerpoint/2010/main" val="33211192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Switches (1 of 2)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Module 9: Explosives and Critical Infrastructure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 dirty="0"/>
              <a:t>Make, break, or change a connection between the power source, initiator, and main charge</a:t>
            </a:r>
          </a:p>
          <a:p>
            <a:pPr lvl="0"/>
            <a:r>
              <a:rPr lang="en-US" dirty="0"/>
              <a:t>Arming — breaks the connection between the power source, initiator and main charge</a:t>
            </a:r>
          </a:p>
          <a:p>
            <a:pPr lvl="0"/>
            <a:r>
              <a:rPr lang="en-US" dirty="0"/>
              <a:t>Firing — makes the connection between the power source, initiator and main </a:t>
            </a:r>
          </a:p>
          <a:p>
            <a:pPr lvl="0"/>
            <a:endParaRPr lang="en-US" dirty="0"/>
          </a:p>
        </p:txBody>
      </p:sp>
      <p:sp>
        <p:nvSpPr>
          <p:cNvPr id="9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Switches (1 of 2)</a:t>
            </a:r>
            <a:endParaRPr lang="en-US" sz="1000" b="0" dirty="0"/>
          </a:p>
        </p:txBody>
      </p:sp>
      <p:sp>
        <p:nvSpPr>
          <p:cNvPr id="10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Make, break, or change a connection between the power source, initiator, and main charge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Arming — breaks the connection between the power source, initiator and main charge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Firing — makes the connection between the power source, initiator and main </a:t>
            </a:r>
          </a:p>
          <a:p>
            <a:pPr>
              <a:spcAft>
                <a:spcPts val="0"/>
              </a:spcAft>
            </a:pPr>
            <a:endParaRPr lang="en-US" sz="1000" b="0" dirty="0"/>
          </a:p>
        </p:txBody>
      </p:sp>
      <p:sp>
        <p:nvSpPr>
          <p:cNvPr id="11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Switches (1 of 2)</a:t>
            </a:r>
            <a:endParaRPr lang="en-US" sz="1000" b="0" dirty="0"/>
          </a:p>
        </p:txBody>
      </p:sp>
      <p:sp>
        <p:nvSpPr>
          <p:cNvPr id="12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Make, break, or change a connection between the power source, initiator, and main charge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Arming — breaks the connection between the power source, initiator and main charge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Firing — makes the connection between the power source, initiator and main </a:t>
            </a:r>
          </a:p>
          <a:p>
            <a:pPr>
              <a:spcAft>
                <a:spcPts val="0"/>
              </a:spcAft>
            </a:pP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26150426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Content Placeholder 1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4640263" y="1504950"/>
            <a:ext cx="4092192" cy="292735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Switches (2 of 2)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Module 9: Explosives and Critical Infrastructure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Some switches perform both functions</a:t>
            </a:r>
          </a:p>
          <a:p>
            <a:pPr lvl="0"/>
            <a:r>
              <a:rPr lang="en-US" dirty="0"/>
              <a:t>There may be multiple switches in the circuit</a:t>
            </a:r>
          </a:p>
          <a:p>
            <a:endParaRPr lang="en-US" dirty="0"/>
          </a:p>
        </p:txBody>
      </p:sp>
      <p:sp>
        <p:nvSpPr>
          <p:cNvPr id="9" name="TextBox 10"/>
          <p:cNvSpPr txBox="1">
            <a:spLocks noChangeArrowheads="1"/>
          </p:cNvSpPr>
          <p:nvPr/>
        </p:nvSpPr>
        <p:spPr bwMode="auto">
          <a:xfrm>
            <a:off x="4749224" y="3740975"/>
            <a:ext cx="11552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Switch 1</a:t>
            </a:r>
          </a:p>
        </p:txBody>
      </p:sp>
      <p:sp>
        <p:nvSpPr>
          <p:cNvPr id="10" name="TextBox 20"/>
          <p:cNvSpPr txBox="1">
            <a:spLocks noChangeArrowheads="1"/>
          </p:cNvSpPr>
          <p:nvPr/>
        </p:nvSpPr>
        <p:spPr bwMode="auto">
          <a:xfrm>
            <a:off x="7630892" y="3166258"/>
            <a:ext cx="11287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Switch 2</a:t>
            </a:r>
          </a:p>
        </p:txBody>
      </p:sp>
      <p:sp>
        <p:nvSpPr>
          <p:cNvPr id="11" name="TextBox 22"/>
          <p:cNvSpPr txBox="1">
            <a:spLocks noChangeArrowheads="1"/>
          </p:cNvSpPr>
          <p:nvPr/>
        </p:nvSpPr>
        <p:spPr bwMode="auto">
          <a:xfrm>
            <a:off x="6169929" y="1513535"/>
            <a:ext cx="113658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Switch 3</a:t>
            </a:r>
          </a:p>
        </p:txBody>
      </p:sp>
      <p:cxnSp>
        <p:nvCxnSpPr>
          <p:cNvPr id="12" name="Straight Arrow Connector 11"/>
          <p:cNvCxnSpPr/>
          <p:nvPr/>
        </p:nvCxnSpPr>
        <p:spPr bwMode="auto">
          <a:xfrm flipV="1">
            <a:off x="5147187" y="3330757"/>
            <a:ext cx="285242" cy="410218"/>
          </a:xfrm>
          <a:prstGeom prst="straightConnector1">
            <a:avLst/>
          </a:prstGeom>
          <a:ln w="38100">
            <a:solidFill>
              <a:srgbClr val="FFFF00"/>
            </a:solidFill>
            <a:headEnd type="none" w="med" len="me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10" idx="0"/>
          </p:cNvCxnSpPr>
          <p:nvPr/>
        </p:nvCxnSpPr>
        <p:spPr bwMode="auto">
          <a:xfrm flipV="1">
            <a:off x="8195255" y="2724196"/>
            <a:ext cx="159537" cy="442062"/>
          </a:xfrm>
          <a:prstGeom prst="straightConnector1">
            <a:avLst/>
          </a:prstGeom>
          <a:ln w="38100">
            <a:solidFill>
              <a:srgbClr val="FFFF00"/>
            </a:solidFill>
            <a:headEnd type="none" w="med" len="me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 bwMode="auto">
          <a:xfrm>
            <a:off x="6624750" y="1826909"/>
            <a:ext cx="4760" cy="327454"/>
          </a:xfrm>
          <a:prstGeom prst="straightConnector1">
            <a:avLst/>
          </a:prstGeom>
          <a:ln w="38100">
            <a:solidFill>
              <a:srgbClr val="FFFF00"/>
            </a:solidFill>
            <a:headEnd type="none" w="med" len="me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619754" y="4170497"/>
            <a:ext cx="79541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</a:rPr>
              <a:t>Source: ATF</a:t>
            </a:r>
          </a:p>
        </p:txBody>
      </p:sp>
      <p:sp>
        <p:nvSpPr>
          <p:cNvPr id="17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Switches (2 of 2)</a:t>
            </a:r>
            <a:endParaRPr lang="en-US" sz="1000" b="0" dirty="0"/>
          </a:p>
        </p:txBody>
      </p:sp>
      <p:sp>
        <p:nvSpPr>
          <p:cNvPr id="18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Some switches perform both functions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There may be multiple switches in the circuit</a:t>
            </a:r>
          </a:p>
          <a:p>
            <a:pPr>
              <a:spcAft>
                <a:spcPts val="0"/>
              </a:spcAft>
            </a:pPr>
            <a:endParaRPr lang="en-US" sz="1000" b="0" dirty="0"/>
          </a:p>
        </p:txBody>
      </p:sp>
      <p:sp>
        <p:nvSpPr>
          <p:cNvPr id="19" name="CallAddL" hidden="1"/>
          <p:cNvSpPr txBox="1">
            <a:spLocks noChangeArrowheads="1"/>
          </p:cNvSpPr>
          <p:nvPr/>
        </p:nvSpPr>
        <p:spPr bwMode="auto">
          <a:xfrm>
            <a:off x="988059" y="5837036"/>
            <a:ext cx="787400" cy="238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900" dirty="0"/>
              <a:t>Switch 3</a:t>
            </a:r>
          </a:p>
        </p:txBody>
      </p:sp>
      <p:sp>
        <p:nvSpPr>
          <p:cNvPr id="20" name="CallAddL" hidden="1"/>
          <p:cNvSpPr txBox="1">
            <a:spLocks noChangeArrowheads="1"/>
          </p:cNvSpPr>
          <p:nvPr/>
        </p:nvSpPr>
        <p:spPr bwMode="auto">
          <a:xfrm>
            <a:off x="371301" y="6278529"/>
            <a:ext cx="787400" cy="238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900" dirty="0"/>
              <a:t>Switch 1</a:t>
            </a:r>
          </a:p>
        </p:txBody>
      </p:sp>
      <p:sp>
        <p:nvSpPr>
          <p:cNvPr id="21" name="CallAddL" hidden="1"/>
          <p:cNvSpPr txBox="1">
            <a:spLocks noChangeArrowheads="1"/>
          </p:cNvSpPr>
          <p:nvPr/>
        </p:nvSpPr>
        <p:spPr bwMode="auto">
          <a:xfrm>
            <a:off x="1620520" y="6263289"/>
            <a:ext cx="787400" cy="238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900" dirty="0"/>
              <a:t>Switch 2</a:t>
            </a:r>
          </a:p>
        </p:txBody>
      </p:sp>
      <p:sp>
        <p:nvSpPr>
          <p:cNvPr id="23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Switches (2 of 2)</a:t>
            </a:r>
            <a:endParaRPr lang="en-US" sz="1000" b="0" dirty="0"/>
          </a:p>
        </p:txBody>
      </p:sp>
      <p:sp>
        <p:nvSpPr>
          <p:cNvPr id="24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 dirty="0"/>
              <a:t>Some switches perform both functions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dirty="0"/>
              <a:t>There may be multiple switches in the circuit</a:t>
            </a:r>
          </a:p>
          <a:p>
            <a:pPr>
              <a:spcAft>
                <a:spcPts val="0"/>
              </a:spcAft>
            </a:pPr>
            <a:endParaRPr lang="en-US" sz="1000" b="0" dirty="0"/>
          </a:p>
        </p:txBody>
      </p:sp>
      <p:grpSp>
        <p:nvGrpSpPr>
          <p:cNvPr id="22" name="CallTop" hidden="1"/>
          <p:cNvGrpSpPr/>
          <p:nvPr/>
        </p:nvGrpSpPr>
        <p:grpSpPr>
          <a:xfrm>
            <a:off x="1012293" y="5666272"/>
            <a:ext cx="1766022" cy="660048"/>
            <a:chOff x="4553495" y="1528547"/>
            <a:chExt cx="4249174" cy="3097565"/>
          </a:xfrm>
        </p:grpSpPr>
        <p:sp>
          <p:nvSpPr>
            <p:cNvPr id="26" name="TextBox 10" hidden="1"/>
            <p:cNvSpPr txBox="1">
              <a:spLocks noChangeArrowheads="1"/>
            </p:cNvSpPr>
            <p:nvPr/>
          </p:nvSpPr>
          <p:spPr bwMode="auto">
            <a:xfrm>
              <a:off x="4553495" y="3470612"/>
              <a:ext cx="1938064" cy="1155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000" dirty="0">
                  <a:ln w="3175"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</a:rPr>
                <a:t>Switch 1</a:t>
              </a:r>
            </a:p>
          </p:txBody>
        </p:sp>
        <p:sp>
          <p:nvSpPr>
            <p:cNvPr id="30" name="TextBox 20" hidden="1"/>
            <p:cNvSpPr txBox="1">
              <a:spLocks noChangeArrowheads="1"/>
            </p:cNvSpPr>
            <p:nvPr/>
          </p:nvSpPr>
          <p:spPr bwMode="auto">
            <a:xfrm>
              <a:off x="7111408" y="3120303"/>
              <a:ext cx="1691261" cy="1155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000" dirty="0">
                  <a:ln w="3175"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</a:rPr>
                <a:t>Switch 2</a:t>
              </a:r>
            </a:p>
          </p:txBody>
        </p:sp>
        <p:sp>
          <p:nvSpPr>
            <p:cNvPr id="31" name="TextBox 22" hidden="1"/>
            <p:cNvSpPr txBox="1">
              <a:spLocks noChangeArrowheads="1"/>
            </p:cNvSpPr>
            <p:nvPr/>
          </p:nvSpPr>
          <p:spPr bwMode="auto">
            <a:xfrm>
              <a:off x="5798838" y="1528547"/>
              <a:ext cx="1720177" cy="1155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000" dirty="0">
                  <a:ln w="3175"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</a:rPr>
                <a:t>Switch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748268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Module Objective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Module 9: Explosives and Critical Infrastructure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At the end of this module, you will be able to  explain the effects of explosives on critical infrastructure</a:t>
            </a:r>
          </a:p>
        </p:txBody>
      </p:sp>
      <p:sp>
        <p:nvSpPr>
          <p:cNvPr id="7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Module Objective</a:t>
            </a:r>
            <a:endParaRPr lang="en-US" sz="1000" b="0" dirty="0"/>
          </a:p>
        </p:txBody>
      </p:sp>
      <p:sp>
        <p:nvSpPr>
          <p:cNvPr id="8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At the end of this module, you will be able to  explain the effects of explosives on critical infrastructure</a:t>
            </a:r>
            <a:endParaRPr lang="en-US" sz="1000" b="0" dirty="0"/>
          </a:p>
        </p:txBody>
      </p:sp>
      <p:sp>
        <p:nvSpPr>
          <p:cNvPr id="9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Module Objective</a:t>
            </a:r>
            <a:endParaRPr lang="en-US" sz="1000" b="0" dirty="0"/>
          </a:p>
        </p:txBody>
      </p:sp>
      <p:sp>
        <p:nvSpPr>
          <p:cNvPr id="10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At the end of this module, you will be able to  explain the effects of explosives on critical infrastructure</a:t>
            </a:r>
            <a:endParaRPr lang="en-US" sz="1000" b="0" dirty="0"/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/>
          <p:cNvPicPr>
            <a:picLocks noGrp="1"/>
          </p:cNvPicPr>
          <p:nvPr>
            <p:ph type="pic" sz="quarter" idx="3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" b="757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28"/>
          </p:nvPr>
        </p:nvSpPr>
        <p:spPr/>
        <p:txBody>
          <a:bodyPr>
            <a:normAutofit/>
          </a:bodyPr>
          <a:lstStyle/>
          <a:p>
            <a:r>
              <a:rPr lang="en-US" dirty="0"/>
              <a:t>Workbook 9.1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r>
              <a:rPr lang="en-US" dirty="0"/>
              <a:t>Module 9: Explosives and Critical Infrastructure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dirty="0"/>
              <a:t>This section will cover:</a:t>
            </a:r>
          </a:p>
          <a:p>
            <a:pPr lvl="1"/>
            <a:r>
              <a:rPr lang="en-US" dirty="0"/>
              <a:t>Time-activated switches</a:t>
            </a:r>
          </a:p>
          <a:p>
            <a:pPr lvl="1"/>
            <a:r>
              <a:rPr lang="en-US" dirty="0"/>
              <a:t>Victim-activated switches</a:t>
            </a:r>
          </a:p>
          <a:p>
            <a:pPr lvl="1"/>
            <a:r>
              <a:rPr lang="en-US" dirty="0"/>
              <a:t>Command-activated switches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IED Activation Methods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US" dirty="0"/>
              <a:t>Refer To:</a:t>
            </a:r>
          </a:p>
        </p:txBody>
      </p:sp>
      <p:sp>
        <p:nvSpPr>
          <p:cNvPr id="11" name="Content Placeholder 23"/>
          <p:cNvSpPr txBox="1">
            <a:spLocks/>
          </p:cNvSpPr>
          <p:nvPr/>
        </p:nvSpPr>
        <p:spPr>
          <a:xfrm>
            <a:off x="4173538" y="5039301"/>
            <a:ext cx="4023360" cy="1737360"/>
          </a:xfrm>
          <a:prstGeom prst="rect">
            <a:avLst/>
          </a:prstGeom>
        </p:spPr>
        <p:txBody>
          <a:bodyPr/>
          <a:lstStyle>
            <a:lvl1pPr marL="182563" indent="-182563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457200" indent="-180975" algn="l" rtl="0" eaLnBrk="1" fontAlgn="base" hangingPunct="1">
              <a:spcBef>
                <a:spcPts val="0"/>
              </a:spcBef>
              <a:spcAft>
                <a:spcPts val="10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731520" indent="-180975" algn="l" rtl="0" eaLnBrk="1" fontAlgn="base" hangingPunct="1">
              <a:spcBef>
                <a:spcPts val="0"/>
              </a:spcBef>
              <a:spcAft>
                <a:spcPts val="10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05840" indent="-182880" algn="l" rtl="0" eaLnBrk="1" fontAlgn="base" hangingPunct="1">
              <a:spcBef>
                <a:spcPts val="0"/>
              </a:spcBef>
              <a:spcAft>
                <a:spcPts val="10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dirty="0"/>
          </a:p>
        </p:txBody>
      </p:sp>
      <p:sp>
        <p:nvSpPr>
          <p:cNvPr id="12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/>
              <a:t>This section will cover: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Time-activated switches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Victim-activated switches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Command-activated switches</a:t>
            </a:r>
            <a:endParaRPr lang="en-US" sz="1000" b="0" dirty="0"/>
          </a:p>
        </p:txBody>
      </p:sp>
      <p:sp>
        <p:nvSpPr>
          <p:cNvPr id="13" name="CallAddRight" hidden="1"/>
          <p:cNvSpPr txBox="1">
            <a:spLocks/>
          </p:cNvSpPr>
          <p:nvPr/>
        </p:nvSpPr>
        <p:spPr bwMode="auto">
          <a:xfrm>
            <a:off x="1854200" y="5029200"/>
            <a:ext cx="1041400" cy="30480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 vert="horz" wrap="square" lIns="0" tIns="91440" rIns="0" bIns="91440" numCol="1" anchor="ctr" anchorCtr="0" compatLnSpc="1">
            <a:prstTxWarp prst="textNoShape">
              <a:avLst/>
            </a:prstTxWarp>
            <a:no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Wingdings" pitchFamily="2" charset="2"/>
              <a:buNone/>
              <a:tabLst/>
              <a:defRPr sz="1600" b="1" baseline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/>
              <a:t>Refer to </a:t>
            </a:r>
          </a:p>
          <a:p>
            <a:r>
              <a:rPr lang="en-US" sz="800" b="0"/>
              <a:t>Addendum 9.1</a:t>
            </a:r>
            <a:endParaRPr lang="en-US" sz="800" b="0" dirty="0"/>
          </a:p>
        </p:txBody>
      </p:sp>
      <p:sp>
        <p:nvSpPr>
          <p:cNvPr id="14" name="CallAddLeft" hidden="1"/>
          <p:cNvSpPr txBox="1">
            <a:spLocks/>
          </p:cNvSpPr>
          <p:nvPr/>
        </p:nvSpPr>
        <p:spPr>
          <a:xfrm>
            <a:off x="50800" y="5029200"/>
            <a:ext cx="18034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IED Activation Methods </a:t>
            </a:r>
            <a:endParaRPr lang="en-US" sz="1000" b="0" dirty="0"/>
          </a:p>
        </p:txBody>
      </p:sp>
      <p:sp>
        <p:nvSpPr>
          <p:cNvPr id="16" name="CallBottom" hidden="1"/>
          <p:cNvSpPr txBox="1">
            <a:spLocks/>
          </p:cNvSpPr>
          <p:nvPr/>
        </p:nvSpPr>
        <p:spPr bwMode="auto">
          <a:xfrm>
            <a:off x="50800" y="5334000"/>
            <a:ext cx="2215662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/>
              <a:t>This section will cover: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Time-activated switches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Victim-activated switches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Command-activated switches</a:t>
            </a:r>
            <a:endParaRPr lang="en-US" sz="1000" b="0" dirty="0"/>
          </a:p>
        </p:txBody>
      </p:sp>
      <p:sp>
        <p:nvSpPr>
          <p:cNvPr id="18" name="CallAddLeft" hidden="1"/>
          <p:cNvSpPr txBox="1">
            <a:spLocks/>
          </p:cNvSpPr>
          <p:nvPr/>
        </p:nvSpPr>
        <p:spPr>
          <a:xfrm>
            <a:off x="50799" y="5029200"/>
            <a:ext cx="1803401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dirty="0"/>
              <a:t>IED Activation Methods </a:t>
            </a:r>
          </a:p>
        </p:txBody>
      </p:sp>
      <p:sp>
        <p:nvSpPr>
          <p:cNvPr id="19" name="CallTable" hidden="1"/>
          <p:cNvSpPr txBox="1">
            <a:spLocks/>
          </p:cNvSpPr>
          <p:nvPr/>
        </p:nvSpPr>
        <p:spPr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</p:spPr>
        <p:txBody>
          <a:bodyPr/>
          <a:lstStyle>
            <a:lvl1pPr marL="182563" indent="-182563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457200" indent="-180975" algn="l" rtl="0" eaLnBrk="1" fontAlgn="base" hangingPunct="1">
              <a:spcBef>
                <a:spcPts val="0"/>
              </a:spcBef>
              <a:spcAft>
                <a:spcPts val="10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731520" indent="-180975" algn="l" rtl="0" eaLnBrk="1" fontAlgn="base" hangingPunct="1">
              <a:spcBef>
                <a:spcPts val="0"/>
              </a:spcBef>
              <a:spcAft>
                <a:spcPts val="10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05840" indent="-182880" algn="l" rtl="0" eaLnBrk="1" fontAlgn="base" hangingPunct="1">
              <a:spcBef>
                <a:spcPts val="0"/>
              </a:spcBef>
              <a:spcAft>
                <a:spcPts val="10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900" b="0" dirty="0"/>
              <a:t>This section will cover:</a:t>
            </a:r>
          </a:p>
          <a:p>
            <a:r>
              <a:rPr lang="en-US" sz="900" b="0" dirty="0"/>
              <a:t>Time-activated switches</a:t>
            </a:r>
          </a:p>
          <a:p>
            <a:r>
              <a:rPr lang="en-US" sz="900" b="0" dirty="0"/>
              <a:t>Victim-activated switches</a:t>
            </a:r>
          </a:p>
          <a:p>
            <a:r>
              <a:rPr lang="en-US" sz="900" b="0" dirty="0"/>
              <a:t>Command-activated switches</a:t>
            </a:r>
          </a:p>
        </p:txBody>
      </p:sp>
      <p:sp>
        <p:nvSpPr>
          <p:cNvPr id="22" name="CallAddR" hidden="1"/>
          <p:cNvSpPr txBox="1">
            <a:spLocks/>
          </p:cNvSpPr>
          <p:nvPr/>
        </p:nvSpPr>
        <p:spPr bwMode="auto">
          <a:xfrm>
            <a:off x="1854200" y="5029200"/>
            <a:ext cx="1041400" cy="1524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  <a:no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None/>
              <a:defRPr sz="1400" b="1">
                <a:solidFill>
                  <a:schemeClr val="bg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 dirty="0"/>
              <a:t>Refer To:</a:t>
            </a:r>
          </a:p>
        </p:txBody>
      </p:sp>
      <p:sp>
        <p:nvSpPr>
          <p:cNvPr id="23" name="CallAddR" hidden="1"/>
          <p:cNvSpPr txBox="1">
            <a:spLocks/>
          </p:cNvSpPr>
          <p:nvPr/>
        </p:nvSpPr>
        <p:spPr bwMode="auto">
          <a:xfrm>
            <a:off x="1854200" y="5181600"/>
            <a:ext cx="1041400" cy="15240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non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0"/>
              </a:spcAft>
              <a:buSzPct val="88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 dirty="0"/>
              <a:t>Workbook 9.1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/>
          <p:cNvPicPr>
            <a:picLocks noGrp="1"/>
          </p:cNvPicPr>
          <p:nvPr>
            <p:ph type="pic" sz="quarter" idx="3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" b="757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28"/>
          </p:nvPr>
        </p:nvSpPr>
        <p:spPr/>
        <p:txBody>
          <a:bodyPr>
            <a:normAutofit/>
          </a:bodyPr>
          <a:lstStyle/>
          <a:p>
            <a:r>
              <a:rPr lang="en-US" dirty="0"/>
              <a:t>Workbook 9.1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r>
              <a:rPr lang="en-US" dirty="0"/>
              <a:t>Module 9: Explosives and Critical Infrastructure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dirty="0"/>
              <a:t>Function: initiation occurs after a set time is reached</a:t>
            </a:r>
          </a:p>
          <a:p>
            <a:pPr lvl="0"/>
            <a:r>
              <a:rPr lang="en-US" dirty="0"/>
              <a:t>Discussion questions:</a:t>
            </a:r>
          </a:p>
          <a:p>
            <a:pPr lvl="1"/>
            <a:r>
              <a:rPr lang="en-US" dirty="0"/>
              <a:t>What is an advantage for the terrorist in using a time-activated switch? </a:t>
            </a:r>
          </a:p>
          <a:p>
            <a:pPr lvl="1"/>
            <a:r>
              <a:rPr lang="en-US" dirty="0"/>
              <a:t>What is the disadvantage? 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Time-Activated Method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US" dirty="0"/>
              <a:t>Refer To:</a:t>
            </a:r>
          </a:p>
        </p:txBody>
      </p:sp>
      <p:sp>
        <p:nvSpPr>
          <p:cNvPr id="11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/>
              <a:t>Function: initiation occurs after a set time is reached</a:t>
            </a:r>
          </a:p>
          <a:p>
            <a:pPr marL="114300" indent="-114300">
              <a:spcAft>
                <a:spcPct val="0"/>
              </a:spcAft>
            </a:pPr>
            <a:r>
              <a:rPr lang="en-US" sz="1000" b="0"/>
              <a:t>Discussion questions: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What is an advantage for the terrorist in using a time-activated switch? 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What is the disadvantage? </a:t>
            </a:r>
            <a:endParaRPr lang="en-US" sz="1000" b="0" dirty="0"/>
          </a:p>
        </p:txBody>
      </p:sp>
      <p:sp>
        <p:nvSpPr>
          <p:cNvPr id="12" name="CallAddRight" hidden="1"/>
          <p:cNvSpPr txBox="1">
            <a:spLocks/>
          </p:cNvSpPr>
          <p:nvPr/>
        </p:nvSpPr>
        <p:spPr bwMode="auto">
          <a:xfrm>
            <a:off x="1854200" y="5029200"/>
            <a:ext cx="1041400" cy="30480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 vert="horz" wrap="square" lIns="0" tIns="91440" rIns="0" bIns="91440" numCol="1" anchor="ctr" anchorCtr="0" compatLnSpc="1">
            <a:prstTxWarp prst="textNoShape">
              <a:avLst/>
            </a:prstTxWarp>
            <a:no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Wingdings" pitchFamily="2" charset="2"/>
              <a:buNone/>
              <a:tabLst/>
              <a:defRPr sz="1600" b="1" baseline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/>
              <a:t>Refer to </a:t>
            </a:r>
          </a:p>
          <a:p>
            <a:r>
              <a:rPr lang="en-US" sz="800" b="0"/>
              <a:t>Addendum 9.1</a:t>
            </a:r>
            <a:endParaRPr lang="en-US" sz="800" b="0" dirty="0"/>
          </a:p>
        </p:txBody>
      </p:sp>
      <p:sp>
        <p:nvSpPr>
          <p:cNvPr id="13" name="CallAddLeft" hidden="1"/>
          <p:cNvSpPr txBox="1">
            <a:spLocks/>
          </p:cNvSpPr>
          <p:nvPr/>
        </p:nvSpPr>
        <p:spPr>
          <a:xfrm>
            <a:off x="50800" y="5029200"/>
            <a:ext cx="18034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Time-Activated Method</a:t>
            </a:r>
            <a:endParaRPr lang="en-US" sz="1000" b="0" dirty="0"/>
          </a:p>
        </p:txBody>
      </p:sp>
      <p:sp>
        <p:nvSpPr>
          <p:cNvPr id="16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/>
              <a:t>Function: initiation occurs after a set time is reached</a:t>
            </a:r>
          </a:p>
          <a:p>
            <a:pPr marL="114300" indent="-114300">
              <a:spcAft>
                <a:spcPct val="0"/>
              </a:spcAft>
            </a:pPr>
            <a:r>
              <a:rPr lang="en-US" sz="1000" b="0"/>
              <a:t>Discussion questions: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What is an advantage for the terrorist in using a time-activated switch? 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What is the disadvantage? </a:t>
            </a:r>
            <a:endParaRPr lang="en-US" sz="1000" b="0" dirty="0"/>
          </a:p>
        </p:txBody>
      </p:sp>
      <p:sp>
        <p:nvSpPr>
          <p:cNvPr id="17" name="CallAddLeft" hidden="1"/>
          <p:cNvSpPr txBox="1">
            <a:spLocks/>
          </p:cNvSpPr>
          <p:nvPr/>
        </p:nvSpPr>
        <p:spPr>
          <a:xfrm>
            <a:off x="50799" y="5029200"/>
            <a:ext cx="1803401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dirty="0"/>
              <a:t>Time-Activated Method</a:t>
            </a:r>
          </a:p>
        </p:txBody>
      </p:sp>
      <p:sp>
        <p:nvSpPr>
          <p:cNvPr id="20" name="CallAddR" hidden="1"/>
          <p:cNvSpPr txBox="1">
            <a:spLocks/>
          </p:cNvSpPr>
          <p:nvPr/>
        </p:nvSpPr>
        <p:spPr bwMode="auto">
          <a:xfrm>
            <a:off x="1854200" y="5029200"/>
            <a:ext cx="1041400" cy="1524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  <a:no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None/>
              <a:defRPr sz="1400" b="1">
                <a:solidFill>
                  <a:schemeClr val="bg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 dirty="0"/>
              <a:t>Refer To:</a:t>
            </a:r>
          </a:p>
        </p:txBody>
      </p:sp>
      <p:sp>
        <p:nvSpPr>
          <p:cNvPr id="21" name="CallAddR" hidden="1"/>
          <p:cNvSpPr txBox="1">
            <a:spLocks/>
          </p:cNvSpPr>
          <p:nvPr/>
        </p:nvSpPr>
        <p:spPr bwMode="auto">
          <a:xfrm>
            <a:off x="1854200" y="5181600"/>
            <a:ext cx="1041400" cy="15240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non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0"/>
              </a:spcAft>
              <a:buSzPct val="88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 dirty="0"/>
              <a:t>Workbook 9.1</a:t>
            </a:r>
          </a:p>
        </p:txBody>
      </p:sp>
    </p:spTree>
    <p:extLst>
      <p:ext uri="{BB962C8B-B14F-4D97-AF65-F5344CB8AC3E}">
        <p14:creationId xmlns:p14="http://schemas.microsoft.com/office/powerpoint/2010/main" val="28197409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17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411163" y="1872719"/>
            <a:ext cx="4027487" cy="2409299"/>
          </a:xfrm>
        </p:spPr>
      </p:pic>
      <p:pic>
        <p:nvPicPr>
          <p:cNvPr id="19" name="Content Placeholder 18"/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4705350" y="1871875"/>
            <a:ext cx="4024313" cy="241098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Time-Activated Digital Example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 dirty="0"/>
              <a:t>Module 9: Explosives and Critical Infrastructure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pic>
        <p:nvPicPr>
          <p:cNvPr id="21" name="Picture Placeholder 20"/>
          <p:cNvPicPr>
            <a:picLocks noGrp="1"/>
          </p:cNvPicPr>
          <p:nvPr>
            <p:ph type="pic" sz="quarter" idx="3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" b="757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28"/>
          </p:nvPr>
        </p:nvSpPr>
        <p:spPr/>
        <p:txBody>
          <a:bodyPr>
            <a:normAutofit/>
          </a:bodyPr>
          <a:lstStyle/>
          <a:p>
            <a:r>
              <a:rPr lang="en-US" dirty="0"/>
              <a:t>Workbook 9.1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US" dirty="0"/>
              <a:t>Refer To: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058259" y="4400550"/>
            <a:ext cx="5005072" cy="388382"/>
            <a:chOff x="2058259" y="4400550"/>
            <a:chExt cx="5005072" cy="388382"/>
          </a:xfrm>
        </p:grpSpPr>
        <p:sp>
          <p:nvSpPr>
            <p:cNvPr id="16" name="TextBox 7"/>
            <p:cNvSpPr txBox="1">
              <a:spLocks noChangeArrowheads="1"/>
            </p:cNvSpPr>
            <p:nvPr/>
          </p:nvSpPr>
          <p:spPr bwMode="auto">
            <a:xfrm>
              <a:off x="2058259" y="4419600"/>
              <a:ext cx="77457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 b="1" dirty="0"/>
                <a:t>Front</a:t>
              </a:r>
            </a:p>
          </p:txBody>
        </p:sp>
        <p:sp>
          <p:nvSpPr>
            <p:cNvPr id="20" name="TextBox 8"/>
            <p:cNvSpPr txBox="1">
              <a:spLocks noChangeArrowheads="1"/>
            </p:cNvSpPr>
            <p:nvPr/>
          </p:nvSpPr>
          <p:spPr bwMode="auto">
            <a:xfrm>
              <a:off x="6327232" y="4400550"/>
              <a:ext cx="73609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 b="1" dirty="0"/>
                <a:t>Back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7571556" y="4011170"/>
            <a:ext cx="79541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</a:rPr>
              <a:t>Source: ATF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318326" y="4003319"/>
            <a:ext cx="79541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</a:rPr>
              <a:t>Source: ATF</a:t>
            </a:r>
          </a:p>
        </p:txBody>
      </p:sp>
      <p:sp>
        <p:nvSpPr>
          <p:cNvPr id="23" name="CallAddRight" hidden="1"/>
          <p:cNvSpPr txBox="1">
            <a:spLocks/>
          </p:cNvSpPr>
          <p:nvPr/>
        </p:nvSpPr>
        <p:spPr bwMode="auto">
          <a:xfrm>
            <a:off x="1854200" y="6273800"/>
            <a:ext cx="1041400" cy="30480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 vert="horz" wrap="square" lIns="0" tIns="91440" rIns="0" bIns="91440" numCol="1" anchor="ctr" anchorCtr="0" compatLnSpc="1">
            <a:prstTxWarp prst="textNoShape">
              <a:avLst/>
            </a:prstTxWarp>
            <a:no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Wingdings" pitchFamily="2" charset="2"/>
              <a:buNone/>
              <a:tabLst/>
              <a:defRPr sz="1600" b="1" baseline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/>
              <a:t>Refer to </a:t>
            </a:r>
          </a:p>
          <a:p>
            <a:r>
              <a:rPr lang="en-US" sz="800" b="0"/>
              <a:t>Addendum 9.1</a:t>
            </a:r>
            <a:endParaRPr lang="en-US" sz="800" b="0" dirty="0"/>
          </a:p>
        </p:txBody>
      </p:sp>
      <p:sp>
        <p:nvSpPr>
          <p:cNvPr id="24" name="CallAddLeft" hidden="1"/>
          <p:cNvSpPr txBox="1">
            <a:spLocks/>
          </p:cNvSpPr>
          <p:nvPr/>
        </p:nvSpPr>
        <p:spPr>
          <a:xfrm>
            <a:off x="50800" y="6273800"/>
            <a:ext cx="18034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dirty="0"/>
              <a:t>Time-Activated </a:t>
            </a:r>
          </a:p>
          <a:p>
            <a:r>
              <a:rPr lang="en-US" sz="1000" b="0" dirty="0"/>
              <a:t>Digital Example</a:t>
            </a:r>
          </a:p>
        </p:txBody>
      </p:sp>
      <p:sp>
        <p:nvSpPr>
          <p:cNvPr id="22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spcAft>
                <a:spcPct val="0"/>
              </a:spcAft>
              <a:buNone/>
            </a:pPr>
            <a:endParaRPr lang="en-US" sz="1000" b="0" dirty="0"/>
          </a:p>
        </p:txBody>
      </p:sp>
      <p:sp>
        <p:nvSpPr>
          <p:cNvPr id="27" name="CallAddL" hidden="1"/>
          <p:cNvSpPr txBox="1">
            <a:spLocks/>
          </p:cNvSpPr>
          <p:nvPr/>
        </p:nvSpPr>
        <p:spPr>
          <a:xfrm>
            <a:off x="50800" y="5029200"/>
            <a:ext cx="1803400" cy="304800"/>
          </a:xfrm>
          <a:prstGeom prst="rect">
            <a:avLst/>
          </a:prstGeom>
          <a:solidFill>
            <a:srgbClr val="BEBEBE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950" b="0"/>
              <a:t>Time-Activated Digital Example</a:t>
            </a:r>
            <a:endParaRPr lang="en-US" sz="950" b="0" dirty="0"/>
          </a:p>
        </p:txBody>
      </p:sp>
      <p:sp>
        <p:nvSpPr>
          <p:cNvPr id="33" name="CallAddR" hidden="1"/>
          <p:cNvSpPr txBox="1">
            <a:spLocks/>
          </p:cNvSpPr>
          <p:nvPr/>
        </p:nvSpPr>
        <p:spPr bwMode="auto">
          <a:xfrm>
            <a:off x="1854200" y="5029200"/>
            <a:ext cx="1041400" cy="1524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  <a:no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None/>
              <a:defRPr sz="1400" b="1">
                <a:solidFill>
                  <a:schemeClr val="bg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/>
              <a:t>Refer To:</a:t>
            </a:r>
            <a:endParaRPr lang="en-US" sz="800" b="0" dirty="0"/>
          </a:p>
        </p:txBody>
      </p:sp>
      <p:sp>
        <p:nvSpPr>
          <p:cNvPr id="34" name="CallAddR" hidden="1"/>
          <p:cNvSpPr txBox="1">
            <a:spLocks/>
          </p:cNvSpPr>
          <p:nvPr/>
        </p:nvSpPr>
        <p:spPr bwMode="auto">
          <a:xfrm>
            <a:off x="1854200" y="5181600"/>
            <a:ext cx="1041400" cy="15240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non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0"/>
              </a:spcAft>
              <a:buSzPct val="88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 dirty="0"/>
              <a:t>Workbook 9.1</a:t>
            </a:r>
          </a:p>
        </p:txBody>
      </p:sp>
      <p:grpSp>
        <p:nvGrpSpPr>
          <p:cNvPr id="35" name="CallTop" hidden="1"/>
          <p:cNvGrpSpPr/>
          <p:nvPr/>
        </p:nvGrpSpPr>
        <p:grpSpPr>
          <a:xfrm>
            <a:off x="68108" y="5739789"/>
            <a:ext cx="2736802" cy="261171"/>
            <a:chOff x="2058259" y="4400550"/>
            <a:chExt cx="5093062" cy="332789"/>
          </a:xfrm>
          <a:noFill/>
        </p:grpSpPr>
        <p:sp>
          <p:nvSpPr>
            <p:cNvPr id="36" name="TextBox 7" hidden="1"/>
            <p:cNvSpPr txBox="1">
              <a:spLocks noChangeArrowheads="1"/>
            </p:cNvSpPr>
            <p:nvPr/>
          </p:nvSpPr>
          <p:spPr bwMode="auto">
            <a:xfrm>
              <a:off x="2058259" y="4419600"/>
              <a:ext cx="849469" cy="31373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000" dirty="0"/>
                <a:t>Front</a:t>
              </a:r>
            </a:p>
          </p:txBody>
        </p:sp>
        <p:sp>
          <p:nvSpPr>
            <p:cNvPr id="37" name="TextBox 8" hidden="1"/>
            <p:cNvSpPr txBox="1">
              <a:spLocks noChangeArrowheads="1"/>
            </p:cNvSpPr>
            <p:nvPr/>
          </p:nvSpPr>
          <p:spPr bwMode="auto">
            <a:xfrm>
              <a:off x="6327233" y="4400550"/>
              <a:ext cx="824088" cy="31373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000" dirty="0"/>
                <a:t>Back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996932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/>
          <p:cNvPicPr>
            <a:picLocks noGrp="1"/>
          </p:cNvPicPr>
          <p:nvPr>
            <p:ph type="pic" sz="quarter" idx="3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" b="757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28"/>
          </p:nvPr>
        </p:nvSpPr>
        <p:spPr/>
        <p:txBody>
          <a:bodyPr>
            <a:normAutofit/>
          </a:bodyPr>
          <a:lstStyle/>
          <a:p>
            <a:r>
              <a:rPr lang="en-US" dirty="0"/>
              <a:t>Workbook 9.1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r>
              <a:rPr lang="en-US" dirty="0"/>
              <a:t>Module 9: Explosives and Critical Infrastructure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dirty="0"/>
              <a:t>Function: initiation occurs as a result of the victim’s actions </a:t>
            </a:r>
          </a:p>
          <a:p>
            <a:pPr lvl="0"/>
            <a:r>
              <a:rPr lang="en-US" dirty="0"/>
              <a:t>Advantage: terrorist does not need to be present because the device is activated by the victim</a:t>
            </a:r>
          </a:p>
          <a:p>
            <a:r>
              <a:rPr lang="en-US" dirty="0"/>
              <a:t>Disadvantage: the victim of the device may not always be the intended target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Victim-Activated Method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US" dirty="0"/>
              <a:t>Refer To:</a:t>
            </a:r>
          </a:p>
        </p:txBody>
      </p:sp>
      <p:sp>
        <p:nvSpPr>
          <p:cNvPr id="12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Function: initiation occurs as a result of the victim’s actions 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Advantage: terrorist does not need to be present because the device is activated by the victim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Disadvantage: the victim of the device may not always be the intended target</a:t>
            </a:r>
            <a:endParaRPr lang="en-US" sz="1000" b="0" dirty="0"/>
          </a:p>
        </p:txBody>
      </p:sp>
      <p:sp>
        <p:nvSpPr>
          <p:cNvPr id="13" name="CallAddRight" hidden="1"/>
          <p:cNvSpPr txBox="1">
            <a:spLocks/>
          </p:cNvSpPr>
          <p:nvPr/>
        </p:nvSpPr>
        <p:spPr bwMode="auto">
          <a:xfrm>
            <a:off x="1854200" y="5029200"/>
            <a:ext cx="1041400" cy="30480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 vert="horz" wrap="square" lIns="0" tIns="91440" rIns="0" bIns="91440" numCol="1" anchor="ctr" anchorCtr="0" compatLnSpc="1">
            <a:prstTxWarp prst="textNoShape">
              <a:avLst/>
            </a:prstTxWarp>
            <a:no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Wingdings" pitchFamily="2" charset="2"/>
              <a:buNone/>
              <a:tabLst/>
              <a:defRPr sz="1600" b="1" baseline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/>
              <a:t>Refer to </a:t>
            </a:r>
          </a:p>
          <a:p>
            <a:r>
              <a:rPr lang="en-US" sz="800" b="0"/>
              <a:t>Addendum 9.1</a:t>
            </a:r>
            <a:endParaRPr lang="en-US" sz="800" b="0" dirty="0"/>
          </a:p>
        </p:txBody>
      </p:sp>
      <p:sp>
        <p:nvSpPr>
          <p:cNvPr id="14" name="CallAddLeft" hidden="1"/>
          <p:cNvSpPr txBox="1">
            <a:spLocks/>
          </p:cNvSpPr>
          <p:nvPr/>
        </p:nvSpPr>
        <p:spPr>
          <a:xfrm>
            <a:off x="50800" y="5029200"/>
            <a:ext cx="18034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Victim-Activated Method</a:t>
            </a:r>
            <a:endParaRPr lang="en-US" sz="1000" b="0" dirty="0"/>
          </a:p>
        </p:txBody>
      </p:sp>
      <p:sp>
        <p:nvSpPr>
          <p:cNvPr id="16" name="CallBottom" hidden="1"/>
          <p:cNvSpPr txBox="1">
            <a:spLocks/>
          </p:cNvSpPr>
          <p:nvPr/>
        </p:nvSpPr>
        <p:spPr bwMode="auto">
          <a:xfrm>
            <a:off x="50800" y="5334000"/>
            <a:ext cx="2731469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 dirty="0"/>
              <a:t>Function: initiation occurs as a result of the victim’s actions 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dirty="0"/>
              <a:t>Advantage: terrorist does not need to be present because the device is activated by the victim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dirty="0"/>
              <a:t>Disadvantage: the victim of the device may not always be the intended target</a:t>
            </a:r>
          </a:p>
        </p:txBody>
      </p:sp>
      <p:sp>
        <p:nvSpPr>
          <p:cNvPr id="17" name="CallAddLeft" hidden="1"/>
          <p:cNvSpPr txBox="1">
            <a:spLocks/>
          </p:cNvSpPr>
          <p:nvPr/>
        </p:nvSpPr>
        <p:spPr>
          <a:xfrm>
            <a:off x="50800" y="5029200"/>
            <a:ext cx="18034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dirty="0"/>
              <a:t>Victim-Activated Method</a:t>
            </a:r>
          </a:p>
        </p:txBody>
      </p:sp>
      <p:sp>
        <p:nvSpPr>
          <p:cNvPr id="20" name="CallAddR" hidden="1"/>
          <p:cNvSpPr txBox="1">
            <a:spLocks/>
          </p:cNvSpPr>
          <p:nvPr/>
        </p:nvSpPr>
        <p:spPr bwMode="auto">
          <a:xfrm>
            <a:off x="1854200" y="5029200"/>
            <a:ext cx="1041400" cy="1524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  <a:no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None/>
              <a:defRPr sz="1400" b="1">
                <a:solidFill>
                  <a:schemeClr val="bg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 dirty="0"/>
              <a:t>Refer To:</a:t>
            </a:r>
          </a:p>
        </p:txBody>
      </p:sp>
      <p:sp>
        <p:nvSpPr>
          <p:cNvPr id="21" name="CallAddR" hidden="1"/>
          <p:cNvSpPr txBox="1">
            <a:spLocks/>
          </p:cNvSpPr>
          <p:nvPr/>
        </p:nvSpPr>
        <p:spPr bwMode="auto">
          <a:xfrm>
            <a:off x="1854200" y="5181600"/>
            <a:ext cx="1041400" cy="15240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non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0"/>
              </a:spcAft>
              <a:buSzPct val="88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 dirty="0"/>
              <a:t>Workbook 9.1</a:t>
            </a:r>
          </a:p>
        </p:txBody>
      </p:sp>
    </p:spTree>
    <p:extLst>
      <p:ext uri="{BB962C8B-B14F-4D97-AF65-F5344CB8AC3E}">
        <p14:creationId xmlns:p14="http://schemas.microsoft.com/office/powerpoint/2010/main" val="26307340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/>
              <a:t>Module 9: Explosives and Critical Infrastructure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dirty="0"/>
              <a:t>What is an example of a light-sensitive switch used to activate an IED?</a:t>
            </a:r>
          </a:p>
          <a:p>
            <a:pPr lvl="0"/>
            <a:r>
              <a:rPr lang="en-US" dirty="0"/>
              <a:t>What examples of a victim-activated switch could be present in the classroom?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Victim-Activated </a:t>
            </a:r>
            <a:br>
              <a:rPr lang="en-US" dirty="0"/>
            </a:br>
            <a:r>
              <a:rPr lang="en-US" dirty="0"/>
              <a:t>Method Discussion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type="pic" sz="quarter" idx="3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Placeholder 7"/>
          <p:cNvSpPr>
            <a:spLocks noGrp="1"/>
          </p:cNvSpPr>
          <p:nvPr>
            <p:ph type="body" sz="quarter" idx="28"/>
          </p:nvPr>
        </p:nvSpPr>
        <p:spPr/>
        <p:txBody>
          <a:bodyPr>
            <a:normAutofit/>
          </a:bodyPr>
          <a:lstStyle/>
          <a:p>
            <a:r>
              <a:rPr lang="en-US" dirty="0"/>
              <a:t>Workbook 9.1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US" dirty="0"/>
              <a:t>Refer To:</a:t>
            </a:r>
          </a:p>
        </p:txBody>
      </p:sp>
      <p:sp>
        <p:nvSpPr>
          <p:cNvPr id="11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What is an example of a light-sensitive switch used to activate an IED?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What examples of a victim-activated switch could be present in the classroom?</a:t>
            </a:r>
            <a:endParaRPr lang="en-US" sz="1000" b="0" dirty="0"/>
          </a:p>
        </p:txBody>
      </p:sp>
      <p:sp>
        <p:nvSpPr>
          <p:cNvPr id="12" name="CallAddRight" hidden="1"/>
          <p:cNvSpPr txBox="1">
            <a:spLocks/>
          </p:cNvSpPr>
          <p:nvPr/>
        </p:nvSpPr>
        <p:spPr bwMode="auto">
          <a:xfrm>
            <a:off x="1854200" y="5029200"/>
            <a:ext cx="1041400" cy="30480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 vert="horz" wrap="square" lIns="0" tIns="91440" rIns="0" bIns="91440" numCol="1" anchor="ctr" anchorCtr="0" compatLnSpc="1">
            <a:prstTxWarp prst="textNoShape">
              <a:avLst/>
            </a:prstTxWarp>
            <a:no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Wingdings" pitchFamily="2" charset="2"/>
              <a:buNone/>
              <a:tabLst/>
              <a:defRPr sz="1600" b="1" baseline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/>
              <a:t>Refer to </a:t>
            </a:r>
          </a:p>
          <a:p>
            <a:r>
              <a:rPr lang="en-US" sz="800" b="0"/>
              <a:t>Addendum 9.1</a:t>
            </a:r>
            <a:endParaRPr lang="en-US" sz="800" b="0" dirty="0"/>
          </a:p>
        </p:txBody>
      </p:sp>
      <p:sp>
        <p:nvSpPr>
          <p:cNvPr id="13" name="CallAddLeft" hidden="1"/>
          <p:cNvSpPr txBox="1">
            <a:spLocks/>
          </p:cNvSpPr>
          <p:nvPr/>
        </p:nvSpPr>
        <p:spPr>
          <a:xfrm>
            <a:off x="50800" y="5029200"/>
            <a:ext cx="18034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Victim-Activated </a:t>
            </a:r>
            <a:br>
              <a:rPr lang="en-US" sz="1000" b="0"/>
            </a:br>
            <a:r>
              <a:rPr lang="en-US" sz="1000" b="0"/>
              <a:t>Method Discussion</a:t>
            </a:r>
            <a:endParaRPr lang="en-US" sz="1000" b="0" dirty="0"/>
          </a:p>
        </p:txBody>
      </p:sp>
      <p:sp>
        <p:nvSpPr>
          <p:cNvPr id="18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What is an example of a light-sensitive switch used to activate an IED?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What examples of a victim-activated switch could be present in the classroom?</a:t>
            </a:r>
            <a:endParaRPr lang="en-US" sz="1000" b="0" dirty="0"/>
          </a:p>
        </p:txBody>
      </p:sp>
      <p:sp>
        <p:nvSpPr>
          <p:cNvPr id="19" name="CallAddLeft" hidden="1"/>
          <p:cNvSpPr txBox="1">
            <a:spLocks/>
          </p:cNvSpPr>
          <p:nvPr/>
        </p:nvSpPr>
        <p:spPr>
          <a:xfrm>
            <a:off x="50799" y="5029200"/>
            <a:ext cx="1803401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Victim-Activated </a:t>
            </a:r>
            <a:br>
              <a:rPr lang="en-US" sz="1000" b="0"/>
            </a:br>
            <a:r>
              <a:rPr lang="en-US" sz="1000" b="0"/>
              <a:t>Method Discussion</a:t>
            </a:r>
            <a:endParaRPr lang="en-US" sz="1000" b="0" dirty="0"/>
          </a:p>
        </p:txBody>
      </p:sp>
      <p:sp>
        <p:nvSpPr>
          <p:cNvPr id="17" name="CallAddR" hidden="1"/>
          <p:cNvSpPr txBox="1">
            <a:spLocks/>
          </p:cNvSpPr>
          <p:nvPr/>
        </p:nvSpPr>
        <p:spPr bwMode="auto">
          <a:xfrm>
            <a:off x="1854200" y="5029200"/>
            <a:ext cx="1041400" cy="1524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  <a:no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None/>
              <a:defRPr sz="1400" b="1">
                <a:solidFill>
                  <a:schemeClr val="bg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 dirty="0"/>
              <a:t>Refer To:</a:t>
            </a:r>
          </a:p>
        </p:txBody>
      </p:sp>
      <p:sp>
        <p:nvSpPr>
          <p:cNvPr id="22" name="CallAddR" hidden="1"/>
          <p:cNvSpPr txBox="1">
            <a:spLocks/>
          </p:cNvSpPr>
          <p:nvPr/>
        </p:nvSpPr>
        <p:spPr bwMode="auto">
          <a:xfrm>
            <a:off x="1854200" y="5181600"/>
            <a:ext cx="1041400" cy="15240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non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0"/>
              </a:spcAft>
              <a:buSzPct val="88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 dirty="0"/>
              <a:t>Workbook 9.1</a:t>
            </a:r>
          </a:p>
        </p:txBody>
      </p:sp>
    </p:spTree>
    <p:extLst>
      <p:ext uri="{BB962C8B-B14F-4D97-AF65-F5344CB8AC3E}">
        <p14:creationId xmlns:p14="http://schemas.microsoft.com/office/powerpoint/2010/main" val="38916056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r>
              <a:rPr lang="en-US" dirty="0"/>
              <a:t>Module 9: Explosives and Critical Infrastructure</a:t>
            </a:r>
          </a:p>
        </p:txBody>
      </p:sp>
      <p:pic>
        <p:nvPicPr>
          <p:cNvPr id="15" name="Content Placeholder 14"/>
          <p:cNvPicPr>
            <a:picLocks noGrp="1" noChangeAspect="1"/>
          </p:cNvPicPr>
          <p:nvPr>
            <p:ph sz="quarter" idx="1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523" y="3412467"/>
            <a:ext cx="2780581" cy="2609845"/>
          </a:xfrm>
          <a:ln>
            <a:solidFill>
              <a:schemeClr val="tx1"/>
            </a:solidFill>
          </a:ln>
        </p:spPr>
      </p:pic>
      <p:sp>
        <p:nvSpPr>
          <p:cNvPr id="12" name="Content Placeholder 11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pPr lvl="0"/>
            <a:r>
              <a:rPr lang="en-US" dirty="0"/>
              <a:t>Function: initiated by the bomber remote control device or command detonation</a:t>
            </a:r>
          </a:p>
          <a:p>
            <a:pPr lvl="1"/>
            <a:r>
              <a:rPr lang="en-US" dirty="0"/>
              <a:t>Terrorist may touch wire to battery terminals or have an ON or OFF switch</a:t>
            </a:r>
          </a:p>
          <a:p>
            <a:pPr lvl="1"/>
            <a:r>
              <a:rPr lang="en-US" dirty="0"/>
              <a:t>Suicide bomber may have a firing switch in hand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Command-Activated </a:t>
            </a:r>
            <a:br>
              <a:rPr lang="en-US" dirty="0"/>
            </a:br>
            <a:r>
              <a:rPr lang="en-US" dirty="0"/>
              <a:t>Method (1 of 2)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type="pic" sz="quarter" idx="3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Placeholder 6"/>
          <p:cNvSpPr>
            <a:spLocks noGrp="1"/>
          </p:cNvSpPr>
          <p:nvPr>
            <p:ph type="body" sz="quarter" idx="28"/>
          </p:nvPr>
        </p:nvSpPr>
        <p:spPr/>
        <p:txBody>
          <a:bodyPr>
            <a:normAutofit/>
          </a:bodyPr>
          <a:lstStyle/>
          <a:p>
            <a:r>
              <a:rPr lang="en-US" dirty="0"/>
              <a:t>Workbook 9.1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US" dirty="0"/>
              <a:t>Refer To: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42923" y="5763842"/>
            <a:ext cx="80182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</a:rPr>
              <a:t>Source: TSA</a:t>
            </a:r>
          </a:p>
        </p:txBody>
      </p:sp>
      <p:sp>
        <p:nvSpPr>
          <p:cNvPr id="14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/>
              <a:t>Function: initiated by the bomber remote control device or command detonation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Terrorist may touch wire to battery terminals or have an ON or OFF switch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Suicide bomber may have a firing switch in hand</a:t>
            </a:r>
          </a:p>
          <a:p>
            <a:pPr>
              <a:spcAft>
                <a:spcPct val="0"/>
              </a:spcAft>
            </a:pPr>
            <a:endParaRPr lang="en-US" sz="1000" b="0"/>
          </a:p>
        </p:txBody>
      </p:sp>
      <p:sp>
        <p:nvSpPr>
          <p:cNvPr id="17" name="CallAddRight" hidden="1"/>
          <p:cNvSpPr txBox="1">
            <a:spLocks/>
          </p:cNvSpPr>
          <p:nvPr/>
        </p:nvSpPr>
        <p:spPr bwMode="auto">
          <a:xfrm>
            <a:off x="1854200" y="5029200"/>
            <a:ext cx="1041400" cy="30480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 vert="horz" wrap="square" lIns="0" tIns="91440" rIns="0" bIns="91440" numCol="1" anchor="ctr" anchorCtr="0" compatLnSpc="1">
            <a:prstTxWarp prst="textNoShape">
              <a:avLst/>
            </a:prstTxWarp>
            <a:no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Wingdings" pitchFamily="2" charset="2"/>
              <a:buNone/>
              <a:tabLst/>
              <a:defRPr sz="1600" b="1" baseline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/>
              <a:t>Refer to </a:t>
            </a:r>
          </a:p>
          <a:p>
            <a:r>
              <a:rPr lang="en-US" sz="800" b="0"/>
              <a:t>Addendum 9.1</a:t>
            </a:r>
            <a:endParaRPr lang="en-US" sz="800" b="0" dirty="0"/>
          </a:p>
        </p:txBody>
      </p:sp>
      <p:sp>
        <p:nvSpPr>
          <p:cNvPr id="19" name="CallAddLeft" hidden="1"/>
          <p:cNvSpPr txBox="1">
            <a:spLocks/>
          </p:cNvSpPr>
          <p:nvPr/>
        </p:nvSpPr>
        <p:spPr>
          <a:xfrm>
            <a:off x="50800" y="5029200"/>
            <a:ext cx="18034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Command-Activated </a:t>
            </a:r>
            <a:br>
              <a:rPr lang="en-US" sz="1000" b="0"/>
            </a:br>
            <a:r>
              <a:rPr lang="en-US" sz="1000" b="0"/>
              <a:t>Method (1 of 2)</a:t>
            </a:r>
            <a:endParaRPr lang="en-US" sz="1000" b="0" dirty="0"/>
          </a:p>
        </p:txBody>
      </p:sp>
      <p:sp>
        <p:nvSpPr>
          <p:cNvPr id="20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/>
              <a:t>Function: initiated by the bomber remote control device or command detonation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Terrorist may touch wire to battery terminals or have an ON or OFF switch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Suicide bomber may have a firing switch in hand</a:t>
            </a:r>
          </a:p>
          <a:p>
            <a:pPr>
              <a:spcAft>
                <a:spcPct val="0"/>
              </a:spcAft>
            </a:pPr>
            <a:endParaRPr lang="en-US" sz="1000" b="0"/>
          </a:p>
        </p:txBody>
      </p:sp>
      <p:sp>
        <p:nvSpPr>
          <p:cNvPr id="21" name="CallAddLeft" hidden="1"/>
          <p:cNvSpPr txBox="1">
            <a:spLocks/>
          </p:cNvSpPr>
          <p:nvPr/>
        </p:nvSpPr>
        <p:spPr>
          <a:xfrm>
            <a:off x="50800" y="5029200"/>
            <a:ext cx="18034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Command-Activated </a:t>
            </a:r>
            <a:br>
              <a:rPr lang="en-US" sz="1000" b="0"/>
            </a:br>
            <a:r>
              <a:rPr lang="en-US" sz="1000" b="0"/>
              <a:t>Method (1 of 2)</a:t>
            </a:r>
            <a:endParaRPr lang="en-US" sz="1000" b="0" dirty="0"/>
          </a:p>
        </p:txBody>
      </p:sp>
      <p:sp>
        <p:nvSpPr>
          <p:cNvPr id="24" name="CallAddR" hidden="1"/>
          <p:cNvSpPr txBox="1">
            <a:spLocks/>
          </p:cNvSpPr>
          <p:nvPr/>
        </p:nvSpPr>
        <p:spPr bwMode="auto">
          <a:xfrm>
            <a:off x="1854200" y="5029200"/>
            <a:ext cx="1041400" cy="1524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  <a:no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None/>
              <a:defRPr sz="1400" b="1">
                <a:solidFill>
                  <a:schemeClr val="bg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 dirty="0"/>
              <a:t>Refer To:</a:t>
            </a:r>
          </a:p>
        </p:txBody>
      </p:sp>
      <p:sp>
        <p:nvSpPr>
          <p:cNvPr id="25" name="CallAddR" hidden="1"/>
          <p:cNvSpPr txBox="1">
            <a:spLocks/>
          </p:cNvSpPr>
          <p:nvPr/>
        </p:nvSpPr>
        <p:spPr bwMode="auto">
          <a:xfrm>
            <a:off x="1854200" y="5181600"/>
            <a:ext cx="1041400" cy="15240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non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0"/>
              </a:spcAft>
              <a:buSzPct val="88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 dirty="0"/>
              <a:t>Workbook 9.1</a:t>
            </a:r>
          </a:p>
        </p:txBody>
      </p:sp>
    </p:spTree>
    <p:extLst>
      <p:ext uri="{BB962C8B-B14F-4D97-AF65-F5344CB8AC3E}">
        <p14:creationId xmlns:p14="http://schemas.microsoft.com/office/powerpoint/2010/main" val="396212935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type="pic" sz="quarter" idx="3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Placeholder 6"/>
          <p:cNvSpPr>
            <a:spLocks noGrp="1"/>
          </p:cNvSpPr>
          <p:nvPr>
            <p:ph type="body" sz="quarter" idx="28"/>
          </p:nvPr>
        </p:nvSpPr>
        <p:spPr/>
        <p:txBody>
          <a:bodyPr>
            <a:normAutofit/>
          </a:bodyPr>
          <a:lstStyle/>
          <a:p>
            <a:r>
              <a:rPr lang="en-US" dirty="0"/>
              <a:t>Workbook 9.1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r>
              <a:rPr lang="en-US" dirty="0"/>
              <a:t>Module 9: Explosives and Critical Infrastructure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dirty="0"/>
              <a:t>Advantage: allows terrorist to choose the optimum moment of initiation</a:t>
            </a:r>
          </a:p>
          <a:p>
            <a:r>
              <a:rPr lang="en-US" dirty="0"/>
              <a:t>Disadvantage: the terrorist must be within the frequency range of the receiver and transmitter and generally be able to see the target in order to know when to detonate the explosive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Command-Activated</a:t>
            </a:r>
            <a:br>
              <a:rPr lang="en-US" dirty="0"/>
            </a:br>
            <a:r>
              <a:rPr lang="en-US" dirty="0"/>
              <a:t>Method (2 of 2)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US" dirty="0"/>
              <a:t>Refer To:</a:t>
            </a:r>
          </a:p>
        </p:txBody>
      </p:sp>
      <p:sp>
        <p:nvSpPr>
          <p:cNvPr id="12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Advantage: allows terrorist to choose the optimum moment of initiation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Disadvantage: the terrorist must be within the frequency range of the receiver and transmitter and generally be able to see the target in order to know when to detonate the explosive</a:t>
            </a:r>
            <a:endParaRPr lang="en-US" sz="1000" b="0" dirty="0"/>
          </a:p>
        </p:txBody>
      </p:sp>
      <p:sp>
        <p:nvSpPr>
          <p:cNvPr id="13" name="CallAddRight" hidden="1"/>
          <p:cNvSpPr txBox="1">
            <a:spLocks/>
          </p:cNvSpPr>
          <p:nvPr/>
        </p:nvSpPr>
        <p:spPr bwMode="auto">
          <a:xfrm>
            <a:off x="1854200" y="5029200"/>
            <a:ext cx="1041400" cy="30480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 vert="horz" wrap="square" lIns="0" tIns="91440" rIns="0" bIns="91440" numCol="1" anchor="ctr" anchorCtr="0" compatLnSpc="1">
            <a:prstTxWarp prst="textNoShape">
              <a:avLst/>
            </a:prstTxWarp>
            <a:no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Wingdings" pitchFamily="2" charset="2"/>
              <a:buNone/>
              <a:tabLst/>
              <a:defRPr sz="1600" b="1" baseline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/>
              <a:t>Refer to </a:t>
            </a:r>
          </a:p>
          <a:p>
            <a:r>
              <a:rPr lang="en-US" sz="800" b="0"/>
              <a:t>Addendum 9.1</a:t>
            </a:r>
            <a:endParaRPr lang="en-US" sz="800" b="0" dirty="0"/>
          </a:p>
        </p:txBody>
      </p:sp>
      <p:sp>
        <p:nvSpPr>
          <p:cNvPr id="14" name="CallAddLeft" hidden="1"/>
          <p:cNvSpPr txBox="1">
            <a:spLocks/>
          </p:cNvSpPr>
          <p:nvPr/>
        </p:nvSpPr>
        <p:spPr>
          <a:xfrm>
            <a:off x="50800" y="5029200"/>
            <a:ext cx="18034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Command-Activated</a:t>
            </a:r>
            <a:br>
              <a:rPr lang="en-US" sz="1000" b="0"/>
            </a:br>
            <a:r>
              <a:rPr lang="en-US" sz="1000" b="0"/>
              <a:t>Method (2 of 2)</a:t>
            </a:r>
            <a:endParaRPr lang="en-US" sz="1000" b="0" dirty="0"/>
          </a:p>
        </p:txBody>
      </p:sp>
      <p:sp>
        <p:nvSpPr>
          <p:cNvPr id="15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Advantage: allows terrorist to choose the optimum moment of initiation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Disadvantage: the terrorist must be within the frequency range of the receiver and transmitter and generally be able to see the target in order to know when to detonate the explosive</a:t>
            </a:r>
            <a:endParaRPr lang="en-US" sz="1000" b="0" dirty="0"/>
          </a:p>
        </p:txBody>
      </p:sp>
      <p:sp>
        <p:nvSpPr>
          <p:cNvPr id="16" name="CallAddLeft" hidden="1"/>
          <p:cNvSpPr txBox="1">
            <a:spLocks/>
          </p:cNvSpPr>
          <p:nvPr/>
        </p:nvSpPr>
        <p:spPr>
          <a:xfrm>
            <a:off x="50799" y="5029200"/>
            <a:ext cx="1803401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Command-Activated</a:t>
            </a:r>
            <a:br>
              <a:rPr lang="en-US" sz="1000" b="0"/>
            </a:br>
            <a:r>
              <a:rPr lang="en-US" sz="1000" b="0"/>
              <a:t>Method (2 of 2)</a:t>
            </a:r>
            <a:endParaRPr lang="en-US" sz="1000" b="0" dirty="0"/>
          </a:p>
        </p:txBody>
      </p:sp>
      <p:sp>
        <p:nvSpPr>
          <p:cNvPr id="19" name="CallAddR" hidden="1"/>
          <p:cNvSpPr txBox="1">
            <a:spLocks/>
          </p:cNvSpPr>
          <p:nvPr/>
        </p:nvSpPr>
        <p:spPr bwMode="auto">
          <a:xfrm>
            <a:off x="1854200" y="5029200"/>
            <a:ext cx="1041400" cy="1524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  <a:no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None/>
              <a:defRPr sz="1400" b="1">
                <a:solidFill>
                  <a:schemeClr val="bg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 dirty="0"/>
              <a:t>Refer To:</a:t>
            </a:r>
          </a:p>
        </p:txBody>
      </p:sp>
      <p:sp>
        <p:nvSpPr>
          <p:cNvPr id="20" name="CallAddR" hidden="1"/>
          <p:cNvSpPr txBox="1">
            <a:spLocks/>
          </p:cNvSpPr>
          <p:nvPr/>
        </p:nvSpPr>
        <p:spPr bwMode="auto">
          <a:xfrm>
            <a:off x="1854200" y="5181600"/>
            <a:ext cx="1041400" cy="15240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non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0"/>
              </a:spcAft>
              <a:buSzPct val="88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 dirty="0"/>
              <a:t>Workbook 9.1</a:t>
            </a:r>
          </a:p>
        </p:txBody>
      </p:sp>
    </p:spTree>
    <p:extLst>
      <p:ext uri="{BB962C8B-B14F-4D97-AF65-F5344CB8AC3E}">
        <p14:creationId xmlns:p14="http://schemas.microsoft.com/office/powerpoint/2010/main" val="30475152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Container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Module 9: Explosives and Critical Infrastructure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An item or vessel that commonly houses the complete IED or principle components of the IED</a:t>
            </a: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4640263" y="1504950"/>
            <a:ext cx="4092192" cy="2927350"/>
          </a:xfrm>
        </p:spPr>
      </p:pic>
      <p:sp>
        <p:nvSpPr>
          <p:cNvPr id="9" name="TextBox 13"/>
          <p:cNvSpPr txBox="1">
            <a:spLocks noChangeArrowheads="1"/>
          </p:cNvSpPr>
          <p:nvPr/>
        </p:nvSpPr>
        <p:spPr bwMode="auto">
          <a:xfrm>
            <a:off x="5212058" y="1740707"/>
            <a:ext cx="1340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FFFF00"/>
                </a:solidFill>
              </a:rPr>
              <a:t>Container</a:t>
            </a:r>
          </a:p>
        </p:txBody>
      </p:sp>
      <p:cxnSp>
        <p:nvCxnSpPr>
          <p:cNvPr id="10" name="Straight Arrow Connector 9"/>
          <p:cNvCxnSpPr/>
          <p:nvPr/>
        </p:nvCxnSpPr>
        <p:spPr bwMode="auto">
          <a:xfrm flipH="1">
            <a:off x="5021826" y="2091672"/>
            <a:ext cx="446104" cy="496670"/>
          </a:xfrm>
          <a:prstGeom prst="straightConnector1">
            <a:avLst/>
          </a:prstGeom>
          <a:ln w="38100">
            <a:solidFill>
              <a:srgbClr val="FFFF00"/>
            </a:solidFill>
            <a:headEnd type="none" w="med" len="me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660138" y="4206783"/>
            <a:ext cx="79541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</a:rPr>
              <a:t>Source: ATF</a:t>
            </a:r>
          </a:p>
        </p:txBody>
      </p:sp>
      <p:sp>
        <p:nvSpPr>
          <p:cNvPr id="13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Container</a:t>
            </a:r>
            <a:endParaRPr lang="en-US" sz="1000" b="0" dirty="0"/>
          </a:p>
        </p:txBody>
      </p:sp>
      <p:sp>
        <p:nvSpPr>
          <p:cNvPr id="14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An item or vessel that commonly houses the complete IED or principle components of the IED</a:t>
            </a:r>
            <a:endParaRPr lang="en-US" sz="1000" b="0" dirty="0"/>
          </a:p>
        </p:txBody>
      </p:sp>
      <p:sp>
        <p:nvSpPr>
          <p:cNvPr id="16" name="CallAddL" hidden="1"/>
          <p:cNvSpPr txBox="1">
            <a:spLocks noChangeArrowheads="1"/>
          </p:cNvSpPr>
          <p:nvPr/>
        </p:nvSpPr>
        <p:spPr bwMode="auto">
          <a:xfrm>
            <a:off x="721360" y="5837036"/>
            <a:ext cx="1803400" cy="238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900" dirty="0"/>
              <a:t>Container</a:t>
            </a:r>
          </a:p>
        </p:txBody>
      </p:sp>
      <p:sp>
        <p:nvSpPr>
          <p:cNvPr id="15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Container</a:t>
            </a:r>
            <a:endParaRPr lang="en-US" sz="1000" b="0" dirty="0"/>
          </a:p>
        </p:txBody>
      </p:sp>
      <p:sp>
        <p:nvSpPr>
          <p:cNvPr id="17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 dirty="0"/>
              <a:t>An item or vessel that commonly houses the complete IED or principle components of the IED</a:t>
            </a:r>
          </a:p>
        </p:txBody>
      </p:sp>
      <p:sp>
        <p:nvSpPr>
          <p:cNvPr id="19" name="CallTop" hidden="1"/>
          <p:cNvSpPr txBox="1">
            <a:spLocks noChangeArrowheads="1"/>
          </p:cNvSpPr>
          <p:nvPr/>
        </p:nvSpPr>
        <p:spPr bwMode="auto">
          <a:xfrm>
            <a:off x="954183" y="5961809"/>
            <a:ext cx="14224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ysClr val="windowText" lastClr="000000"/>
                </a:solidFill>
              </a:rPr>
              <a:t>Container</a:t>
            </a:r>
          </a:p>
        </p:txBody>
      </p:sp>
    </p:spTree>
    <p:extLst>
      <p:ext uri="{BB962C8B-B14F-4D97-AF65-F5344CB8AC3E}">
        <p14:creationId xmlns:p14="http://schemas.microsoft.com/office/powerpoint/2010/main" val="3164996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Container Selection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Module 9: Explosives and Critical Infrastructure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Terrorists choose based on:</a:t>
            </a:r>
          </a:p>
          <a:p>
            <a:pPr lvl="1"/>
            <a:r>
              <a:rPr lang="en-US" dirty="0"/>
              <a:t>Best way to reach target</a:t>
            </a:r>
          </a:p>
          <a:p>
            <a:pPr lvl="1"/>
            <a:r>
              <a:rPr lang="en-US" dirty="0"/>
              <a:t>Security and accessibility</a:t>
            </a:r>
          </a:p>
          <a:p>
            <a:pPr lvl="1"/>
            <a:r>
              <a:rPr lang="en-US" dirty="0"/>
              <a:t>Ability to conceal</a:t>
            </a:r>
          </a:p>
        </p:txBody>
      </p:sp>
      <p:sp>
        <p:nvSpPr>
          <p:cNvPr id="7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Container Selection</a:t>
            </a:r>
            <a:endParaRPr lang="en-US" sz="1000" b="0" dirty="0"/>
          </a:p>
        </p:txBody>
      </p:sp>
      <p:sp>
        <p:nvSpPr>
          <p:cNvPr id="8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/>
              <a:t>Terrorists choose based on: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Best way to reach target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Security and accessibility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Ability to conceal</a:t>
            </a:r>
            <a:endParaRPr lang="en-US" sz="1000" b="0" dirty="0"/>
          </a:p>
        </p:txBody>
      </p:sp>
      <p:sp>
        <p:nvSpPr>
          <p:cNvPr id="9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Container Selection</a:t>
            </a:r>
            <a:endParaRPr lang="en-US" sz="1000" b="0" dirty="0"/>
          </a:p>
        </p:txBody>
      </p:sp>
      <p:sp>
        <p:nvSpPr>
          <p:cNvPr id="10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/>
              <a:t>Terrorists choose based on: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Best way to reach target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Security and accessibility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Ability to conceal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38136440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Container Characteristics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Module 9: Explosives and Critical Infrastructure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653665"/>
            <a:ext cx="3618230" cy="2252348"/>
          </a:xfrm>
          <a:ln>
            <a:solidFill>
              <a:schemeClr val="tx1"/>
            </a:solidFill>
          </a:ln>
        </p:spPr>
      </p:pic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lvl="0"/>
            <a:r>
              <a:rPr lang="en-US" dirty="0"/>
              <a:t>Containers vary in size </a:t>
            </a:r>
          </a:p>
          <a:p>
            <a:pPr lvl="0"/>
            <a:r>
              <a:rPr lang="en-US" dirty="0"/>
              <a:t>Original containers may be altered </a:t>
            </a:r>
          </a:p>
          <a:p>
            <a:r>
              <a:rPr lang="en-US" dirty="0"/>
              <a:t>Size helps to determine amount of explosives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873442" y="3690569"/>
            <a:ext cx="227818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/>
              <a:t>Source: Creative Commons Public Domain</a:t>
            </a:r>
          </a:p>
        </p:txBody>
      </p:sp>
      <p:sp>
        <p:nvSpPr>
          <p:cNvPr id="10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Container Characteristics</a:t>
            </a:r>
            <a:endParaRPr lang="en-US" sz="1000" b="0" dirty="0"/>
          </a:p>
        </p:txBody>
      </p:sp>
      <p:sp>
        <p:nvSpPr>
          <p:cNvPr id="12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Containers vary in size 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Original containers may be altered 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Size helps to determine amount of explosives</a:t>
            </a:r>
          </a:p>
          <a:p>
            <a:pPr>
              <a:spcAft>
                <a:spcPts val="0"/>
              </a:spcAft>
            </a:pPr>
            <a:endParaRPr lang="en-US" sz="1000" b="0" dirty="0"/>
          </a:p>
        </p:txBody>
      </p:sp>
      <p:sp>
        <p:nvSpPr>
          <p:cNvPr id="11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Container Characteristics</a:t>
            </a:r>
            <a:endParaRPr lang="en-US" sz="1000" b="0" dirty="0"/>
          </a:p>
        </p:txBody>
      </p:sp>
      <p:sp>
        <p:nvSpPr>
          <p:cNvPr id="14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 dirty="0"/>
              <a:t>Containers vary in size 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dirty="0"/>
              <a:t>Original containers may be altered 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dirty="0"/>
              <a:t>Size helps to determine amount of explosives</a:t>
            </a:r>
          </a:p>
          <a:p>
            <a:pPr>
              <a:spcAft>
                <a:spcPts val="0"/>
              </a:spcAft>
            </a:pP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25610702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Map with VAM Phases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Module 9: Explosives and Critical Infrastructure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72" name="Content Placeholder 71"/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1652743" y="1220788"/>
            <a:ext cx="5835339" cy="3719512"/>
          </a:xfrm>
        </p:spPr>
      </p:pic>
      <p:grpSp>
        <p:nvGrpSpPr>
          <p:cNvPr id="7" name="Group 6"/>
          <p:cNvGrpSpPr/>
          <p:nvPr/>
        </p:nvGrpSpPr>
        <p:grpSpPr>
          <a:xfrm>
            <a:off x="1828800" y="1280779"/>
            <a:ext cx="5462326" cy="3474363"/>
            <a:chOff x="1828800" y="1280779"/>
            <a:chExt cx="5462326" cy="3474363"/>
          </a:xfrm>
        </p:grpSpPr>
        <p:sp>
          <p:nvSpPr>
            <p:cNvPr id="52" name="Rectangle 51"/>
            <p:cNvSpPr/>
            <p:nvPr/>
          </p:nvSpPr>
          <p:spPr>
            <a:xfrm>
              <a:off x="1828800" y="1907143"/>
              <a:ext cx="1555750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Identify Critical Infrastructure</a:t>
              </a:r>
            </a:p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Module 2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53" name="Text Box 17"/>
            <p:cNvSpPr txBox="1">
              <a:spLocks noChangeArrowheads="1"/>
            </p:cNvSpPr>
            <p:nvPr/>
          </p:nvSpPr>
          <p:spPr bwMode="auto">
            <a:xfrm>
              <a:off x="3646694" y="1739900"/>
              <a:ext cx="1481098" cy="1073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Assess Critical Infrastructure Components</a:t>
              </a:r>
            </a:p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Module 5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54" name="Text Box 17"/>
            <p:cNvSpPr txBox="1">
              <a:spLocks noChangeArrowheads="1"/>
            </p:cNvSpPr>
            <p:nvPr/>
          </p:nvSpPr>
          <p:spPr bwMode="auto">
            <a:xfrm>
              <a:off x="5453174" y="1758950"/>
              <a:ext cx="1474676" cy="10989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r>
                <a:rPr lang="en-US" sz="1400" b="1" dirty="0">
                  <a:solidFill>
                    <a:srgbClr val="FFFFFF"/>
                  </a:solidFill>
                  <a:latin typeface="+mj-lt"/>
                  <a:ea typeface="Calibri" pitchFamily="34" charset="0"/>
                  <a:cs typeface="Calibri" pitchFamily="34" charset="0"/>
                </a:rPr>
                <a:t>Identify Critical Infrastructure Assets</a:t>
              </a:r>
            </a:p>
            <a:p>
              <a:pPr algn="ctr">
                <a:defRPr/>
              </a:pPr>
              <a:r>
                <a:rPr lang="en-US" sz="1400" b="1" dirty="0">
                  <a:solidFill>
                    <a:srgbClr val="FFFFFF"/>
                  </a:solidFill>
                  <a:latin typeface="+mj-lt"/>
                  <a:ea typeface="Calibri" pitchFamily="34" charset="0"/>
                  <a:cs typeface="Calibri" pitchFamily="34" charset="0"/>
                </a:rPr>
                <a:t>Module 6</a:t>
              </a:r>
            </a:p>
          </p:txBody>
        </p:sp>
        <p:sp>
          <p:nvSpPr>
            <p:cNvPr id="55" name="Text Box 17"/>
            <p:cNvSpPr txBox="1">
              <a:spLocks noChangeArrowheads="1"/>
            </p:cNvSpPr>
            <p:nvPr/>
          </p:nvSpPr>
          <p:spPr bwMode="auto">
            <a:xfrm>
              <a:off x="2087454" y="3595015"/>
              <a:ext cx="1578246" cy="11424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r>
                <a:rPr lang="en-US" sz="1400" b="1" dirty="0">
                  <a:solidFill>
                    <a:srgbClr val="FFFFFF"/>
                  </a:solidFill>
                  <a:latin typeface="+mj-lt"/>
                  <a:ea typeface="Calibri" pitchFamily="34" charset="0"/>
                  <a:cs typeface="Calibri" pitchFamily="34" charset="0"/>
                </a:rPr>
                <a:t>Analyze the Threat</a:t>
              </a:r>
            </a:p>
            <a:p>
              <a:pPr algn="ctr">
                <a:defRPr/>
              </a:pPr>
              <a:r>
                <a:rPr lang="en-US" sz="1400" b="1" dirty="0">
                  <a:solidFill>
                    <a:srgbClr val="FFFFFF"/>
                  </a:solidFill>
                  <a:latin typeface="+mj-lt"/>
                  <a:ea typeface="Calibri" pitchFamily="34" charset="0"/>
                  <a:cs typeface="Calibri" pitchFamily="34" charset="0"/>
                </a:rPr>
                <a:t>Modules 7-10</a:t>
              </a:r>
            </a:p>
          </p:txBody>
        </p:sp>
        <p:sp>
          <p:nvSpPr>
            <p:cNvPr id="56" name="Text Box 17"/>
            <p:cNvSpPr txBox="1">
              <a:spLocks noChangeArrowheads="1"/>
            </p:cNvSpPr>
            <p:nvPr/>
          </p:nvSpPr>
          <p:spPr bwMode="auto">
            <a:xfrm>
              <a:off x="3943567" y="3579430"/>
              <a:ext cx="1546910" cy="11645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r>
                <a:rPr lang="en-US" sz="1400" b="1" dirty="0">
                  <a:solidFill>
                    <a:srgbClr val="FFFFFF"/>
                  </a:solidFill>
                  <a:latin typeface="+mj-lt"/>
                  <a:cs typeface="Calibri" pitchFamily="34" charset="0"/>
                </a:rPr>
                <a:t>Identify </a:t>
              </a:r>
            </a:p>
            <a:p>
              <a:pPr algn="ctr">
                <a:defRPr/>
              </a:pPr>
              <a:r>
                <a:rPr lang="en-US" sz="1400" b="1" dirty="0">
                  <a:solidFill>
                    <a:srgbClr val="FFFFFF"/>
                  </a:solidFill>
                  <a:latin typeface="+mj-lt"/>
                  <a:cs typeface="Calibri" pitchFamily="34" charset="0"/>
                </a:rPr>
                <a:t>Security </a:t>
              </a:r>
            </a:p>
            <a:p>
              <a:pPr algn="ctr">
                <a:defRPr/>
              </a:pPr>
              <a:r>
                <a:rPr lang="en-US" sz="1400" b="1" dirty="0">
                  <a:solidFill>
                    <a:srgbClr val="FFFFFF"/>
                  </a:solidFill>
                  <a:latin typeface="+mj-lt"/>
                  <a:cs typeface="Calibri" pitchFamily="34" charset="0"/>
                </a:rPr>
                <a:t>Counter-</a:t>
              </a:r>
            </a:p>
            <a:p>
              <a:pPr algn="ctr">
                <a:defRPr/>
              </a:pPr>
              <a:r>
                <a:rPr lang="en-US" sz="1400" b="1" dirty="0">
                  <a:solidFill>
                    <a:srgbClr val="FFFFFF"/>
                  </a:solidFill>
                  <a:latin typeface="+mj-lt"/>
                  <a:cs typeface="Calibri" pitchFamily="34" charset="0"/>
                </a:rPr>
                <a:t>Measures</a:t>
              </a:r>
            </a:p>
            <a:p>
              <a:pPr algn="ctr">
                <a:defRPr/>
              </a:pPr>
              <a:r>
                <a:rPr lang="en-US" sz="1400" b="1" dirty="0">
                  <a:solidFill>
                    <a:srgbClr val="FFFFFF"/>
                  </a:solidFill>
                  <a:latin typeface="+mj-lt"/>
                  <a:cs typeface="Calibri" pitchFamily="34" charset="0"/>
                </a:rPr>
                <a:t>Modules 11-14</a:t>
              </a:r>
              <a:endParaRPr lang="en-US" sz="1400" b="1" dirty="0">
                <a:latin typeface="+mj-lt"/>
                <a:cs typeface="Calibri" pitchFamily="34" charset="0"/>
              </a:endParaRPr>
            </a:p>
          </p:txBody>
        </p:sp>
        <p:sp>
          <p:nvSpPr>
            <p:cNvPr id="57" name="Text Box 17"/>
            <p:cNvSpPr txBox="1">
              <a:spLocks noChangeArrowheads="1"/>
            </p:cNvSpPr>
            <p:nvPr/>
          </p:nvSpPr>
          <p:spPr bwMode="auto">
            <a:xfrm>
              <a:off x="5749398" y="3579750"/>
              <a:ext cx="1495952" cy="11753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r>
                <a:rPr lang="en-US" sz="1400" b="1" dirty="0">
                  <a:solidFill>
                    <a:srgbClr val="FFFFFF"/>
                  </a:solidFill>
                  <a:latin typeface="+mj-lt"/>
                  <a:cs typeface="Calibri" pitchFamily="34" charset="0"/>
                </a:rPr>
                <a:t>Develop Operational Resilience</a:t>
              </a:r>
            </a:p>
            <a:p>
              <a:pPr algn="ctr">
                <a:defRPr/>
              </a:pPr>
              <a:r>
                <a:rPr lang="en-US" sz="1400" b="1" dirty="0">
                  <a:solidFill>
                    <a:srgbClr val="FFFFFF"/>
                  </a:solidFill>
                  <a:latin typeface="+mj-lt"/>
                  <a:cs typeface="Calibri" pitchFamily="34" charset="0"/>
                </a:rPr>
                <a:t>Module 15 </a:t>
              </a: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578913" y="1280779"/>
              <a:ext cx="161666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b="1" dirty="0">
                  <a:ea typeface="Calibri" pitchFamily="34" charset="0"/>
                  <a:cs typeface="Calibri" pitchFamily="34" charset="0"/>
                </a:rPr>
                <a:t>VAM Phase 1</a:t>
              </a:r>
              <a:endParaRPr lang="en-US" b="1" dirty="0">
                <a:cs typeface="Calibri" pitchFamily="34" charset="0"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2034904" y="3200154"/>
              <a:ext cx="161666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b="1" dirty="0">
                  <a:ea typeface="Calibri" pitchFamily="34" charset="0"/>
                  <a:cs typeface="Calibri" pitchFamily="34" charset="0"/>
                </a:rPr>
                <a:t>VAM Phase 2</a:t>
              </a:r>
              <a:endParaRPr lang="en-US" b="1" dirty="0">
                <a:cs typeface="Calibri" pitchFamily="34" charset="0"/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3843362" y="3200154"/>
              <a:ext cx="161666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b="1" dirty="0">
                  <a:ea typeface="Calibri" pitchFamily="34" charset="0"/>
                  <a:cs typeface="Calibri" pitchFamily="34" charset="0"/>
                </a:rPr>
                <a:t>VAM Phase 3</a:t>
              </a:r>
              <a:endParaRPr lang="en-US" b="1" dirty="0">
                <a:cs typeface="Calibri" pitchFamily="34" charset="0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5674466" y="3200154"/>
              <a:ext cx="161666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b="1" dirty="0">
                  <a:ea typeface="Calibri" pitchFamily="34" charset="0"/>
                  <a:cs typeface="Calibri" pitchFamily="34" charset="0"/>
                </a:rPr>
                <a:t>VAM Phase 4</a:t>
              </a:r>
              <a:endParaRPr lang="en-US" b="1" dirty="0">
                <a:cs typeface="Calibri" pitchFamily="34" charset="0"/>
              </a:endParaRPr>
            </a:p>
          </p:txBody>
        </p:sp>
      </p:grpSp>
      <p:sp>
        <p:nvSpPr>
          <p:cNvPr id="28" name="CallAddR" hidden="1"/>
          <p:cNvSpPr txBox="1">
            <a:spLocks/>
          </p:cNvSpPr>
          <p:nvPr/>
        </p:nvSpPr>
        <p:spPr bwMode="auto">
          <a:xfrm>
            <a:off x="1879600" y="5029200"/>
            <a:ext cx="1016000" cy="304800"/>
          </a:xfrm>
          <a:prstGeom prst="rect">
            <a:avLst/>
          </a:prstGeom>
          <a:solidFill>
            <a:srgbClr val="D7D7D7"/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Wingdings" pitchFamily="2" charset="2"/>
              <a:buNone/>
              <a:tabLst/>
              <a:defRPr sz="1600" b="1" baseline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dirty="0"/>
              <a:t>Refer to</a:t>
            </a:r>
          </a:p>
          <a:p>
            <a:r>
              <a:rPr lang="en-US" sz="800" dirty="0"/>
              <a:t>Addendum 5.1</a:t>
            </a:r>
          </a:p>
        </p:txBody>
      </p:sp>
      <p:sp>
        <p:nvSpPr>
          <p:cNvPr id="29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spcAft>
                <a:spcPts val="0"/>
              </a:spcAft>
              <a:buNone/>
            </a:pPr>
            <a:endParaRPr lang="en-US" sz="1000" b="0" dirty="0"/>
          </a:p>
        </p:txBody>
      </p:sp>
      <p:sp>
        <p:nvSpPr>
          <p:cNvPr id="40" name="CallAddL" hidden="1"/>
          <p:cNvSpPr txBox="1">
            <a:spLocks/>
          </p:cNvSpPr>
          <p:nvPr/>
        </p:nvSpPr>
        <p:spPr>
          <a:xfrm>
            <a:off x="50800" y="5029200"/>
            <a:ext cx="1803400" cy="304800"/>
          </a:xfrm>
          <a:prstGeom prst="rect">
            <a:avLst/>
          </a:prstGeom>
          <a:solidFill>
            <a:srgbClr val="BEBEBE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950" dirty="0"/>
              <a:t>Course Map </a:t>
            </a:r>
          </a:p>
          <a:p>
            <a:r>
              <a:rPr lang="en-US" sz="950" dirty="0"/>
              <a:t>with VAM Phases</a:t>
            </a:r>
          </a:p>
        </p:txBody>
      </p:sp>
      <p:sp>
        <p:nvSpPr>
          <p:cNvPr id="41" name="CallAddL" hidden="1"/>
          <p:cNvSpPr/>
          <p:nvPr/>
        </p:nvSpPr>
        <p:spPr>
          <a:xfrm>
            <a:off x="122101" y="5915019"/>
            <a:ext cx="816249" cy="2154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800" dirty="0">
                <a:ea typeface="Calibri" pitchFamily="34" charset="0"/>
                <a:cs typeface="Calibri" pitchFamily="34" charset="0"/>
              </a:rPr>
              <a:t>VAM Phase 2</a:t>
            </a:r>
            <a:endParaRPr lang="en-US" sz="800" dirty="0">
              <a:cs typeface="Calibri" pitchFamily="34" charset="0"/>
            </a:endParaRPr>
          </a:p>
        </p:txBody>
      </p:sp>
      <p:sp>
        <p:nvSpPr>
          <p:cNvPr id="42" name="CallBottom" hidden="1"/>
          <p:cNvSpPr txBox="1">
            <a:spLocks/>
          </p:cNvSpPr>
          <p:nvPr/>
        </p:nvSpPr>
        <p:spPr bwMode="auto">
          <a:xfrm>
            <a:off x="5715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spcAft>
                <a:spcPts val="0"/>
              </a:spcAft>
              <a:buNone/>
            </a:pPr>
            <a:endParaRPr lang="en-US" sz="1000" b="0" dirty="0"/>
          </a:p>
        </p:txBody>
      </p:sp>
      <p:sp>
        <p:nvSpPr>
          <p:cNvPr id="43" name="CallAddL" hidden="1"/>
          <p:cNvSpPr/>
          <p:nvPr/>
        </p:nvSpPr>
        <p:spPr>
          <a:xfrm>
            <a:off x="0" y="5497204"/>
            <a:ext cx="10604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" dirty="0"/>
              <a:t>Identify Critical Infrastructure</a:t>
            </a:r>
          </a:p>
          <a:p>
            <a:pPr algn="ctr"/>
            <a:r>
              <a:rPr lang="en-US" sz="600" dirty="0"/>
              <a:t>Module 2</a:t>
            </a:r>
          </a:p>
        </p:txBody>
      </p:sp>
      <p:sp>
        <p:nvSpPr>
          <p:cNvPr id="44" name="CallAddL" hidden="1"/>
          <p:cNvSpPr txBox="1">
            <a:spLocks noChangeArrowheads="1"/>
          </p:cNvSpPr>
          <p:nvPr/>
        </p:nvSpPr>
        <p:spPr bwMode="auto">
          <a:xfrm>
            <a:off x="1050925" y="5497204"/>
            <a:ext cx="1028700" cy="453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600" dirty="0"/>
              <a:t>Assess Critical Infrastructure Components</a:t>
            </a:r>
          </a:p>
          <a:p>
            <a:pPr algn="ctr"/>
            <a:r>
              <a:rPr lang="en-US" sz="600" dirty="0"/>
              <a:t>Module 5</a:t>
            </a:r>
          </a:p>
        </p:txBody>
      </p:sp>
      <p:sp>
        <p:nvSpPr>
          <p:cNvPr id="45" name="CallAddL" hidden="1"/>
          <p:cNvSpPr txBox="1">
            <a:spLocks noChangeArrowheads="1"/>
          </p:cNvSpPr>
          <p:nvPr/>
        </p:nvSpPr>
        <p:spPr bwMode="auto">
          <a:xfrm>
            <a:off x="1982245" y="5497204"/>
            <a:ext cx="8654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600" dirty="0">
                <a:latin typeface="+mj-lt"/>
                <a:ea typeface="Calibri" pitchFamily="34" charset="0"/>
                <a:cs typeface="Calibri" pitchFamily="34" charset="0"/>
              </a:rPr>
              <a:t>Identify Critical Infrastructure Assets</a:t>
            </a:r>
          </a:p>
          <a:p>
            <a:pPr algn="ctr">
              <a:defRPr/>
            </a:pPr>
            <a:r>
              <a:rPr lang="en-US" sz="600" dirty="0">
                <a:latin typeface="+mj-lt"/>
                <a:cs typeface="Calibri" pitchFamily="34" charset="0"/>
              </a:rPr>
              <a:t>Module 6</a:t>
            </a:r>
          </a:p>
        </p:txBody>
      </p:sp>
      <p:sp>
        <p:nvSpPr>
          <p:cNvPr id="47" name="CallAddL" hidden="1"/>
          <p:cNvSpPr txBox="1">
            <a:spLocks noChangeArrowheads="1"/>
          </p:cNvSpPr>
          <p:nvPr/>
        </p:nvSpPr>
        <p:spPr bwMode="auto">
          <a:xfrm>
            <a:off x="79376" y="6122348"/>
            <a:ext cx="901699" cy="214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600" dirty="0">
                <a:latin typeface="+mj-lt"/>
                <a:ea typeface="Calibri" pitchFamily="34" charset="0"/>
                <a:cs typeface="Calibri" pitchFamily="34" charset="0"/>
              </a:rPr>
              <a:t>Analyze the Threat</a:t>
            </a:r>
          </a:p>
          <a:p>
            <a:pPr algn="ctr">
              <a:defRPr/>
            </a:pPr>
            <a:r>
              <a:rPr lang="en-US" sz="600" dirty="0">
                <a:latin typeface="+mj-lt"/>
                <a:cs typeface="Calibri" pitchFamily="34" charset="0"/>
              </a:rPr>
              <a:t>Modules 7-10</a:t>
            </a:r>
          </a:p>
        </p:txBody>
      </p:sp>
      <p:sp>
        <p:nvSpPr>
          <p:cNvPr id="48" name="CallAddL" hidden="1"/>
          <p:cNvSpPr txBox="1">
            <a:spLocks noChangeArrowheads="1"/>
          </p:cNvSpPr>
          <p:nvPr/>
        </p:nvSpPr>
        <p:spPr bwMode="auto">
          <a:xfrm>
            <a:off x="1057275" y="6058848"/>
            <a:ext cx="1016000" cy="589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600" dirty="0">
                <a:latin typeface="+mj-lt"/>
                <a:cs typeface="Calibri" pitchFamily="34" charset="0"/>
              </a:rPr>
              <a:t>Identify </a:t>
            </a:r>
          </a:p>
          <a:p>
            <a:pPr algn="ctr">
              <a:defRPr/>
            </a:pPr>
            <a:r>
              <a:rPr lang="en-US" sz="600" dirty="0">
                <a:latin typeface="+mj-lt"/>
                <a:cs typeface="Calibri" pitchFamily="34" charset="0"/>
              </a:rPr>
              <a:t>Security </a:t>
            </a:r>
          </a:p>
          <a:p>
            <a:pPr algn="ctr">
              <a:defRPr/>
            </a:pPr>
            <a:r>
              <a:rPr lang="en-US" sz="600" dirty="0">
                <a:latin typeface="+mj-lt"/>
                <a:cs typeface="Calibri" pitchFamily="34" charset="0"/>
              </a:rPr>
              <a:t>Counter-</a:t>
            </a:r>
          </a:p>
          <a:p>
            <a:pPr algn="ctr">
              <a:defRPr/>
            </a:pPr>
            <a:r>
              <a:rPr lang="en-US" sz="600" dirty="0">
                <a:latin typeface="+mj-lt"/>
                <a:cs typeface="Calibri" pitchFamily="34" charset="0"/>
              </a:rPr>
              <a:t>Measures</a:t>
            </a:r>
          </a:p>
          <a:p>
            <a:pPr algn="ctr">
              <a:defRPr/>
            </a:pPr>
            <a:r>
              <a:rPr lang="en-US" sz="600" dirty="0">
                <a:latin typeface="+mj-lt"/>
                <a:cs typeface="Calibri" pitchFamily="34" charset="0"/>
              </a:rPr>
              <a:t>Modules 11-14</a:t>
            </a:r>
          </a:p>
        </p:txBody>
      </p:sp>
      <p:sp>
        <p:nvSpPr>
          <p:cNvPr id="49" name="CallAddL" hidden="1"/>
          <p:cNvSpPr txBox="1">
            <a:spLocks noChangeArrowheads="1"/>
          </p:cNvSpPr>
          <p:nvPr/>
        </p:nvSpPr>
        <p:spPr bwMode="auto">
          <a:xfrm>
            <a:off x="2018110" y="6122348"/>
            <a:ext cx="793751" cy="432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600" dirty="0">
                <a:latin typeface="+mj-lt"/>
                <a:cs typeface="Calibri" pitchFamily="34" charset="0"/>
              </a:rPr>
              <a:t>Develop Operational Resilience </a:t>
            </a:r>
          </a:p>
          <a:p>
            <a:pPr algn="ctr">
              <a:defRPr/>
            </a:pPr>
            <a:r>
              <a:rPr lang="en-US" sz="600" dirty="0">
                <a:latin typeface="+mj-lt"/>
                <a:cs typeface="Calibri" pitchFamily="34" charset="0"/>
              </a:rPr>
              <a:t>Module 15</a:t>
            </a:r>
          </a:p>
        </p:txBody>
      </p:sp>
      <p:sp>
        <p:nvSpPr>
          <p:cNvPr id="50" name="CallAddL" hidden="1"/>
          <p:cNvSpPr/>
          <p:nvPr/>
        </p:nvSpPr>
        <p:spPr>
          <a:xfrm>
            <a:off x="1071426" y="5345446"/>
            <a:ext cx="816249" cy="2154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800" dirty="0">
                <a:ea typeface="Calibri" pitchFamily="34" charset="0"/>
                <a:cs typeface="Calibri" pitchFamily="34" charset="0"/>
              </a:rPr>
              <a:t>VAM Phase 1</a:t>
            </a:r>
            <a:endParaRPr lang="en-US" sz="800" dirty="0">
              <a:cs typeface="Calibri" pitchFamily="34" charset="0"/>
            </a:endParaRPr>
          </a:p>
        </p:txBody>
      </p:sp>
      <p:sp>
        <p:nvSpPr>
          <p:cNvPr id="51" name="CallAddL" hidden="1"/>
          <p:cNvSpPr/>
          <p:nvPr/>
        </p:nvSpPr>
        <p:spPr>
          <a:xfrm>
            <a:off x="122101" y="5915019"/>
            <a:ext cx="816249" cy="2154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800" dirty="0">
                <a:ea typeface="Calibri" pitchFamily="34" charset="0"/>
                <a:cs typeface="Calibri" pitchFamily="34" charset="0"/>
              </a:rPr>
              <a:t>VAM Phase 2</a:t>
            </a:r>
            <a:endParaRPr lang="en-US" sz="800" dirty="0">
              <a:cs typeface="Calibri" pitchFamily="34" charset="0"/>
            </a:endParaRPr>
          </a:p>
        </p:txBody>
      </p:sp>
      <p:sp>
        <p:nvSpPr>
          <p:cNvPr id="62" name="CallAddL" hidden="1"/>
          <p:cNvSpPr/>
          <p:nvPr/>
        </p:nvSpPr>
        <p:spPr>
          <a:xfrm>
            <a:off x="1157151" y="5915019"/>
            <a:ext cx="816249" cy="2154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800" dirty="0">
                <a:ea typeface="Calibri" pitchFamily="34" charset="0"/>
                <a:cs typeface="Calibri" pitchFamily="34" charset="0"/>
              </a:rPr>
              <a:t>VAM Phase 3</a:t>
            </a:r>
            <a:endParaRPr lang="en-US" sz="800" dirty="0">
              <a:cs typeface="Calibri" pitchFamily="34" charset="0"/>
            </a:endParaRPr>
          </a:p>
        </p:txBody>
      </p:sp>
      <p:sp>
        <p:nvSpPr>
          <p:cNvPr id="63" name="CallAddL" hidden="1"/>
          <p:cNvSpPr/>
          <p:nvPr/>
        </p:nvSpPr>
        <p:spPr>
          <a:xfrm>
            <a:off x="2006861" y="5915019"/>
            <a:ext cx="816249" cy="2154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800" dirty="0">
                <a:ea typeface="Calibri" pitchFamily="34" charset="0"/>
                <a:cs typeface="Calibri" pitchFamily="34" charset="0"/>
              </a:rPr>
              <a:t>VAM Phase 4</a:t>
            </a:r>
            <a:endParaRPr lang="en-US" sz="800" dirty="0">
              <a:cs typeface="Calibri" pitchFamily="34" charset="0"/>
            </a:endParaRPr>
          </a:p>
        </p:txBody>
      </p:sp>
      <p:sp>
        <p:nvSpPr>
          <p:cNvPr id="32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Course Map with VAM Phases</a:t>
            </a:r>
            <a:endParaRPr lang="en-US" sz="1000" b="0" dirty="0"/>
          </a:p>
        </p:txBody>
      </p:sp>
      <p:sp>
        <p:nvSpPr>
          <p:cNvPr id="82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spcAft>
                <a:spcPts val="0"/>
              </a:spcAft>
              <a:buNone/>
            </a:pPr>
            <a:endParaRPr lang="en-US" sz="1000" b="0" dirty="0"/>
          </a:p>
        </p:txBody>
      </p:sp>
      <p:grpSp>
        <p:nvGrpSpPr>
          <p:cNvPr id="83" name="CallTop" hidden="1"/>
          <p:cNvGrpSpPr/>
          <p:nvPr/>
        </p:nvGrpSpPr>
        <p:grpSpPr>
          <a:xfrm>
            <a:off x="40030" y="5207376"/>
            <a:ext cx="2820962" cy="1240838"/>
            <a:chOff x="1828798" y="102972"/>
            <a:chExt cx="5416552" cy="4652170"/>
          </a:xfrm>
          <a:noFill/>
        </p:grpSpPr>
        <p:sp>
          <p:nvSpPr>
            <p:cNvPr id="84" name="Rectangle 83" hidden="1"/>
            <p:cNvSpPr/>
            <p:nvPr/>
          </p:nvSpPr>
          <p:spPr>
            <a:xfrm>
              <a:off x="1828798" y="687224"/>
              <a:ext cx="1919454" cy="1557792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700" dirty="0"/>
                <a:t>Identify Critical Infrastructure</a:t>
              </a:r>
            </a:p>
            <a:p>
              <a:pPr algn="ctr"/>
              <a:r>
                <a:rPr lang="en-US" sz="700" dirty="0"/>
                <a:t>Module 2</a:t>
              </a:r>
            </a:p>
          </p:txBody>
        </p:sp>
        <p:sp>
          <p:nvSpPr>
            <p:cNvPr id="85" name="Text Box 17" hidden="1"/>
            <p:cNvSpPr txBox="1">
              <a:spLocks noChangeArrowheads="1"/>
            </p:cNvSpPr>
            <p:nvPr/>
          </p:nvSpPr>
          <p:spPr bwMode="auto">
            <a:xfrm>
              <a:off x="3773419" y="982568"/>
              <a:ext cx="1481099" cy="107315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sz="700" dirty="0"/>
                <a:t>Assess Critical Infrastructure Components</a:t>
              </a:r>
            </a:p>
            <a:p>
              <a:pPr algn="ctr"/>
              <a:r>
                <a:rPr lang="en-US" sz="700" dirty="0"/>
                <a:t>Module 5</a:t>
              </a:r>
            </a:p>
          </p:txBody>
        </p:sp>
        <p:sp>
          <p:nvSpPr>
            <p:cNvPr id="86" name="Text Box 17" hidden="1"/>
            <p:cNvSpPr txBox="1">
              <a:spLocks noChangeArrowheads="1"/>
            </p:cNvSpPr>
            <p:nvPr/>
          </p:nvSpPr>
          <p:spPr bwMode="auto">
            <a:xfrm>
              <a:off x="5453174" y="959691"/>
              <a:ext cx="1474676" cy="109894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r>
                <a:rPr lang="en-US" sz="700" dirty="0">
                  <a:latin typeface="+mj-lt"/>
                  <a:ea typeface="Calibri" pitchFamily="34" charset="0"/>
                  <a:cs typeface="Calibri" pitchFamily="34" charset="0"/>
                </a:rPr>
                <a:t>Identify Critical Infrastructure Assets</a:t>
              </a:r>
            </a:p>
            <a:p>
              <a:pPr algn="ctr">
                <a:defRPr/>
              </a:pPr>
              <a:r>
                <a:rPr lang="en-US" sz="700" dirty="0">
                  <a:latin typeface="+mj-lt"/>
                  <a:ea typeface="Calibri" pitchFamily="34" charset="0"/>
                  <a:cs typeface="Calibri" pitchFamily="34" charset="0"/>
                </a:rPr>
                <a:t>Module 6</a:t>
              </a:r>
            </a:p>
          </p:txBody>
        </p:sp>
        <p:sp>
          <p:nvSpPr>
            <p:cNvPr id="87" name="Text Box 17" hidden="1"/>
            <p:cNvSpPr txBox="1">
              <a:spLocks noChangeArrowheads="1"/>
            </p:cNvSpPr>
            <p:nvPr/>
          </p:nvSpPr>
          <p:spPr bwMode="auto">
            <a:xfrm>
              <a:off x="2087454" y="3595015"/>
              <a:ext cx="1578246" cy="114241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r>
                <a:rPr lang="en-US" sz="700" dirty="0">
                  <a:latin typeface="+mj-lt"/>
                  <a:ea typeface="Calibri" pitchFamily="34" charset="0"/>
                  <a:cs typeface="Calibri" pitchFamily="34" charset="0"/>
                </a:rPr>
                <a:t>Analyze the Threat</a:t>
              </a:r>
            </a:p>
            <a:p>
              <a:pPr algn="ctr">
                <a:defRPr/>
              </a:pPr>
              <a:r>
                <a:rPr lang="en-US" sz="700" dirty="0">
                  <a:latin typeface="+mj-lt"/>
                  <a:ea typeface="Calibri" pitchFamily="34" charset="0"/>
                  <a:cs typeface="Calibri" pitchFamily="34" charset="0"/>
                </a:rPr>
                <a:t>Modules 7-10</a:t>
              </a:r>
            </a:p>
          </p:txBody>
        </p:sp>
        <p:sp>
          <p:nvSpPr>
            <p:cNvPr id="88" name="Text Box 17" hidden="1"/>
            <p:cNvSpPr txBox="1">
              <a:spLocks noChangeArrowheads="1"/>
            </p:cNvSpPr>
            <p:nvPr/>
          </p:nvSpPr>
          <p:spPr bwMode="auto">
            <a:xfrm>
              <a:off x="3943567" y="3579430"/>
              <a:ext cx="1546910" cy="116450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r>
                <a:rPr lang="en-US" sz="700" dirty="0">
                  <a:latin typeface="+mj-lt"/>
                  <a:cs typeface="Calibri" pitchFamily="34" charset="0"/>
                </a:rPr>
                <a:t>Identify </a:t>
              </a:r>
            </a:p>
            <a:p>
              <a:pPr algn="ctr">
                <a:defRPr/>
              </a:pPr>
              <a:r>
                <a:rPr lang="en-US" sz="700" dirty="0">
                  <a:latin typeface="+mj-lt"/>
                  <a:cs typeface="Calibri" pitchFamily="34" charset="0"/>
                </a:rPr>
                <a:t>Security </a:t>
              </a:r>
            </a:p>
            <a:p>
              <a:pPr algn="ctr">
                <a:defRPr/>
              </a:pPr>
              <a:r>
                <a:rPr lang="en-US" sz="700" dirty="0">
                  <a:latin typeface="+mj-lt"/>
                  <a:cs typeface="Calibri" pitchFamily="34" charset="0"/>
                </a:rPr>
                <a:t>Counter-</a:t>
              </a:r>
            </a:p>
            <a:p>
              <a:pPr algn="ctr">
                <a:defRPr/>
              </a:pPr>
              <a:r>
                <a:rPr lang="en-US" sz="700" dirty="0">
                  <a:latin typeface="+mj-lt"/>
                  <a:cs typeface="Calibri" pitchFamily="34" charset="0"/>
                </a:rPr>
                <a:t>Measures</a:t>
              </a:r>
            </a:p>
            <a:p>
              <a:pPr algn="ctr">
                <a:defRPr/>
              </a:pPr>
              <a:r>
                <a:rPr lang="en-US" sz="700" dirty="0">
                  <a:latin typeface="+mj-lt"/>
                  <a:cs typeface="Calibri" pitchFamily="34" charset="0"/>
                </a:rPr>
                <a:t>Modules 11-14</a:t>
              </a:r>
            </a:p>
          </p:txBody>
        </p:sp>
        <p:sp>
          <p:nvSpPr>
            <p:cNvPr id="89" name="Text Box 17" hidden="1"/>
            <p:cNvSpPr txBox="1">
              <a:spLocks noChangeArrowheads="1"/>
            </p:cNvSpPr>
            <p:nvPr/>
          </p:nvSpPr>
          <p:spPr bwMode="auto">
            <a:xfrm>
              <a:off x="5749398" y="3579750"/>
              <a:ext cx="1495952" cy="117539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r>
                <a:rPr lang="en-US" sz="700" dirty="0">
                  <a:latin typeface="+mj-lt"/>
                  <a:cs typeface="Calibri" pitchFamily="34" charset="0"/>
                </a:rPr>
                <a:t>Develop Operational Resilience</a:t>
              </a:r>
            </a:p>
            <a:p>
              <a:pPr algn="ctr">
                <a:defRPr/>
              </a:pPr>
              <a:r>
                <a:rPr lang="en-US" sz="700" dirty="0">
                  <a:latin typeface="+mj-lt"/>
                  <a:cs typeface="Calibri" pitchFamily="34" charset="0"/>
                </a:rPr>
                <a:t>Module 15 </a:t>
              </a:r>
            </a:p>
          </p:txBody>
        </p:sp>
        <p:sp>
          <p:nvSpPr>
            <p:cNvPr id="90" name="Rectangle 89" hidden="1"/>
            <p:cNvSpPr/>
            <p:nvPr/>
          </p:nvSpPr>
          <p:spPr>
            <a:xfrm>
              <a:off x="3748254" y="102972"/>
              <a:ext cx="1607054" cy="750050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700" dirty="0">
                  <a:ea typeface="Calibri" pitchFamily="34" charset="0"/>
                  <a:cs typeface="Calibri" pitchFamily="34" charset="0"/>
                </a:rPr>
                <a:t>VAM Phase 1</a:t>
              </a:r>
              <a:endParaRPr lang="en-US" sz="700" dirty="0">
                <a:cs typeface="Calibri" pitchFamily="34" charset="0"/>
              </a:endParaRPr>
            </a:p>
          </p:txBody>
        </p:sp>
        <p:sp>
          <p:nvSpPr>
            <p:cNvPr id="91" name="Rectangle 90" hidden="1"/>
            <p:cNvSpPr/>
            <p:nvPr/>
          </p:nvSpPr>
          <p:spPr>
            <a:xfrm>
              <a:off x="2139618" y="2442967"/>
              <a:ext cx="1526083" cy="750050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700" dirty="0">
                  <a:ea typeface="Calibri" pitchFamily="34" charset="0"/>
                  <a:cs typeface="Calibri" pitchFamily="34" charset="0"/>
                </a:rPr>
                <a:t>VAM Phase 2</a:t>
              </a:r>
              <a:endParaRPr lang="en-US" sz="700" dirty="0">
                <a:cs typeface="Calibri" pitchFamily="34" charset="0"/>
              </a:endParaRPr>
            </a:p>
          </p:txBody>
        </p:sp>
        <p:sp>
          <p:nvSpPr>
            <p:cNvPr id="92" name="Rectangle 91" hidden="1"/>
            <p:cNvSpPr/>
            <p:nvPr/>
          </p:nvSpPr>
          <p:spPr>
            <a:xfrm>
              <a:off x="3775725" y="2485033"/>
              <a:ext cx="1812001" cy="750050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700" dirty="0">
                  <a:ea typeface="Calibri" pitchFamily="34" charset="0"/>
                  <a:cs typeface="Calibri" pitchFamily="34" charset="0"/>
                </a:rPr>
                <a:t>VAM Phase 3</a:t>
              </a:r>
              <a:endParaRPr lang="en-US" sz="700" dirty="0">
                <a:cs typeface="Calibri" pitchFamily="34" charset="0"/>
              </a:endParaRPr>
            </a:p>
          </p:txBody>
        </p:sp>
        <p:sp>
          <p:nvSpPr>
            <p:cNvPr id="93" name="Rectangle 92" hidden="1"/>
            <p:cNvSpPr/>
            <p:nvPr/>
          </p:nvSpPr>
          <p:spPr>
            <a:xfrm>
              <a:off x="5750160" y="2581545"/>
              <a:ext cx="1471256" cy="750049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700" dirty="0">
                  <a:ea typeface="Calibri" pitchFamily="34" charset="0"/>
                  <a:cs typeface="Calibri" pitchFamily="34" charset="0"/>
                </a:rPr>
                <a:t>VAM Phase 4</a:t>
              </a:r>
              <a:endParaRPr lang="en-US" sz="700" dirty="0">
                <a:cs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40174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Security Awareness 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Module 9: Explosives and Critical Infrastructure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 dirty="0"/>
              <a:t>Be observant and suspicious of containers with alterations </a:t>
            </a:r>
          </a:p>
          <a:p>
            <a:pPr lvl="0"/>
            <a:r>
              <a:rPr lang="en-US" dirty="0"/>
              <a:t>Determine what size vehicles and packages will be permitted at access points</a:t>
            </a:r>
          </a:p>
          <a:p>
            <a:r>
              <a:rPr lang="en-US" dirty="0"/>
              <a:t>Be aware that checkpoints can be targets</a:t>
            </a:r>
          </a:p>
        </p:txBody>
      </p:sp>
      <p:sp>
        <p:nvSpPr>
          <p:cNvPr id="7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Security Awareness </a:t>
            </a:r>
            <a:endParaRPr lang="en-US" sz="1000" b="0" dirty="0"/>
          </a:p>
        </p:txBody>
      </p:sp>
      <p:sp>
        <p:nvSpPr>
          <p:cNvPr id="8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Be observant and suspicious of containers with alterations 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Determine what size vehicles and packages will be permitted at access points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Be aware that checkpoints can be targets</a:t>
            </a:r>
            <a:endParaRPr lang="en-US" sz="1000" b="0" dirty="0"/>
          </a:p>
        </p:txBody>
      </p:sp>
      <p:sp>
        <p:nvSpPr>
          <p:cNvPr id="9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Security Awareness </a:t>
            </a:r>
            <a:endParaRPr lang="en-US" sz="1000" b="0" dirty="0"/>
          </a:p>
        </p:txBody>
      </p:sp>
      <p:sp>
        <p:nvSpPr>
          <p:cNvPr id="10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 dirty="0"/>
              <a:t>Be observant and suspicious of containers with alterations 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dirty="0"/>
              <a:t>Determine what size vehicles and packages will be permitted at access points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dirty="0"/>
              <a:t>Be aware that checkpoints can be targets</a:t>
            </a:r>
          </a:p>
        </p:txBody>
      </p:sp>
    </p:spTree>
    <p:extLst>
      <p:ext uri="{BB962C8B-B14F-4D97-AF65-F5344CB8AC3E}">
        <p14:creationId xmlns:p14="http://schemas.microsoft.com/office/powerpoint/2010/main" val="15264768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/>
          <p:cNvPicPr>
            <a:picLocks noGrp="1"/>
          </p:cNvPicPr>
          <p:nvPr>
            <p:ph type="pic" sz="quarter" idx="3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" b="757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28"/>
          </p:nvPr>
        </p:nvSpPr>
        <p:spPr/>
        <p:txBody>
          <a:bodyPr>
            <a:normAutofit/>
          </a:bodyPr>
          <a:lstStyle/>
          <a:p>
            <a:r>
              <a:rPr lang="en-US" dirty="0"/>
              <a:t>Handout 9.1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r>
              <a:rPr lang="en-US" dirty="0"/>
              <a:t>Module 9: Explosives and Critical Infrastructure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dirty="0"/>
              <a:t>Purpose: to identify components of an IED</a:t>
            </a:r>
          </a:p>
          <a:p>
            <a:pPr lvl="1"/>
            <a:r>
              <a:rPr lang="en-US" dirty="0"/>
              <a:t>Duration: 10 minutes (5-activity; 5-debrief)</a:t>
            </a:r>
          </a:p>
          <a:p>
            <a:pPr lvl="1"/>
            <a:r>
              <a:rPr lang="en-US" dirty="0"/>
              <a:t>Group composition: table groups</a:t>
            </a:r>
          </a:p>
          <a:p>
            <a:pPr lvl="1"/>
            <a:r>
              <a:rPr lang="en-US" dirty="0"/>
              <a:t>Debrief: large-group discussion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IED Components Activity (1 of 2)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US" dirty="0"/>
              <a:t>Refer To:</a:t>
            </a:r>
          </a:p>
        </p:txBody>
      </p:sp>
      <p:sp>
        <p:nvSpPr>
          <p:cNvPr id="11" name="Content Placeholder 23"/>
          <p:cNvSpPr txBox="1">
            <a:spLocks/>
          </p:cNvSpPr>
          <p:nvPr/>
        </p:nvSpPr>
        <p:spPr>
          <a:xfrm>
            <a:off x="4173538" y="5039301"/>
            <a:ext cx="4023360" cy="1737360"/>
          </a:xfrm>
          <a:prstGeom prst="rect">
            <a:avLst/>
          </a:prstGeom>
        </p:spPr>
        <p:txBody>
          <a:bodyPr/>
          <a:lstStyle>
            <a:lvl1pPr marL="182563" indent="-182563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457200" indent="-180975" algn="l" rtl="0" eaLnBrk="1" fontAlgn="base" hangingPunct="1">
              <a:spcBef>
                <a:spcPts val="0"/>
              </a:spcBef>
              <a:spcAft>
                <a:spcPts val="10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731520" indent="-180975" algn="l" rtl="0" eaLnBrk="1" fontAlgn="base" hangingPunct="1">
              <a:spcBef>
                <a:spcPts val="0"/>
              </a:spcBef>
              <a:spcAft>
                <a:spcPts val="10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05840" indent="-182880" algn="l" rtl="0" eaLnBrk="1" fontAlgn="base" hangingPunct="1">
              <a:spcBef>
                <a:spcPts val="0"/>
              </a:spcBef>
              <a:spcAft>
                <a:spcPts val="10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dirty="0"/>
          </a:p>
        </p:txBody>
      </p:sp>
      <p:sp>
        <p:nvSpPr>
          <p:cNvPr id="12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/>
              <a:t>Purpose: to identify components of an IED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Duration: 10 minutes (5-activity; 5-debrief)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Group composition: table groups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Debrief: large-group discussion</a:t>
            </a:r>
            <a:endParaRPr lang="en-US" sz="1000" b="0" dirty="0"/>
          </a:p>
        </p:txBody>
      </p:sp>
      <p:sp>
        <p:nvSpPr>
          <p:cNvPr id="13" name="CallAddRight" hidden="1"/>
          <p:cNvSpPr txBox="1">
            <a:spLocks/>
          </p:cNvSpPr>
          <p:nvPr/>
        </p:nvSpPr>
        <p:spPr bwMode="auto">
          <a:xfrm>
            <a:off x="1854200" y="5029200"/>
            <a:ext cx="1041400" cy="30480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 vert="horz" wrap="square" lIns="0" tIns="91440" rIns="0" bIns="91440" numCol="1" anchor="ctr" anchorCtr="0" compatLnSpc="1">
            <a:prstTxWarp prst="textNoShape">
              <a:avLst/>
            </a:prstTxWarp>
            <a:no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Wingdings" pitchFamily="2" charset="2"/>
              <a:buNone/>
              <a:tabLst/>
              <a:defRPr sz="1600" b="1" baseline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/>
              <a:t>Refer to</a:t>
            </a:r>
          </a:p>
          <a:p>
            <a:r>
              <a:rPr lang="en-US" sz="800" b="0"/>
              <a:t>Addendum 9.2</a:t>
            </a:r>
            <a:endParaRPr lang="en-US" sz="800" b="0" dirty="0"/>
          </a:p>
        </p:txBody>
      </p:sp>
      <p:sp>
        <p:nvSpPr>
          <p:cNvPr id="14" name="CallAddLeft" hidden="1"/>
          <p:cNvSpPr txBox="1">
            <a:spLocks/>
          </p:cNvSpPr>
          <p:nvPr/>
        </p:nvSpPr>
        <p:spPr>
          <a:xfrm>
            <a:off x="50800" y="5029200"/>
            <a:ext cx="18034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dirty="0"/>
              <a:t>IED Components </a:t>
            </a:r>
          </a:p>
          <a:p>
            <a:r>
              <a:rPr lang="en-US" sz="1000" b="0" dirty="0"/>
              <a:t>Activity (1 of 2)</a:t>
            </a:r>
          </a:p>
        </p:txBody>
      </p:sp>
      <p:sp>
        <p:nvSpPr>
          <p:cNvPr id="16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/>
              <a:t>Purpose: to identify components of an IED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Duration: 10 minutes (5-activity; 5-debrief)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Group composition: table groups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Debrief: large-group discussion</a:t>
            </a:r>
            <a:endParaRPr lang="en-US" sz="1000" b="0" dirty="0"/>
          </a:p>
        </p:txBody>
      </p:sp>
      <p:sp>
        <p:nvSpPr>
          <p:cNvPr id="18" name="CallAddLeft" hidden="1"/>
          <p:cNvSpPr txBox="1">
            <a:spLocks/>
          </p:cNvSpPr>
          <p:nvPr/>
        </p:nvSpPr>
        <p:spPr>
          <a:xfrm>
            <a:off x="50800" y="5029200"/>
            <a:ext cx="18034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dirty="0"/>
              <a:t>IED Components Activity </a:t>
            </a:r>
          </a:p>
          <a:p>
            <a:r>
              <a:rPr lang="en-US" sz="1000" b="0" dirty="0"/>
              <a:t>(1 of 2)</a:t>
            </a:r>
          </a:p>
        </p:txBody>
      </p:sp>
      <p:sp>
        <p:nvSpPr>
          <p:cNvPr id="19" name="CallTable" hidden="1"/>
          <p:cNvSpPr txBox="1">
            <a:spLocks/>
          </p:cNvSpPr>
          <p:nvPr/>
        </p:nvSpPr>
        <p:spPr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</p:spPr>
        <p:txBody>
          <a:bodyPr/>
          <a:lstStyle>
            <a:lvl1pPr marL="182563" indent="-182563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457200" indent="-180975" algn="l" rtl="0" eaLnBrk="1" fontAlgn="base" hangingPunct="1">
              <a:spcBef>
                <a:spcPts val="0"/>
              </a:spcBef>
              <a:spcAft>
                <a:spcPts val="10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731520" indent="-180975" algn="l" rtl="0" eaLnBrk="1" fontAlgn="base" hangingPunct="1">
              <a:spcBef>
                <a:spcPts val="0"/>
              </a:spcBef>
              <a:spcAft>
                <a:spcPts val="10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05840" indent="-182880" algn="l" rtl="0" eaLnBrk="1" fontAlgn="base" hangingPunct="1">
              <a:spcBef>
                <a:spcPts val="0"/>
              </a:spcBef>
              <a:spcAft>
                <a:spcPts val="10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0"/>
            <a:r>
              <a:rPr lang="en-US" sz="900" b="0" dirty="0"/>
              <a:t>Purpose: to identify components of an IED</a:t>
            </a:r>
          </a:p>
          <a:p>
            <a:pPr lvl="1"/>
            <a:r>
              <a:rPr lang="en-US" sz="900" b="0" dirty="0"/>
              <a:t>Duration: 10 minutes (5-activity; 5-debrief)</a:t>
            </a:r>
          </a:p>
          <a:p>
            <a:pPr lvl="1"/>
            <a:r>
              <a:rPr lang="en-US" sz="900" b="0" dirty="0"/>
              <a:t>Group composition: table groups</a:t>
            </a:r>
          </a:p>
          <a:p>
            <a:pPr lvl="1"/>
            <a:r>
              <a:rPr lang="en-US" sz="900" b="0" dirty="0"/>
              <a:t>Debrief: large-group discussion</a:t>
            </a:r>
          </a:p>
          <a:p>
            <a:pPr marL="0" indent="0">
              <a:buNone/>
            </a:pPr>
            <a:endParaRPr lang="en-US" b="0" dirty="0"/>
          </a:p>
        </p:txBody>
      </p:sp>
      <p:sp>
        <p:nvSpPr>
          <p:cNvPr id="22" name="CallAddR" hidden="1"/>
          <p:cNvSpPr txBox="1">
            <a:spLocks/>
          </p:cNvSpPr>
          <p:nvPr/>
        </p:nvSpPr>
        <p:spPr bwMode="auto">
          <a:xfrm>
            <a:off x="1854200" y="5029200"/>
            <a:ext cx="1041400" cy="1524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  <a:no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None/>
              <a:defRPr sz="1400" b="1">
                <a:solidFill>
                  <a:schemeClr val="bg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 dirty="0"/>
              <a:t>Refer To:</a:t>
            </a:r>
          </a:p>
        </p:txBody>
      </p:sp>
      <p:sp>
        <p:nvSpPr>
          <p:cNvPr id="23" name="CallAddR" hidden="1"/>
          <p:cNvSpPr txBox="1">
            <a:spLocks/>
          </p:cNvSpPr>
          <p:nvPr/>
        </p:nvSpPr>
        <p:spPr bwMode="auto">
          <a:xfrm>
            <a:off x="1854200" y="5181600"/>
            <a:ext cx="1041400" cy="15240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non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0"/>
              </a:spcAft>
              <a:buSzPct val="88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 dirty="0"/>
              <a:t>Handout 9.1</a:t>
            </a:r>
          </a:p>
        </p:txBody>
      </p:sp>
    </p:spTree>
    <p:extLst>
      <p:ext uri="{BB962C8B-B14F-4D97-AF65-F5344CB8AC3E}">
        <p14:creationId xmlns:p14="http://schemas.microsoft.com/office/powerpoint/2010/main" val="6292523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Placeholder 16"/>
          <p:cNvPicPr>
            <a:picLocks noGrp="1"/>
          </p:cNvPicPr>
          <p:nvPr>
            <p:ph type="pic" sz="quarter" idx="3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" b="757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28"/>
          </p:nvPr>
        </p:nvSpPr>
        <p:spPr/>
        <p:txBody>
          <a:bodyPr>
            <a:normAutofit/>
          </a:bodyPr>
          <a:lstStyle/>
          <a:p>
            <a:r>
              <a:rPr lang="en-US" dirty="0"/>
              <a:t>Handout 9.1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r>
              <a:rPr lang="en-US" dirty="0"/>
              <a:t>Module 9: Explosives and Critical Infrastructure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388" y="1217613"/>
            <a:ext cx="4959349" cy="3719512"/>
          </a:xfr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IED Components Activity (2 of 2)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US" dirty="0"/>
              <a:t>Refer To:</a:t>
            </a:r>
          </a:p>
        </p:txBody>
      </p:sp>
      <p:sp>
        <p:nvSpPr>
          <p:cNvPr id="11" name="Content Placeholder 23"/>
          <p:cNvSpPr txBox="1">
            <a:spLocks/>
          </p:cNvSpPr>
          <p:nvPr/>
        </p:nvSpPr>
        <p:spPr>
          <a:xfrm>
            <a:off x="4173538" y="5039301"/>
            <a:ext cx="4023360" cy="1737360"/>
          </a:xfrm>
          <a:prstGeom prst="rect">
            <a:avLst/>
          </a:prstGeom>
        </p:spPr>
        <p:txBody>
          <a:bodyPr/>
          <a:lstStyle>
            <a:lvl1pPr marL="182563" indent="-182563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457200" indent="-180975" algn="l" rtl="0" eaLnBrk="1" fontAlgn="base" hangingPunct="1">
              <a:spcBef>
                <a:spcPts val="0"/>
              </a:spcBef>
              <a:spcAft>
                <a:spcPts val="10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731520" indent="-180975" algn="l" rtl="0" eaLnBrk="1" fontAlgn="base" hangingPunct="1">
              <a:spcBef>
                <a:spcPts val="0"/>
              </a:spcBef>
              <a:spcAft>
                <a:spcPts val="10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05840" indent="-182880" algn="l" rtl="0" eaLnBrk="1" fontAlgn="base" hangingPunct="1">
              <a:spcBef>
                <a:spcPts val="0"/>
              </a:spcBef>
              <a:spcAft>
                <a:spcPts val="10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884488" y="3150949"/>
            <a:ext cx="48485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1.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688680" y="2646527"/>
            <a:ext cx="48485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2.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688680" y="1785782"/>
            <a:ext cx="48485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3.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124838" y="2646527"/>
            <a:ext cx="48485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4.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367267" y="3959780"/>
            <a:ext cx="48485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5.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433508" y="4502498"/>
            <a:ext cx="48485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6.</a:t>
            </a:r>
          </a:p>
        </p:txBody>
      </p:sp>
      <p:cxnSp>
        <p:nvCxnSpPr>
          <p:cNvPr id="23" name="Straight Arrow Connector 22"/>
          <p:cNvCxnSpPr/>
          <p:nvPr/>
        </p:nvCxnSpPr>
        <p:spPr bwMode="auto">
          <a:xfrm>
            <a:off x="3369346" y="3520281"/>
            <a:ext cx="319334" cy="122082"/>
          </a:xfrm>
          <a:prstGeom prst="straightConnector1">
            <a:avLst/>
          </a:prstGeom>
          <a:ln>
            <a:solidFill>
              <a:srgbClr val="FFFF00"/>
            </a:solidFill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 bwMode="auto">
          <a:xfrm>
            <a:off x="4013871" y="3015859"/>
            <a:ext cx="159667" cy="191170"/>
          </a:xfrm>
          <a:prstGeom prst="straightConnector1">
            <a:avLst/>
          </a:prstGeom>
          <a:ln>
            <a:solidFill>
              <a:srgbClr val="FFFF00"/>
            </a:solidFill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 bwMode="auto">
          <a:xfrm flipH="1">
            <a:off x="5288245" y="3025625"/>
            <a:ext cx="5460" cy="309990"/>
          </a:xfrm>
          <a:prstGeom prst="straightConnector1">
            <a:avLst/>
          </a:prstGeom>
          <a:ln>
            <a:solidFill>
              <a:srgbClr val="FFFF00"/>
            </a:solidFill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 bwMode="auto">
          <a:xfrm>
            <a:off x="4173538" y="1996982"/>
            <a:ext cx="396875" cy="80343"/>
          </a:xfrm>
          <a:prstGeom prst="straightConnector1">
            <a:avLst/>
          </a:prstGeom>
          <a:ln>
            <a:solidFill>
              <a:srgbClr val="FFFF00"/>
            </a:solidFill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21" idx="1"/>
          </p:cNvCxnSpPr>
          <p:nvPr/>
        </p:nvCxnSpPr>
        <p:spPr bwMode="auto">
          <a:xfrm flipH="1" flipV="1">
            <a:off x="5124838" y="3878441"/>
            <a:ext cx="242429" cy="266005"/>
          </a:xfrm>
          <a:prstGeom prst="straightConnector1">
            <a:avLst/>
          </a:prstGeom>
          <a:ln>
            <a:solidFill>
              <a:srgbClr val="FFFF00"/>
            </a:solidFill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 bwMode="auto">
          <a:xfrm flipH="1" flipV="1">
            <a:off x="4399814" y="4241293"/>
            <a:ext cx="242429" cy="266005"/>
          </a:xfrm>
          <a:prstGeom prst="straightConnector1">
            <a:avLst/>
          </a:prstGeom>
          <a:ln>
            <a:solidFill>
              <a:srgbClr val="FFFF00"/>
            </a:solidFill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6185218" y="4732240"/>
            <a:ext cx="79541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</a:rPr>
              <a:t>Source: ATF</a:t>
            </a:r>
          </a:p>
        </p:txBody>
      </p:sp>
      <p:sp>
        <p:nvSpPr>
          <p:cNvPr id="27" name="CallAddRight" hidden="1"/>
          <p:cNvSpPr txBox="1">
            <a:spLocks/>
          </p:cNvSpPr>
          <p:nvPr/>
        </p:nvSpPr>
        <p:spPr bwMode="auto">
          <a:xfrm>
            <a:off x="1854200" y="6273800"/>
            <a:ext cx="1041400" cy="30480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 vert="horz" wrap="square" lIns="0" tIns="91440" rIns="0" bIns="91440" numCol="1" anchor="ctr" anchorCtr="0" compatLnSpc="1">
            <a:prstTxWarp prst="textNoShape">
              <a:avLst/>
            </a:prstTxWarp>
            <a:no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Wingdings" pitchFamily="2" charset="2"/>
              <a:buNone/>
              <a:tabLst/>
              <a:defRPr sz="1600" b="1" baseline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/>
              <a:t>Refer to</a:t>
            </a:r>
          </a:p>
          <a:p>
            <a:r>
              <a:rPr lang="en-US" sz="800" b="0"/>
              <a:t>Addendum 9.2</a:t>
            </a:r>
            <a:endParaRPr lang="en-US" sz="800" b="0" dirty="0"/>
          </a:p>
        </p:txBody>
      </p:sp>
      <p:sp>
        <p:nvSpPr>
          <p:cNvPr id="29" name="CallAddLeft" hidden="1"/>
          <p:cNvSpPr txBox="1">
            <a:spLocks/>
          </p:cNvSpPr>
          <p:nvPr/>
        </p:nvSpPr>
        <p:spPr>
          <a:xfrm>
            <a:off x="50800" y="6273800"/>
            <a:ext cx="18034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dirty="0"/>
              <a:t>IED Components </a:t>
            </a:r>
          </a:p>
          <a:p>
            <a:r>
              <a:rPr lang="en-US" sz="1000" b="0" dirty="0"/>
              <a:t>Activity (2 of 2)</a:t>
            </a:r>
          </a:p>
        </p:txBody>
      </p:sp>
      <p:sp>
        <p:nvSpPr>
          <p:cNvPr id="52" name="CallAddLeft" hidden="1"/>
          <p:cNvSpPr txBox="1">
            <a:spLocks/>
          </p:cNvSpPr>
          <p:nvPr/>
        </p:nvSpPr>
        <p:spPr>
          <a:xfrm>
            <a:off x="59239" y="5026514"/>
            <a:ext cx="1794961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dirty="0"/>
              <a:t>IED Components Activity </a:t>
            </a:r>
          </a:p>
          <a:p>
            <a:r>
              <a:rPr lang="en-US" sz="1000" b="0" dirty="0"/>
              <a:t>(2 of 2)</a:t>
            </a:r>
          </a:p>
        </p:txBody>
      </p:sp>
      <p:sp>
        <p:nvSpPr>
          <p:cNvPr id="35" name="CallTable" hidden="1"/>
          <p:cNvSpPr txBox="1">
            <a:spLocks/>
          </p:cNvSpPr>
          <p:nvPr/>
        </p:nvSpPr>
        <p:spPr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</p:spPr>
        <p:txBody>
          <a:bodyPr/>
          <a:lstStyle>
            <a:lvl1pPr marL="182563" indent="-182563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457200" indent="-180975" algn="l" rtl="0" eaLnBrk="1" fontAlgn="base" hangingPunct="1">
              <a:spcBef>
                <a:spcPts val="0"/>
              </a:spcBef>
              <a:spcAft>
                <a:spcPts val="10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731520" indent="-180975" algn="l" rtl="0" eaLnBrk="1" fontAlgn="base" hangingPunct="1">
              <a:spcBef>
                <a:spcPts val="0"/>
              </a:spcBef>
              <a:spcAft>
                <a:spcPts val="10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05840" indent="-182880" algn="l" rtl="0" eaLnBrk="1" fontAlgn="base" hangingPunct="1">
              <a:spcBef>
                <a:spcPts val="0"/>
              </a:spcBef>
              <a:spcAft>
                <a:spcPts val="10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buNone/>
            </a:pPr>
            <a:endParaRPr lang="en-US" b="0" dirty="0"/>
          </a:p>
        </p:txBody>
      </p:sp>
      <p:sp>
        <p:nvSpPr>
          <p:cNvPr id="38" name="CallAddR" hidden="1"/>
          <p:cNvSpPr txBox="1">
            <a:spLocks/>
          </p:cNvSpPr>
          <p:nvPr/>
        </p:nvSpPr>
        <p:spPr bwMode="auto">
          <a:xfrm>
            <a:off x="1854200" y="5029200"/>
            <a:ext cx="1041400" cy="1524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  <a:no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None/>
              <a:defRPr sz="1400" b="1">
                <a:solidFill>
                  <a:schemeClr val="bg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 dirty="0"/>
              <a:t>Refer To:</a:t>
            </a:r>
          </a:p>
        </p:txBody>
      </p:sp>
      <p:sp>
        <p:nvSpPr>
          <p:cNvPr id="39" name="CallAddR" hidden="1"/>
          <p:cNvSpPr txBox="1">
            <a:spLocks/>
          </p:cNvSpPr>
          <p:nvPr/>
        </p:nvSpPr>
        <p:spPr bwMode="auto">
          <a:xfrm>
            <a:off x="1854200" y="5181600"/>
            <a:ext cx="1041400" cy="15240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non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0"/>
              </a:spcAft>
              <a:buSzPct val="88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 dirty="0"/>
              <a:t>Handout 9.1</a:t>
            </a:r>
          </a:p>
        </p:txBody>
      </p:sp>
    </p:spTree>
    <p:extLst>
      <p:ext uri="{BB962C8B-B14F-4D97-AF65-F5344CB8AC3E}">
        <p14:creationId xmlns:p14="http://schemas.microsoft.com/office/powerpoint/2010/main" val="24052672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Module 9: Explosives and Critical Infrastructure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/>
              <a:t>TeachBack Moment</a:t>
            </a:r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3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" b="746"/>
          <a:stretch>
            <a:fillRect/>
          </a:stretch>
        </p:blipFill>
        <p:spPr/>
      </p:pic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What are the three methods of activating an IED?</a:t>
            </a:r>
          </a:p>
        </p:txBody>
      </p:sp>
      <p:sp>
        <p:nvSpPr>
          <p:cNvPr id="10" name="CallTop" hidden="1"/>
          <p:cNvSpPr txBox="1">
            <a:spLocks/>
          </p:cNvSpPr>
          <p:nvPr/>
        </p:nvSpPr>
        <p:spPr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TeachBack Moment</a:t>
            </a:r>
            <a:endParaRPr lang="en-US" sz="1000" b="0" dirty="0"/>
          </a:p>
        </p:txBody>
      </p:sp>
      <p:sp>
        <p:nvSpPr>
          <p:cNvPr id="11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33363" indent="-233363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What are the three methods of activating an IED?</a:t>
            </a:r>
          </a:p>
        </p:txBody>
      </p:sp>
      <p:sp>
        <p:nvSpPr>
          <p:cNvPr id="13" name="CallTop" hidden="1"/>
          <p:cNvSpPr txBox="1">
            <a:spLocks/>
          </p:cNvSpPr>
          <p:nvPr/>
        </p:nvSpPr>
        <p:spPr>
          <a:xfrm>
            <a:off x="50800" y="5029200"/>
            <a:ext cx="28448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TeachBack Moment</a:t>
            </a:r>
            <a:endParaRPr lang="en-US" sz="1000" b="0" dirty="0"/>
          </a:p>
        </p:txBody>
      </p:sp>
      <p:sp>
        <p:nvSpPr>
          <p:cNvPr id="14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What are the three methods of activating an IED?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3280749906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IED Tactical Design Considerations (1 of 2)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Module 9: Explosives and Critical Infrastructure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 dirty="0"/>
              <a:t>Ineffective security measures lead to terrorists’ undetected access</a:t>
            </a:r>
          </a:p>
          <a:p>
            <a:pPr lvl="1"/>
            <a:r>
              <a:rPr lang="en-US" dirty="0"/>
              <a:t>Tactics chosen to achieve goal of getting past security and reach the target</a:t>
            </a:r>
          </a:p>
          <a:p>
            <a:pPr lvl="1"/>
            <a:r>
              <a:rPr lang="en-US" dirty="0"/>
              <a:t>Terrorists look to exploit critical infrastructures’ vulnerabilities</a:t>
            </a:r>
          </a:p>
        </p:txBody>
      </p:sp>
      <p:sp>
        <p:nvSpPr>
          <p:cNvPr id="7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IED Tactical Design Considerations (1 of 2)</a:t>
            </a:r>
            <a:endParaRPr lang="en-US" sz="1000" b="0" dirty="0"/>
          </a:p>
        </p:txBody>
      </p:sp>
      <p:sp>
        <p:nvSpPr>
          <p:cNvPr id="8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/>
              <a:t>Ineffective security measures lead to terrorists’ undetected access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Tactics chosen to achieve goal of getting past security and reach the target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Terrorists look to exploit critical infrastructures’ vulnerabilities</a:t>
            </a:r>
            <a:endParaRPr lang="en-US" sz="1000" b="0" dirty="0"/>
          </a:p>
        </p:txBody>
      </p:sp>
      <p:sp>
        <p:nvSpPr>
          <p:cNvPr id="9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IED Tactical Design Considerations (1 of 2)</a:t>
            </a:r>
            <a:endParaRPr lang="en-US" sz="1000" b="0" dirty="0"/>
          </a:p>
        </p:txBody>
      </p:sp>
      <p:sp>
        <p:nvSpPr>
          <p:cNvPr id="10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/>
              <a:t>Ineffective security measures lead to terrorists’ undetected access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Tactics chosen to achieve goal of getting past security and reach the target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Terrorists look to exploit critical infrastructures’ vulnerabilities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22007379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IED Tactical Design Considerations (2 of 2)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Module 9: Explosives and Critical Infrastructure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16"/>
          </p:nvPr>
        </p:nvPicPr>
        <p:blipFill>
          <a:blip r:embed="rId2"/>
          <a:stretch>
            <a:fillRect/>
          </a:stretch>
        </p:blipFill>
        <p:spPr>
          <a:xfrm>
            <a:off x="3787525" y="4280035"/>
            <a:ext cx="3082593" cy="1930092"/>
          </a:xfrm>
          <a:ln>
            <a:solidFill>
              <a:schemeClr val="tx1"/>
            </a:solidFill>
          </a:ln>
        </p:spPr>
      </p:pic>
      <p:sp>
        <p:nvSpPr>
          <p:cNvPr id="7" name="Content Placeholder 6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en-US" dirty="0"/>
              <a:t>Geographical area of the target</a:t>
            </a:r>
          </a:p>
          <a:p>
            <a:r>
              <a:rPr lang="en-US" dirty="0"/>
              <a:t>Position or placement of the IED</a:t>
            </a:r>
          </a:p>
          <a:p>
            <a:r>
              <a:rPr lang="en-US" dirty="0"/>
              <a:t>Method of delivery and activation of the IED</a:t>
            </a:r>
          </a:p>
          <a:p>
            <a:r>
              <a:rPr lang="en-US" dirty="0"/>
              <a:t>Concealment techniques</a:t>
            </a:r>
          </a:p>
          <a:p>
            <a:r>
              <a:rPr lang="en-US" dirty="0"/>
              <a:t>Security barriers and checkpoints</a:t>
            </a:r>
          </a:p>
          <a:p>
            <a:r>
              <a:rPr lang="en-US" dirty="0"/>
              <a:t>Escape routes and time of day</a:t>
            </a: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983337" y="5994683"/>
            <a:ext cx="88678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</a:rPr>
              <a:t>Source: FEMA</a:t>
            </a:r>
          </a:p>
        </p:txBody>
      </p:sp>
      <p:sp>
        <p:nvSpPr>
          <p:cNvPr id="9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IED Tactical Design Considerations (2 of 2)</a:t>
            </a:r>
            <a:endParaRPr lang="en-US" sz="1000" b="0" dirty="0"/>
          </a:p>
        </p:txBody>
      </p:sp>
      <p:sp>
        <p:nvSpPr>
          <p:cNvPr id="13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Geographical area of the target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Position or placement of the IED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Method of delivery and activation of the IED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Concealment techniques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Security barriers and checkpoints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Escape routes and time of day</a:t>
            </a:r>
          </a:p>
          <a:p>
            <a:pPr>
              <a:spcAft>
                <a:spcPts val="0"/>
              </a:spcAft>
            </a:pPr>
            <a:endParaRPr lang="en-US" sz="1000" b="0"/>
          </a:p>
        </p:txBody>
      </p:sp>
      <p:sp>
        <p:nvSpPr>
          <p:cNvPr id="12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IED Tactical Design Considerations (2 of 2)</a:t>
            </a:r>
            <a:endParaRPr lang="en-US" sz="1000" b="0" dirty="0"/>
          </a:p>
        </p:txBody>
      </p:sp>
      <p:sp>
        <p:nvSpPr>
          <p:cNvPr id="15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Geographical area of the target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Position or placement of the IED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Method of delivery and activation of the IED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Concealment techniques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Security barriers and checkpoints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Escape routes and time of day</a:t>
            </a:r>
          </a:p>
          <a:p>
            <a:pPr>
              <a:spcAft>
                <a:spcPts val="0"/>
              </a:spcAft>
            </a:pPr>
            <a:endParaRPr lang="en-US" sz="1000" b="0"/>
          </a:p>
        </p:txBody>
      </p:sp>
    </p:spTree>
    <p:extLst>
      <p:ext uri="{BB962C8B-B14F-4D97-AF65-F5344CB8AC3E}">
        <p14:creationId xmlns:p14="http://schemas.microsoft.com/office/powerpoint/2010/main" val="3369664755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IED Tactical Delivery Methods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Module 9: Explosives and Critical Infrastructure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This section will cover:</a:t>
            </a:r>
          </a:p>
          <a:p>
            <a:pPr lvl="1"/>
            <a:r>
              <a:rPr lang="en-US" dirty="0"/>
              <a:t>Vehicle-borne IEDs (VBIEDs) and large vehicle-borne IEDs (LVBIEDs)</a:t>
            </a:r>
          </a:p>
          <a:p>
            <a:pPr lvl="1"/>
            <a:r>
              <a:rPr lang="en-US" dirty="0"/>
              <a:t>Letter or package bombs</a:t>
            </a:r>
          </a:p>
          <a:p>
            <a:pPr lvl="1"/>
            <a:r>
              <a:rPr lang="en-US" dirty="0"/>
              <a:t>Suicide bombs</a:t>
            </a:r>
          </a:p>
          <a:p>
            <a:pPr lvl="1"/>
            <a:r>
              <a:rPr lang="en-US" dirty="0"/>
              <a:t>Launched IEDs</a:t>
            </a:r>
          </a:p>
        </p:txBody>
      </p:sp>
      <p:sp>
        <p:nvSpPr>
          <p:cNvPr id="7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IED Tactical Delivery Methods</a:t>
            </a:r>
            <a:endParaRPr lang="en-US" sz="1000" b="0" dirty="0"/>
          </a:p>
        </p:txBody>
      </p:sp>
      <p:sp>
        <p:nvSpPr>
          <p:cNvPr id="8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/>
              <a:t>This section will cover: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Vehicle-borne IEDs (VBIEDs) and large vehicle-borne IEDs (LVBIEDs)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Letter or package bombs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Suicide bombs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Launched IEDs</a:t>
            </a:r>
            <a:endParaRPr lang="en-US" sz="1000" b="0" dirty="0"/>
          </a:p>
        </p:txBody>
      </p:sp>
      <p:sp>
        <p:nvSpPr>
          <p:cNvPr id="9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IED Tactical Delivery Methods</a:t>
            </a:r>
            <a:endParaRPr lang="en-US" sz="1000" b="0" dirty="0"/>
          </a:p>
        </p:txBody>
      </p:sp>
      <p:sp>
        <p:nvSpPr>
          <p:cNvPr id="10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/>
              <a:t>This section will cover: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Vehicle-borne IEDs (VBIEDs) and large vehicle-borne IEDs (LVBIEDs)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Letter or package bombs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Suicide bombs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Launched IEDs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36864346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VBIED and LVBIED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Module 9: Explosives and Critical Infrastructure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sz="quarter" idx="16"/>
          </p:nvPr>
        </p:nvPicPr>
        <p:blipFill>
          <a:blip r:embed="rId2"/>
          <a:stretch>
            <a:fillRect/>
          </a:stretch>
        </p:blipFill>
        <p:spPr>
          <a:xfrm>
            <a:off x="4065696" y="4468656"/>
            <a:ext cx="2621636" cy="1755775"/>
          </a:xfrm>
        </p:spPr>
      </p:pic>
      <p:sp>
        <p:nvSpPr>
          <p:cNvPr id="7" name="Content Placeholder 6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pPr lvl="0"/>
            <a:r>
              <a:rPr lang="en-US" dirty="0"/>
              <a:t>Are the preferred method of delivery </a:t>
            </a:r>
          </a:p>
          <a:p>
            <a:pPr lvl="0"/>
            <a:r>
              <a:rPr lang="en-US" dirty="0"/>
              <a:t>Pose the most destructive threat to critical infrastructure</a:t>
            </a:r>
          </a:p>
          <a:p>
            <a:pPr lvl="0"/>
            <a:r>
              <a:rPr lang="en-US" dirty="0"/>
              <a:t>Result in massive destruction and high numbers of casualties</a:t>
            </a:r>
          </a:p>
          <a:p>
            <a:r>
              <a:rPr lang="en-US" dirty="0"/>
              <a:t>Most effective security measure — distance and separation</a:t>
            </a: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472493" y="5997875"/>
            <a:ext cx="115768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/>
              <a:t>Source: US Marines</a:t>
            </a:r>
          </a:p>
        </p:txBody>
      </p:sp>
      <p:sp>
        <p:nvSpPr>
          <p:cNvPr id="9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VBIED and LVBIED</a:t>
            </a:r>
            <a:endParaRPr lang="en-US" sz="1000" b="0" dirty="0"/>
          </a:p>
        </p:txBody>
      </p:sp>
      <p:sp>
        <p:nvSpPr>
          <p:cNvPr id="12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Are the preferred method of delivery 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Pose the most destructive threat to critical infrastructure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Result in massive destruction and high numbers of casualties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Most effective security measure — distance and separation</a:t>
            </a:r>
          </a:p>
          <a:p>
            <a:pPr>
              <a:spcAft>
                <a:spcPts val="0"/>
              </a:spcAft>
            </a:pPr>
            <a:endParaRPr lang="en-US" sz="1000" b="0"/>
          </a:p>
        </p:txBody>
      </p:sp>
      <p:sp>
        <p:nvSpPr>
          <p:cNvPr id="13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VBIED and LVBIED</a:t>
            </a:r>
            <a:endParaRPr lang="en-US" sz="1000" b="0" dirty="0"/>
          </a:p>
        </p:txBody>
      </p:sp>
      <p:sp>
        <p:nvSpPr>
          <p:cNvPr id="16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Are the preferred method of delivery 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Pose the most destructive threat to critical infrastructure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Result in massive destruction and high numbers of casualties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Most effective security measure — distance and separation</a:t>
            </a:r>
          </a:p>
          <a:p>
            <a:pPr>
              <a:spcAft>
                <a:spcPts val="0"/>
              </a:spcAft>
            </a:pPr>
            <a:endParaRPr lang="en-US" sz="1000" b="0"/>
          </a:p>
        </p:txBody>
      </p:sp>
    </p:spTree>
    <p:extLst>
      <p:ext uri="{BB962C8B-B14F-4D97-AF65-F5344CB8AC3E}">
        <p14:creationId xmlns:p14="http://schemas.microsoft.com/office/powerpoint/2010/main" val="3999655678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/>
          <p:cNvPicPr>
            <a:picLocks noGrp="1"/>
          </p:cNvPicPr>
          <p:nvPr>
            <p:ph type="pic" sz="quarter" idx="3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" b="757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28"/>
          </p:nvPr>
        </p:nvSpPr>
        <p:spPr/>
        <p:txBody>
          <a:bodyPr>
            <a:normAutofit/>
          </a:bodyPr>
          <a:lstStyle/>
          <a:p>
            <a:r>
              <a:rPr lang="en-US" dirty="0"/>
              <a:t>Workbook 9.2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r>
              <a:rPr lang="en-US" dirty="0"/>
              <a:t>Module 9: Explosives and Critical Infrastructure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Classified based on the size of the vehicle, not the quantity of explosives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Characteristics of VBIEDs </a:t>
            </a:r>
            <a:br>
              <a:rPr lang="en-US" dirty="0"/>
            </a:br>
            <a:r>
              <a:rPr lang="en-US" dirty="0"/>
              <a:t>and LVBIEDs (1 of 2)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US" dirty="0"/>
              <a:t>Refer To:</a:t>
            </a:r>
          </a:p>
        </p:txBody>
      </p:sp>
      <p:sp>
        <p:nvSpPr>
          <p:cNvPr id="11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Classified based on the size of the vehicle, not the quantity of explosives</a:t>
            </a:r>
          </a:p>
          <a:p>
            <a:pPr>
              <a:spcAft>
                <a:spcPts val="0"/>
              </a:spcAft>
            </a:pPr>
            <a:endParaRPr lang="en-US" sz="1000" b="0" dirty="0"/>
          </a:p>
        </p:txBody>
      </p:sp>
      <p:sp>
        <p:nvSpPr>
          <p:cNvPr id="12" name="CallAddRight" hidden="1"/>
          <p:cNvSpPr txBox="1">
            <a:spLocks/>
          </p:cNvSpPr>
          <p:nvPr/>
        </p:nvSpPr>
        <p:spPr bwMode="auto">
          <a:xfrm>
            <a:off x="1854200" y="5029200"/>
            <a:ext cx="1041400" cy="30480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 vert="horz" wrap="square" lIns="0" tIns="91440" rIns="0" bIns="91440" numCol="1" anchor="ctr" anchorCtr="0" compatLnSpc="1">
            <a:prstTxWarp prst="textNoShape">
              <a:avLst/>
            </a:prstTxWarp>
            <a:no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Wingdings" pitchFamily="2" charset="2"/>
              <a:buNone/>
              <a:tabLst/>
              <a:defRPr sz="1600" b="1" baseline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/>
              <a:t>Refer to </a:t>
            </a:r>
          </a:p>
          <a:p>
            <a:r>
              <a:rPr lang="en-US" sz="800" b="0"/>
              <a:t>Addendum 9.3</a:t>
            </a:r>
            <a:endParaRPr lang="en-US" sz="800" b="0" dirty="0"/>
          </a:p>
        </p:txBody>
      </p:sp>
      <p:sp>
        <p:nvSpPr>
          <p:cNvPr id="13" name="CallAddLeft" hidden="1"/>
          <p:cNvSpPr txBox="1">
            <a:spLocks/>
          </p:cNvSpPr>
          <p:nvPr/>
        </p:nvSpPr>
        <p:spPr>
          <a:xfrm>
            <a:off x="50800" y="5029200"/>
            <a:ext cx="18034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Characteristics of VBIEDs </a:t>
            </a:r>
            <a:br>
              <a:rPr lang="en-US" sz="1000" b="0"/>
            </a:br>
            <a:r>
              <a:rPr lang="en-US" sz="1000" b="0"/>
              <a:t>and LVBIEDs (1 of 2)</a:t>
            </a:r>
            <a:endParaRPr lang="en-US" sz="1000" b="0" dirty="0"/>
          </a:p>
        </p:txBody>
      </p:sp>
      <p:sp>
        <p:nvSpPr>
          <p:cNvPr id="16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Classified based on the size of the vehicle, not the quantity of explosives</a:t>
            </a:r>
          </a:p>
          <a:p>
            <a:pPr>
              <a:spcAft>
                <a:spcPts val="0"/>
              </a:spcAft>
            </a:pPr>
            <a:endParaRPr lang="en-US" sz="1000" b="0" dirty="0"/>
          </a:p>
        </p:txBody>
      </p:sp>
      <p:sp>
        <p:nvSpPr>
          <p:cNvPr id="17" name="CallAddLeft" hidden="1"/>
          <p:cNvSpPr txBox="1">
            <a:spLocks/>
          </p:cNvSpPr>
          <p:nvPr/>
        </p:nvSpPr>
        <p:spPr>
          <a:xfrm>
            <a:off x="50800" y="5029200"/>
            <a:ext cx="18034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dirty="0"/>
              <a:t>Characteristics of VBIEDs </a:t>
            </a:r>
            <a:br>
              <a:rPr lang="en-US" sz="1000" b="0" dirty="0"/>
            </a:br>
            <a:r>
              <a:rPr lang="en-US" sz="1000" b="0" dirty="0"/>
              <a:t>and LVBIEDs (1 of 2)</a:t>
            </a:r>
          </a:p>
        </p:txBody>
      </p:sp>
      <p:sp>
        <p:nvSpPr>
          <p:cNvPr id="18" name="CallAddR" hidden="1"/>
          <p:cNvSpPr txBox="1">
            <a:spLocks/>
          </p:cNvSpPr>
          <p:nvPr/>
        </p:nvSpPr>
        <p:spPr bwMode="auto">
          <a:xfrm>
            <a:off x="1854200" y="5029200"/>
            <a:ext cx="1041400" cy="1524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  <a:no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None/>
              <a:defRPr sz="1400" b="1">
                <a:solidFill>
                  <a:schemeClr val="bg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 dirty="0"/>
              <a:t>Refer To:</a:t>
            </a:r>
          </a:p>
        </p:txBody>
      </p:sp>
      <p:sp>
        <p:nvSpPr>
          <p:cNvPr id="20" name="CallAddR" hidden="1"/>
          <p:cNvSpPr txBox="1">
            <a:spLocks/>
          </p:cNvSpPr>
          <p:nvPr/>
        </p:nvSpPr>
        <p:spPr bwMode="auto">
          <a:xfrm>
            <a:off x="1854200" y="5181600"/>
            <a:ext cx="1041400" cy="15240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non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0"/>
              </a:spcAft>
              <a:buSzPct val="88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 dirty="0"/>
              <a:t>Workbook 9.2</a:t>
            </a:r>
          </a:p>
        </p:txBody>
      </p:sp>
    </p:spTree>
    <p:extLst>
      <p:ext uri="{BB962C8B-B14F-4D97-AF65-F5344CB8AC3E}">
        <p14:creationId xmlns:p14="http://schemas.microsoft.com/office/powerpoint/2010/main" val="17299728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/>
          <p:cNvPicPr>
            <a:picLocks noGrp="1"/>
          </p:cNvPicPr>
          <p:nvPr>
            <p:ph type="pic" sz="quarter" idx="3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" b="757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28"/>
          </p:nvPr>
        </p:nvSpPr>
        <p:spPr/>
        <p:txBody>
          <a:bodyPr>
            <a:normAutofit/>
          </a:bodyPr>
          <a:lstStyle/>
          <a:p>
            <a:r>
              <a:rPr lang="en-US" dirty="0"/>
              <a:t>Workbook 9.2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r>
              <a:rPr lang="en-US" dirty="0"/>
              <a:t>Module 9: Explosives and Critical Infrastructure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graphicFrame>
        <p:nvGraphicFramePr>
          <p:cNvPr id="14" name="Content Placeholder 1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984455259"/>
              </p:ext>
            </p:extLst>
          </p:nvPr>
        </p:nvGraphicFramePr>
        <p:xfrm>
          <a:off x="404813" y="1217613"/>
          <a:ext cx="8318500" cy="191154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159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59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91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Advantages for terrorists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Disadvantages for terrorists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High mobility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Vehicle</a:t>
                      </a:r>
                      <a:r>
                        <a:rPr lang="en-US" baseline="0" dirty="0"/>
                        <a:t> a</a:t>
                      </a:r>
                      <a:r>
                        <a:rPr lang="en-US" dirty="0"/>
                        <a:t>cquisition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99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Mass devastation and casualties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Explosives acquisition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45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Cost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Driving experience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Characteristics of VBIEDs </a:t>
            </a:r>
            <a:br>
              <a:rPr lang="en-US" dirty="0"/>
            </a:br>
            <a:r>
              <a:rPr lang="en-US" dirty="0"/>
              <a:t>and LVBIEDs (2 of 2)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US" dirty="0"/>
              <a:t>Refer To:</a:t>
            </a:r>
          </a:p>
        </p:txBody>
      </p:sp>
      <p:graphicFrame>
        <p:nvGraphicFramePr>
          <p:cNvPr id="11" name="CallTable" hidden="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3583302"/>
              </p:ext>
            </p:extLst>
          </p:nvPr>
        </p:nvGraphicFramePr>
        <p:xfrm>
          <a:off x="50800" y="5334000"/>
          <a:ext cx="2844800" cy="12446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2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6378">
                <a:tc>
                  <a:txBody>
                    <a:bodyPr/>
                    <a:lstStyle/>
                    <a:p>
                      <a:pPr marL="5715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Advantages for terrorists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5715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Disadvantages for terrorists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5465">
                <a:tc>
                  <a:txBody>
                    <a:bodyPr/>
                    <a:lstStyle/>
                    <a:p>
                      <a:pPr marL="5715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High mobility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5715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Vehicle</a:t>
                      </a:r>
                      <a:r>
                        <a:rPr lang="en-US" sz="1000" baseline="0" dirty="0"/>
                        <a:t> a</a:t>
                      </a:r>
                      <a:r>
                        <a:rPr lang="en-US" sz="1000" dirty="0"/>
                        <a:t>cquisition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7292">
                <a:tc>
                  <a:txBody>
                    <a:bodyPr/>
                    <a:lstStyle/>
                    <a:p>
                      <a:pPr marL="5715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Mass devastation and casualties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5715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Explosives acquisition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5465">
                <a:tc>
                  <a:txBody>
                    <a:bodyPr/>
                    <a:lstStyle/>
                    <a:p>
                      <a:pPr marL="5715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Cost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5715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Driving experience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5" name="CallAddL" hidden="1"/>
          <p:cNvSpPr txBox="1">
            <a:spLocks/>
          </p:cNvSpPr>
          <p:nvPr/>
        </p:nvSpPr>
        <p:spPr>
          <a:xfrm>
            <a:off x="50800" y="5029200"/>
            <a:ext cx="1803400" cy="304800"/>
          </a:xfrm>
          <a:prstGeom prst="rect">
            <a:avLst/>
          </a:prstGeom>
          <a:solidFill>
            <a:srgbClr val="BEBEBE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950"/>
              <a:t>Characteristics of VBIEDs </a:t>
            </a:r>
            <a:br>
              <a:rPr lang="en-US" sz="950"/>
            </a:br>
            <a:r>
              <a:rPr lang="en-US" sz="950"/>
              <a:t>and LVBIEDs (2 of 2)</a:t>
            </a:r>
            <a:endParaRPr lang="en-US" sz="950" dirty="0"/>
          </a:p>
        </p:txBody>
      </p:sp>
      <p:sp>
        <p:nvSpPr>
          <p:cNvPr id="17" name="CallAddR" hidden="1"/>
          <p:cNvSpPr txBox="1">
            <a:spLocks/>
          </p:cNvSpPr>
          <p:nvPr/>
        </p:nvSpPr>
        <p:spPr bwMode="auto">
          <a:xfrm>
            <a:off x="1879600" y="5029200"/>
            <a:ext cx="1016000" cy="304800"/>
          </a:xfrm>
          <a:prstGeom prst="rect">
            <a:avLst/>
          </a:prstGeom>
          <a:solidFill>
            <a:srgbClr val="D7D7D7"/>
          </a:solidFill>
          <a:ln w="9525">
            <a:noFill/>
            <a:miter lim="800000"/>
            <a:headEnd/>
            <a:tailEnd/>
          </a:ln>
        </p:spPr>
        <p:txBody>
          <a:bodyPr vert="horz" wrap="square" lIns="45720" tIns="91440" rIns="228600" bIns="91440" numCol="1" anchor="ctr" anchorCtr="0" compatLnSpc="1">
            <a:prstTxWarp prst="textNoShape">
              <a:avLst/>
            </a:prstTxWarp>
            <a:no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Wingdings" pitchFamily="2" charset="2"/>
              <a:buNone/>
              <a:tabLst/>
              <a:defRPr sz="1600" b="1" baseline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/>
              <a:t>Refer to </a:t>
            </a:r>
          </a:p>
          <a:p>
            <a:r>
              <a:rPr lang="en-US" sz="800"/>
              <a:t>Addendum 9.3</a:t>
            </a:r>
            <a:endParaRPr lang="en-US" sz="800" dirty="0"/>
          </a:p>
        </p:txBody>
      </p:sp>
      <p:graphicFrame>
        <p:nvGraphicFramePr>
          <p:cNvPr id="18" name="CallTable" hidden="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27969340"/>
              </p:ext>
            </p:extLst>
          </p:nvPr>
        </p:nvGraphicFramePr>
        <p:xfrm>
          <a:off x="50800" y="5334000"/>
          <a:ext cx="2844800" cy="12446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2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637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Advantages for terrorists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Disadvantages for terrorists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546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High mobility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Vehicle</a:t>
                      </a:r>
                      <a:r>
                        <a:rPr lang="en-US" sz="1000" baseline="0" dirty="0"/>
                        <a:t> a</a:t>
                      </a:r>
                      <a:r>
                        <a:rPr lang="en-US" sz="1000" dirty="0"/>
                        <a:t>cquisition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729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Mass devastation and casualties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Explosives acquisition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546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Cost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Driving experience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9" name="CallAddLeft" hidden="1"/>
          <p:cNvSpPr txBox="1">
            <a:spLocks/>
          </p:cNvSpPr>
          <p:nvPr/>
        </p:nvSpPr>
        <p:spPr>
          <a:xfrm>
            <a:off x="50800" y="5027953"/>
            <a:ext cx="18034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dirty="0"/>
              <a:t>Characteristics of VBIEDs </a:t>
            </a:r>
            <a:br>
              <a:rPr lang="en-US" sz="1000" b="0" dirty="0"/>
            </a:br>
            <a:r>
              <a:rPr lang="en-US" sz="1000" b="0" dirty="0"/>
              <a:t>and LVBIEDs (2 of 2)</a:t>
            </a:r>
          </a:p>
        </p:txBody>
      </p:sp>
      <p:sp>
        <p:nvSpPr>
          <p:cNvPr id="21" name="CallAddR" hidden="1"/>
          <p:cNvSpPr txBox="1">
            <a:spLocks/>
          </p:cNvSpPr>
          <p:nvPr/>
        </p:nvSpPr>
        <p:spPr bwMode="auto">
          <a:xfrm>
            <a:off x="1854200" y="5029200"/>
            <a:ext cx="1041400" cy="1524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  <a:no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None/>
              <a:defRPr sz="1400" b="1">
                <a:solidFill>
                  <a:schemeClr val="bg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 dirty="0"/>
              <a:t>Refer To:</a:t>
            </a:r>
          </a:p>
        </p:txBody>
      </p:sp>
      <p:sp>
        <p:nvSpPr>
          <p:cNvPr id="22" name="CallAddR" hidden="1"/>
          <p:cNvSpPr txBox="1">
            <a:spLocks/>
          </p:cNvSpPr>
          <p:nvPr/>
        </p:nvSpPr>
        <p:spPr bwMode="auto">
          <a:xfrm>
            <a:off x="1854200" y="5181600"/>
            <a:ext cx="1041400" cy="15240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non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0"/>
              </a:spcAft>
              <a:buSzPct val="88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 dirty="0"/>
              <a:t>Workbook 9.2</a:t>
            </a:r>
          </a:p>
        </p:txBody>
      </p:sp>
    </p:spTree>
    <p:extLst>
      <p:ext uri="{BB962C8B-B14F-4D97-AF65-F5344CB8AC3E}">
        <p14:creationId xmlns:p14="http://schemas.microsoft.com/office/powerpoint/2010/main" val="23380896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Definition of an Explosion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Module 9: Explosives and Critical Infrastructure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An extremely rapid release of energy (gases) in the observed physical forms of light, heat, sound, and a shock wave </a:t>
            </a:r>
          </a:p>
        </p:txBody>
      </p:sp>
      <p:sp>
        <p:nvSpPr>
          <p:cNvPr id="7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Definition of an Explosion</a:t>
            </a:r>
            <a:endParaRPr lang="en-US" sz="1000" b="0" dirty="0"/>
          </a:p>
        </p:txBody>
      </p:sp>
      <p:sp>
        <p:nvSpPr>
          <p:cNvPr id="9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An extremely rapid release of energy (gases) in the observed physical forms of light, heat, sound, and a shock wave </a:t>
            </a:r>
            <a:endParaRPr lang="en-US" sz="1000" b="0" dirty="0"/>
          </a:p>
        </p:txBody>
      </p:sp>
      <p:sp>
        <p:nvSpPr>
          <p:cNvPr id="10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Definition of an Explosion</a:t>
            </a:r>
            <a:endParaRPr lang="en-US" sz="1000" b="0" dirty="0"/>
          </a:p>
        </p:txBody>
      </p:sp>
      <p:sp>
        <p:nvSpPr>
          <p:cNvPr id="11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An extremely rapid release of energy (gases) in the observed physical forms of light, heat, sound, and a shock wave 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25727756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Module 9: Explosives and Critical Infrastructure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dirty="0"/>
              <a:t>What are some examples of VBIED attacks?</a:t>
            </a:r>
          </a:p>
          <a:p>
            <a:pPr lvl="0"/>
            <a:r>
              <a:rPr lang="en-US" dirty="0"/>
              <a:t>What makes a VBIED attractive to terrorists?</a:t>
            </a:r>
          </a:p>
          <a:p>
            <a:r>
              <a:rPr lang="en-US" dirty="0"/>
              <a:t>What difficulties could a terrorist encounter when attempting to use a VBIED?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 Questions</a:t>
            </a:r>
          </a:p>
        </p:txBody>
      </p:sp>
      <p:sp>
        <p:nvSpPr>
          <p:cNvPr id="7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What are some examples of VBIED attacks?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What makes a VBIED attractive to terrorists?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What difficulties could a terrorist encounter when attempting to use a VBIED?</a:t>
            </a:r>
            <a:endParaRPr lang="en-US" sz="1000" b="0" dirty="0"/>
          </a:p>
        </p:txBody>
      </p:sp>
      <p:sp>
        <p:nvSpPr>
          <p:cNvPr id="8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Discussion Questions</a:t>
            </a:r>
            <a:endParaRPr lang="en-US" sz="1000" b="0" dirty="0"/>
          </a:p>
        </p:txBody>
      </p:sp>
      <p:sp>
        <p:nvSpPr>
          <p:cNvPr id="9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What are some examples of VBIED attacks?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What makes a VBIED attractive to terrorists?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What difficulties could a terrorist encounter when attempting to use a VBIED?</a:t>
            </a:r>
            <a:endParaRPr lang="en-US" sz="1000" b="0" dirty="0"/>
          </a:p>
        </p:txBody>
      </p:sp>
      <p:sp>
        <p:nvSpPr>
          <p:cNvPr id="10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Discussion Questions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31099700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Delivered IED — Letter or Package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Module 9: Explosives and Critical Infrastructure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quarter" idx="16"/>
          </p:nvPr>
        </p:nvPicPr>
        <p:blipFill>
          <a:blip r:embed="rId2"/>
          <a:stretch>
            <a:fillRect/>
          </a:stretch>
        </p:blipFill>
        <p:spPr>
          <a:xfrm>
            <a:off x="4031536" y="3051209"/>
            <a:ext cx="2147946" cy="3200000"/>
          </a:xfrm>
        </p:spPr>
      </p:pic>
      <p:sp>
        <p:nvSpPr>
          <p:cNvPr id="7" name="Content Placeholder 6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pPr lvl="0"/>
            <a:r>
              <a:rPr lang="en-US" dirty="0"/>
              <a:t>Constructed of a flexible or moldable explosive</a:t>
            </a:r>
          </a:p>
          <a:p>
            <a:pPr lvl="0"/>
            <a:r>
              <a:rPr lang="en-US" dirty="0"/>
              <a:t>Firing switch could be a pull switch, loop switch, or photosynthesis cell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06738" y="5904619"/>
            <a:ext cx="11416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</a:rPr>
              <a:t>Source: US National Archives</a:t>
            </a:r>
          </a:p>
        </p:txBody>
      </p:sp>
      <p:sp>
        <p:nvSpPr>
          <p:cNvPr id="9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Delivered IED — Letter or Package</a:t>
            </a:r>
            <a:endParaRPr lang="en-US" sz="1000" b="0" dirty="0"/>
          </a:p>
        </p:txBody>
      </p:sp>
      <p:sp>
        <p:nvSpPr>
          <p:cNvPr id="13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Constructed of a flexible or moldable explosive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Firing switch could be a pull switch, loop switch, or photosynthesis cell</a:t>
            </a:r>
          </a:p>
        </p:txBody>
      </p:sp>
      <p:sp>
        <p:nvSpPr>
          <p:cNvPr id="14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Delivered IED — Letter or Package</a:t>
            </a:r>
            <a:endParaRPr lang="en-US" sz="1000" b="0" dirty="0"/>
          </a:p>
        </p:txBody>
      </p:sp>
      <p:sp>
        <p:nvSpPr>
          <p:cNvPr id="16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Constructed of a flexible or moldable explosive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Firing switch could be a pull switch, loop switch, or photosynthesis cell</a:t>
            </a:r>
          </a:p>
        </p:txBody>
      </p:sp>
    </p:spTree>
    <p:extLst>
      <p:ext uri="{BB962C8B-B14F-4D97-AF65-F5344CB8AC3E}">
        <p14:creationId xmlns:p14="http://schemas.microsoft.com/office/powerpoint/2010/main" val="2486384827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Indicators of Delivered IED — </a:t>
            </a:r>
            <a:br>
              <a:rPr lang="en-US" dirty="0"/>
            </a:br>
            <a:r>
              <a:rPr lang="en-US" dirty="0"/>
              <a:t>Letter or Package (1 of 3)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Module 9: Explosives and Critical Infrastructure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 dirty="0"/>
              <a:t>Foreign mail or special delivery markings</a:t>
            </a:r>
          </a:p>
          <a:p>
            <a:pPr lvl="0"/>
            <a:r>
              <a:rPr lang="en-US" dirty="0"/>
              <a:t>Restrictive markings, such as confidential or personal </a:t>
            </a:r>
          </a:p>
          <a:p>
            <a:pPr lvl="0"/>
            <a:r>
              <a:rPr lang="en-US" dirty="0"/>
              <a:t>Excessive postage</a:t>
            </a:r>
          </a:p>
          <a:p>
            <a:pPr lvl="0"/>
            <a:r>
              <a:rPr lang="en-US" dirty="0"/>
              <a:t>Handwritten or poorly typed address</a:t>
            </a:r>
          </a:p>
        </p:txBody>
      </p:sp>
      <p:sp>
        <p:nvSpPr>
          <p:cNvPr id="7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900" b="0" dirty="0"/>
              <a:t>Indicators of Delivered IED — </a:t>
            </a:r>
            <a:br>
              <a:rPr lang="en-US" sz="900" b="0" dirty="0"/>
            </a:br>
            <a:r>
              <a:rPr lang="en-US" sz="900" b="0" dirty="0"/>
              <a:t>Letter or Package (1 of 2)</a:t>
            </a:r>
          </a:p>
        </p:txBody>
      </p:sp>
      <p:sp>
        <p:nvSpPr>
          <p:cNvPr id="8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Foreign mail or special delivery markings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Restrictive markings, such as confidential or personal 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Excessive postage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Handwritten or poorly typed address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Incorrect titles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Titles but no names</a:t>
            </a:r>
            <a:endParaRPr lang="en-US" sz="1000" b="0" dirty="0"/>
          </a:p>
        </p:txBody>
      </p:sp>
      <p:sp>
        <p:nvSpPr>
          <p:cNvPr id="9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Indicators of Delivered IED — </a:t>
            </a:r>
            <a:br>
              <a:rPr lang="en-US" sz="1000" b="0"/>
            </a:br>
            <a:r>
              <a:rPr lang="en-US" sz="1000" b="0"/>
              <a:t>Letter or Package (1 of 3)</a:t>
            </a:r>
            <a:endParaRPr lang="en-US" sz="1000" b="0" dirty="0"/>
          </a:p>
        </p:txBody>
      </p:sp>
      <p:sp>
        <p:nvSpPr>
          <p:cNvPr id="10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Foreign mail or special delivery markings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Restrictive markings, such as confidential or personal 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Excessive postage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Handwritten or poorly typed address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7626936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Indicators of Delivered IED — </a:t>
            </a:r>
            <a:br>
              <a:rPr lang="en-US" dirty="0"/>
            </a:br>
            <a:r>
              <a:rPr lang="en-US" dirty="0"/>
              <a:t>Letter or Package (2 of 3)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Module 9: Explosives and Critical Infrastructure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 dirty="0"/>
              <a:t>Incorrect titles</a:t>
            </a:r>
          </a:p>
          <a:p>
            <a:r>
              <a:rPr lang="en-US" dirty="0"/>
              <a:t>Titles but no names</a:t>
            </a:r>
          </a:p>
          <a:p>
            <a:pPr lvl="0"/>
            <a:r>
              <a:rPr lang="en-US" dirty="0"/>
              <a:t>Misspelling of common words</a:t>
            </a:r>
          </a:p>
          <a:p>
            <a:pPr lvl="0"/>
            <a:r>
              <a:rPr lang="en-US" dirty="0"/>
              <a:t>Missing or suspicious return address </a:t>
            </a:r>
          </a:p>
        </p:txBody>
      </p:sp>
      <p:sp>
        <p:nvSpPr>
          <p:cNvPr id="7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900" b="0" dirty="0"/>
              <a:t>Indicators of Delivered IED — </a:t>
            </a:r>
            <a:br>
              <a:rPr lang="en-US" sz="900" b="0" dirty="0"/>
            </a:br>
            <a:r>
              <a:rPr lang="en-US" sz="900" b="0" dirty="0"/>
              <a:t>Letter or Package (2 of 2)</a:t>
            </a:r>
          </a:p>
        </p:txBody>
      </p:sp>
      <p:sp>
        <p:nvSpPr>
          <p:cNvPr id="8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Misspelling of common words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Missing or suspicious return address 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Stains, strange odors, or excessive weight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Thick, bulky, or rigid envelope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Protruding wires or tin foil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Excessive tape or string</a:t>
            </a:r>
            <a:endParaRPr lang="en-US" sz="1000" b="0" dirty="0"/>
          </a:p>
        </p:txBody>
      </p:sp>
      <p:sp>
        <p:nvSpPr>
          <p:cNvPr id="9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Indicators of Delivered IED — </a:t>
            </a:r>
            <a:br>
              <a:rPr lang="en-US" sz="1000" b="0"/>
            </a:br>
            <a:r>
              <a:rPr lang="en-US" sz="1000" b="0"/>
              <a:t>Letter or Package (2 of 3)</a:t>
            </a:r>
            <a:endParaRPr lang="en-US" sz="1000" b="0" dirty="0"/>
          </a:p>
        </p:txBody>
      </p:sp>
      <p:sp>
        <p:nvSpPr>
          <p:cNvPr id="10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Incorrect titles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Titles but no names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Misspelling of common words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Missing or suspicious return address 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26301389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Indicators of Delivered IED — </a:t>
            </a:r>
            <a:br>
              <a:rPr lang="en-US" dirty="0"/>
            </a:br>
            <a:r>
              <a:rPr lang="en-US" dirty="0"/>
              <a:t>Letter or Package (3 of 3)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Module 9: Explosives and Critical Infrastructure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 dirty="0"/>
              <a:t>Stains, strange odors, or excessive weight</a:t>
            </a:r>
          </a:p>
          <a:p>
            <a:pPr lvl="0"/>
            <a:r>
              <a:rPr lang="en-US" dirty="0"/>
              <a:t>Thick, bulky, or rigid envelope</a:t>
            </a:r>
          </a:p>
          <a:p>
            <a:pPr lvl="0"/>
            <a:r>
              <a:rPr lang="en-US" dirty="0"/>
              <a:t>Protruding wires or tin foil</a:t>
            </a:r>
          </a:p>
          <a:p>
            <a:r>
              <a:rPr lang="en-US" dirty="0"/>
              <a:t>Excessive tape or string</a:t>
            </a:r>
          </a:p>
        </p:txBody>
      </p:sp>
      <p:sp>
        <p:nvSpPr>
          <p:cNvPr id="7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900" b="0" dirty="0"/>
              <a:t>Indicators of Delivered IED — </a:t>
            </a:r>
            <a:br>
              <a:rPr lang="en-US" sz="900" b="0" dirty="0"/>
            </a:br>
            <a:r>
              <a:rPr lang="en-US" sz="900" b="0" dirty="0"/>
              <a:t>Letter or Package (2 of 2)</a:t>
            </a:r>
          </a:p>
        </p:txBody>
      </p:sp>
      <p:sp>
        <p:nvSpPr>
          <p:cNvPr id="8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Misspelling of common words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Missing or suspicious return address 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Stains, strange odors, or excessive weight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Thick, bulky, or rigid envelope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Protruding wires or tin foil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Excessive tape or string</a:t>
            </a:r>
            <a:endParaRPr lang="en-US" sz="1000" b="0" dirty="0"/>
          </a:p>
        </p:txBody>
      </p:sp>
      <p:sp>
        <p:nvSpPr>
          <p:cNvPr id="9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Indicators of Delivered IED — </a:t>
            </a:r>
            <a:br>
              <a:rPr lang="en-US" sz="1000" b="0"/>
            </a:br>
            <a:r>
              <a:rPr lang="en-US" sz="1000" b="0"/>
              <a:t>Letter or Package (3 of 3)</a:t>
            </a:r>
            <a:endParaRPr lang="en-US" sz="1000" b="0" dirty="0"/>
          </a:p>
        </p:txBody>
      </p:sp>
      <p:sp>
        <p:nvSpPr>
          <p:cNvPr id="10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Stains, strange odors, or excessive weight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Thick, bulky, or rigid envelope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Protruding wires or tin foil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Excessive tape or string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25468370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Handling of Delivered IED — </a:t>
            </a:r>
            <a:br>
              <a:rPr lang="en-US" dirty="0"/>
            </a:br>
            <a:r>
              <a:rPr lang="en-US" dirty="0"/>
              <a:t>Letter or Package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Module 9: Explosives and Critical Infrastructure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Do not open it</a:t>
            </a:r>
          </a:p>
          <a:p>
            <a:r>
              <a:rPr lang="en-US" dirty="0"/>
              <a:t>Determine whether it can be moved</a:t>
            </a:r>
          </a:p>
          <a:p>
            <a:r>
              <a:rPr lang="en-US" dirty="0"/>
              <a:t>Attempt to learn details 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026150" y="1713022"/>
            <a:ext cx="2134574" cy="3184416"/>
          </a:xfrm>
        </p:spPr>
      </p:pic>
      <p:sp>
        <p:nvSpPr>
          <p:cNvPr id="11" name="TextBox 10"/>
          <p:cNvSpPr txBox="1"/>
          <p:nvPr/>
        </p:nvSpPr>
        <p:spPr>
          <a:xfrm>
            <a:off x="7283561" y="4681994"/>
            <a:ext cx="87716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</a:rPr>
              <a:t>Source: USPS</a:t>
            </a:r>
          </a:p>
        </p:txBody>
      </p:sp>
      <p:sp>
        <p:nvSpPr>
          <p:cNvPr id="10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900" b="0" dirty="0"/>
              <a:t>Handling of Delivered IED — </a:t>
            </a:r>
            <a:br>
              <a:rPr lang="en-US" sz="900" b="0" dirty="0"/>
            </a:br>
            <a:r>
              <a:rPr lang="en-US" sz="900" b="0" dirty="0"/>
              <a:t>Letter or Package</a:t>
            </a:r>
          </a:p>
        </p:txBody>
      </p:sp>
      <p:sp>
        <p:nvSpPr>
          <p:cNvPr id="12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Do not open it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Determine whether it can be moved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Attempt to learn details </a:t>
            </a:r>
            <a:endParaRPr lang="en-US" sz="1000" b="0" dirty="0"/>
          </a:p>
        </p:txBody>
      </p:sp>
      <p:sp>
        <p:nvSpPr>
          <p:cNvPr id="13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Handling of Delivered IED — </a:t>
            </a:r>
            <a:br>
              <a:rPr lang="en-US" sz="1000" b="0"/>
            </a:br>
            <a:r>
              <a:rPr lang="en-US" sz="1000" b="0"/>
              <a:t>Letter or Package</a:t>
            </a:r>
            <a:endParaRPr lang="en-US" sz="1000" b="0" dirty="0"/>
          </a:p>
        </p:txBody>
      </p:sp>
      <p:sp>
        <p:nvSpPr>
          <p:cNvPr id="14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Do not open it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Determine whether it can be moved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Attempt to learn details 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32708634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Suicide Bombers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Module 9: Explosives and Critical Infrastructure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 dirty="0"/>
              <a:t>Extremely motivated</a:t>
            </a:r>
          </a:p>
          <a:p>
            <a:r>
              <a:rPr lang="en-US" dirty="0"/>
              <a:t>Have control and flexibility</a:t>
            </a:r>
          </a:p>
        </p:txBody>
      </p:sp>
      <p:sp>
        <p:nvSpPr>
          <p:cNvPr id="7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Suicide Bombers</a:t>
            </a:r>
            <a:endParaRPr lang="en-US" sz="1000" b="0" dirty="0"/>
          </a:p>
        </p:txBody>
      </p:sp>
      <p:sp>
        <p:nvSpPr>
          <p:cNvPr id="8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Extremely motivated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Have control and flexibility</a:t>
            </a:r>
            <a:endParaRPr lang="en-US" sz="1000" b="0" dirty="0"/>
          </a:p>
        </p:txBody>
      </p:sp>
      <p:sp>
        <p:nvSpPr>
          <p:cNvPr id="9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Suicide Bombers</a:t>
            </a:r>
            <a:endParaRPr lang="en-US" sz="1000" b="0" dirty="0"/>
          </a:p>
        </p:txBody>
      </p:sp>
      <p:sp>
        <p:nvSpPr>
          <p:cNvPr id="10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Extremely motivated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Have control and flexibility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10306830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Suicide Bombs Preferred by Terrorists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Module 9: Explosives and Critical Infrastructure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dirty="0"/>
              <a:t>Require relatively few resources and training</a:t>
            </a:r>
          </a:p>
          <a:p>
            <a:r>
              <a:rPr lang="en-US" dirty="0"/>
              <a:t>Have a high rate of success</a:t>
            </a:r>
          </a:p>
          <a:p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97600" y="1497454"/>
            <a:ext cx="2092183" cy="2752284"/>
          </a:xfrm>
        </p:spPr>
      </p:pic>
      <p:sp>
        <p:nvSpPr>
          <p:cNvPr id="14" name="TextBox 13"/>
          <p:cNvSpPr txBox="1"/>
          <p:nvPr/>
        </p:nvSpPr>
        <p:spPr>
          <a:xfrm>
            <a:off x="7007083" y="4034294"/>
            <a:ext cx="12827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chemeClr val="bg1"/>
                </a:solidFill>
              </a:rPr>
              <a:t>Source: DS/T/ATA</a:t>
            </a:r>
          </a:p>
        </p:txBody>
      </p:sp>
      <p:sp>
        <p:nvSpPr>
          <p:cNvPr id="10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Suicide Bombs Preferred by Terrorists</a:t>
            </a:r>
            <a:endParaRPr lang="en-US" sz="1000" b="0" dirty="0"/>
          </a:p>
        </p:txBody>
      </p:sp>
      <p:sp>
        <p:nvSpPr>
          <p:cNvPr id="11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Require relatively few resources and training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Have a high rate of success</a:t>
            </a:r>
          </a:p>
          <a:p>
            <a:pPr>
              <a:spcAft>
                <a:spcPts val="0"/>
              </a:spcAft>
            </a:pPr>
            <a:endParaRPr lang="en-US" sz="1000" b="0" dirty="0"/>
          </a:p>
        </p:txBody>
      </p:sp>
      <p:sp>
        <p:nvSpPr>
          <p:cNvPr id="12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Suicide Bombs Preferred by Terrorists</a:t>
            </a:r>
            <a:endParaRPr lang="en-US" sz="1000" b="0" dirty="0"/>
          </a:p>
        </p:txBody>
      </p:sp>
      <p:sp>
        <p:nvSpPr>
          <p:cNvPr id="13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Require relatively few resources and training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Have a high rate of success</a:t>
            </a:r>
          </a:p>
          <a:p>
            <a:pPr>
              <a:spcAft>
                <a:spcPts val="0"/>
              </a:spcAft>
            </a:pP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389695692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Suicide Bombs — Tactics </a:t>
            </a:r>
            <a:br>
              <a:rPr lang="en-US" dirty="0"/>
            </a:br>
            <a:r>
              <a:rPr lang="en-US" dirty="0"/>
              <a:t>and Delivery Methods (1 of 3)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Module 9: Explosives and Critical Infrastructure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 dirty="0"/>
              <a:t>Can be person-borne or VBIED</a:t>
            </a:r>
          </a:p>
          <a:p>
            <a:pPr lvl="0"/>
            <a:r>
              <a:rPr lang="en-US" dirty="0"/>
              <a:t>Person-borne has less power but still considered successful</a:t>
            </a:r>
          </a:p>
          <a:p>
            <a:pPr lvl="0"/>
            <a:r>
              <a:rPr lang="en-US" dirty="0"/>
              <a:t>Bomber controls the location, method of delivery, and timing</a:t>
            </a:r>
          </a:p>
          <a:p>
            <a:r>
              <a:rPr lang="en-US" dirty="0"/>
              <a:t>Can change target as circumstances dictate</a:t>
            </a:r>
          </a:p>
        </p:txBody>
      </p:sp>
      <p:sp>
        <p:nvSpPr>
          <p:cNvPr id="7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900" b="0" dirty="0"/>
              <a:t>Suicide Bombs — Tactics </a:t>
            </a:r>
            <a:br>
              <a:rPr lang="en-US" sz="900" b="0" dirty="0"/>
            </a:br>
            <a:r>
              <a:rPr lang="en-US" sz="900" b="0" dirty="0"/>
              <a:t>and Delivery Methods (1 of 3)</a:t>
            </a:r>
          </a:p>
        </p:txBody>
      </p:sp>
      <p:sp>
        <p:nvSpPr>
          <p:cNvPr id="8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Can be person-borne or VBIED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Person-borne has less power but still considered successful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Bomber controls the location, method of delivery, and timing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Can change target as circumstances dictate</a:t>
            </a:r>
            <a:endParaRPr lang="en-US" sz="1000" b="0" dirty="0"/>
          </a:p>
        </p:txBody>
      </p:sp>
      <p:sp>
        <p:nvSpPr>
          <p:cNvPr id="9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Suicide Bombs — Tactics </a:t>
            </a:r>
            <a:br>
              <a:rPr lang="en-US" sz="1000" b="0"/>
            </a:br>
            <a:r>
              <a:rPr lang="en-US" sz="1000" b="0"/>
              <a:t>and Delivery Methods (1 of 3)</a:t>
            </a:r>
            <a:endParaRPr lang="en-US" sz="1000" b="0" dirty="0"/>
          </a:p>
        </p:txBody>
      </p:sp>
      <p:sp>
        <p:nvSpPr>
          <p:cNvPr id="10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Can be person-borne or VBIED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Person-borne has less power but still considered successful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Bomber controls the location, method of delivery, and timing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Can change target as circumstances dictate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107982380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Module 9: Explosives and Critical Infrastructure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Suicide Bombs — Tactics </a:t>
            </a:r>
            <a:br>
              <a:rPr lang="en-US" dirty="0"/>
            </a:br>
            <a:r>
              <a:rPr lang="en-US" dirty="0"/>
              <a:t>and Delivery Methods (2 of 3)</a:t>
            </a:r>
          </a:p>
        </p:txBody>
      </p:sp>
      <p:pic>
        <p:nvPicPr>
          <p:cNvPr id="12" name="Picture Placeholder 11"/>
          <p:cNvPicPr>
            <a:picLocks noGrp="1" noChangeAspect="1"/>
          </p:cNvPicPr>
          <p:nvPr>
            <p:ph type="pic" sz="quarter" idx="3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7" name="CISR09v_S48 Volgograd Bus Explosion.wmv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92325" y="1217613"/>
            <a:ext cx="4959349" cy="3719512"/>
          </a:xfrm>
        </p:spPr>
      </p:pic>
      <p:sp>
        <p:nvSpPr>
          <p:cNvPr id="11" name="CallAddRight" hidden="1"/>
          <p:cNvSpPr txBox="1">
            <a:spLocks/>
          </p:cNvSpPr>
          <p:nvPr/>
        </p:nvSpPr>
        <p:spPr bwMode="auto">
          <a:xfrm>
            <a:off x="1854200" y="6273800"/>
            <a:ext cx="1041400" cy="30480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 vert="horz" wrap="square" lIns="0" tIns="91440" rIns="0" bIns="91440" numCol="1" anchor="ctr" anchorCtr="0" compatLnSpc="1">
            <a:prstTxWarp prst="textNoShape">
              <a:avLst/>
            </a:prstTxWarp>
            <a:no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Wingdings" pitchFamily="2" charset="2"/>
              <a:buNone/>
              <a:tabLst/>
              <a:defRPr sz="1600" b="1" baseline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 dirty="0"/>
              <a:t>Click the </a:t>
            </a:r>
          </a:p>
          <a:p>
            <a:r>
              <a:rPr lang="en-US" sz="800" b="0" dirty="0"/>
              <a:t>image to play video</a:t>
            </a:r>
          </a:p>
        </p:txBody>
      </p:sp>
      <p:sp>
        <p:nvSpPr>
          <p:cNvPr id="13" name="CallAddLeft" hidden="1"/>
          <p:cNvSpPr txBox="1">
            <a:spLocks/>
          </p:cNvSpPr>
          <p:nvPr/>
        </p:nvSpPr>
        <p:spPr>
          <a:xfrm>
            <a:off x="50800" y="6273800"/>
            <a:ext cx="18034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900" b="0" dirty="0"/>
              <a:t>Suicide Bombs — Tactics </a:t>
            </a:r>
            <a:br>
              <a:rPr lang="en-US" sz="900" b="0" dirty="0"/>
            </a:br>
            <a:r>
              <a:rPr lang="en-US" sz="900" b="0" dirty="0"/>
              <a:t>and Delivery Methods (2 of 3)</a:t>
            </a:r>
          </a:p>
        </p:txBody>
      </p:sp>
      <p:sp>
        <p:nvSpPr>
          <p:cNvPr id="17" name="CallTable" hidden="1"/>
          <p:cNvSpPr txBox="1">
            <a:spLocks/>
          </p:cNvSpPr>
          <p:nvPr/>
        </p:nvSpPr>
        <p:spPr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</p:spPr>
        <p:txBody>
          <a:bodyPr/>
          <a:lstStyle>
            <a:lvl1pPr marL="182563" indent="-182563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457200" indent="-180975" algn="l" rtl="0" eaLnBrk="1" fontAlgn="base" hangingPunct="1">
              <a:spcBef>
                <a:spcPts val="0"/>
              </a:spcBef>
              <a:spcAft>
                <a:spcPts val="10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731520" indent="-180975" algn="l" rtl="0" eaLnBrk="1" fontAlgn="base" hangingPunct="1">
              <a:spcBef>
                <a:spcPts val="0"/>
              </a:spcBef>
              <a:spcAft>
                <a:spcPts val="10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05840" indent="-182880" algn="l" rtl="0" eaLnBrk="1" fontAlgn="base" hangingPunct="1">
              <a:spcBef>
                <a:spcPts val="0"/>
              </a:spcBef>
              <a:spcAft>
                <a:spcPts val="10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buNone/>
            </a:pPr>
            <a:endParaRPr lang="en-US" b="0" dirty="0"/>
          </a:p>
        </p:txBody>
      </p:sp>
      <p:sp>
        <p:nvSpPr>
          <p:cNvPr id="18" name="CallTop" hidden="1"/>
          <p:cNvSpPr txBox="1">
            <a:spLocks/>
          </p:cNvSpPr>
          <p:nvPr/>
        </p:nvSpPr>
        <p:spPr>
          <a:xfrm>
            <a:off x="50800" y="5029200"/>
            <a:ext cx="28448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Suicide Bombs — Tactics </a:t>
            </a:r>
            <a:br>
              <a:rPr lang="en-US" sz="1000" b="0"/>
            </a:br>
            <a:r>
              <a:rPr lang="en-US" sz="1000" b="0"/>
              <a:t>and Delivery Methods (2 of 3)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9514846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Characteristics of an Explosion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Module 9: Explosives and Critical Infrastructure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 dirty="0"/>
              <a:t>A sudden escape of gases from a confined space </a:t>
            </a:r>
          </a:p>
          <a:p>
            <a:r>
              <a:rPr lang="en-US" dirty="0"/>
              <a:t>High temperatures, a violent shock, and a loud noise</a:t>
            </a:r>
          </a:p>
        </p:txBody>
      </p:sp>
      <p:sp>
        <p:nvSpPr>
          <p:cNvPr id="7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Characteristics of an Explosion</a:t>
            </a:r>
            <a:endParaRPr lang="en-US" sz="1000" b="0" dirty="0"/>
          </a:p>
        </p:txBody>
      </p:sp>
      <p:sp>
        <p:nvSpPr>
          <p:cNvPr id="10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A sudden escape of gases from a confined space 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High temperatures, a violent shock, and a loud noise</a:t>
            </a:r>
            <a:endParaRPr lang="en-US" sz="1000" b="0" dirty="0"/>
          </a:p>
        </p:txBody>
      </p:sp>
      <p:sp>
        <p:nvSpPr>
          <p:cNvPr id="11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Characteristics of an Explosion</a:t>
            </a:r>
            <a:endParaRPr lang="en-US" sz="1000" b="0" dirty="0"/>
          </a:p>
        </p:txBody>
      </p:sp>
      <p:sp>
        <p:nvSpPr>
          <p:cNvPr id="12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A sudden escape of gases from a confined space 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High temperatures, a violent shock, and a loud noise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8228980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Suicide Bombs — Tactics </a:t>
            </a:r>
            <a:br>
              <a:rPr lang="en-US" dirty="0"/>
            </a:br>
            <a:r>
              <a:rPr lang="en-US" dirty="0"/>
              <a:t>and Delivery Methods (3 of 3)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Module 9: Explosives and Critical Infrastructure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50</a:t>
            </a:fld>
            <a:endParaRPr lang="en-US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quarter" idx="16"/>
          </p:nvPr>
        </p:nvPicPr>
        <p:blipFill>
          <a:blip r:embed="rId2"/>
          <a:stretch>
            <a:fillRect/>
          </a:stretch>
        </p:blipFill>
        <p:spPr>
          <a:xfrm>
            <a:off x="4273618" y="4225964"/>
            <a:ext cx="1301602" cy="2252394"/>
          </a:xfrm>
        </p:spPr>
      </p:pic>
      <p:sp>
        <p:nvSpPr>
          <p:cNvPr id="7" name="Content Placeholder 6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pPr lvl="0"/>
            <a:r>
              <a:rPr lang="en-US" dirty="0"/>
              <a:t>Critical elements of a suicide bombing:  </a:t>
            </a:r>
          </a:p>
          <a:p>
            <a:pPr lvl="1"/>
            <a:r>
              <a:rPr lang="en-US" dirty="0"/>
              <a:t>Design of the explosive device</a:t>
            </a:r>
          </a:p>
          <a:p>
            <a:pPr lvl="1"/>
            <a:r>
              <a:rPr lang="en-US" dirty="0"/>
              <a:t>Method of delivery</a:t>
            </a:r>
          </a:p>
          <a:p>
            <a:pPr lvl="1"/>
            <a:r>
              <a:rPr lang="en-US" dirty="0"/>
              <a:t>Target selection</a:t>
            </a:r>
          </a:p>
          <a:p>
            <a:pPr lvl="0"/>
            <a:r>
              <a:rPr lang="en-US" dirty="0"/>
              <a:t>Concealment and deception:</a:t>
            </a:r>
          </a:p>
          <a:p>
            <a:pPr lvl="1"/>
            <a:r>
              <a:rPr lang="en-US" dirty="0"/>
              <a:t>Often hidden in clothes or concealed in vehicle</a:t>
            </a:r>
          </a:p>
          <a:p>
            <a:pPr lvl="1"/>
            <a:r>
              <a:rPr lang="en-US" dirty="0"/>
              <a:t>False pregnancy or physical disability</a:t>
            </a: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750955" y="6262914"/>
            <a:ext cx="82426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</a:rPr>
              <a:t>Source: DOD</a:t>
            </a:r>
          </a:p>
        </p:txBody>
      </p:sp>
      <p:sp>
        <p:nvSpPr>
          <p:cNvPr id="9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Suicide Bombs — Tactics </a:t>
            </a:r>
            <a:br>
              <a:rPr lang="en-US" sz="1000" b="0"/>
            </a:br>
            <a:r>
              <a:rPr lang="en-US" sz="1000" b="0"/>
              <a:t>and Delivery Methods (3 of 3)</a:t>
            </a:r>
            <a:endParaRPr lang="en-US" sz="1000" b="0" dirty="0"/>
          </a:p>
        </p:txBody>
      </p:sp>
      <p:sp>
        <p:nvSpPr>
          <p:cNvPr id="13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/>
              <a:t>Critical elements of a suicide bombing:  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Design of the explosive device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Method of delivery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Target selection</a:t>
            </a:r>
          </a:p>
          <a:p>
            <a:pPr marL="114300" indent="-114300">
              <a:spcAft>
                <a:spcPct val="0"/>
              </a:spcAft>
            </a:pPr>
            <a:r>
              <a:rPr lang="en-US" sz="1000" b="0"/>
              <a:t>Concealment and deception: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Often hidden in clothes or concealed in vehicle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False pregnancy or physical disability</a:t>
            </a:r>
          </a:p>
          <a:p>
            <a:pPr>
              <a:spcAft>
                <a:spcPct val="0"/>
              </a:spcAft>
            </a:pPr>
            <a:endParaRPr lang="en-US" sz="1000" b="0"/>
          </a:p>
        </p:txBody>
      </p:sp>
      <p:sp>
        <p:nvSpPr>
          <p:cNvPr id="14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Suicide Bombs — Tactics </a:t>
            </a:r>
            <a:br>
              <a:rPr lang="en-US" sz="1000" b="0"/>
            </a:br>
            <a:r>
              <a:rPr lang="en-US" sz="1000" b="0"/>
              <a:t>and Delivery Methods (3 of 3)</a:t>
            </a:r>
            <a:endParaRPr lang="en-US" sz="1000" b="0" dirty="0"/>
          </a:p>
        </p:txBody>
      </p:sp>
      <p:sp>
        <p:nvSpPr>
          <p:cNvPr id="16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/>
              <a:t>Critical elements of a suicide bombing:  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Design of the explosive device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Method of delivery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Target selection</a:t>
            </a:r>
          </a:p>
          <a:p>
            <a:pPr marL="114300" indent="-114300">
              <a:spcAft>
                <a:spcPct val="0"/>
              </a:spcAft>
            </a:pPr>
            <a:r>
              <a:rPr lang="en-US" sz="1000" b="0"/>
              <a:t>Concealment and deception: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Often hidden in clothes or concealed in vehicle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False pregnancy or physical disability</a:t>
            </a:r>
          </a:p>
          <a:p>
            <a:pPr>
              <a:spcAft>
                <a:spcPct val="0"/>
              </a:spcAft>
            </a:pPr>
            <a:endParaRPr lang="en-US" sz="1000" b="0"/>
          </a:p>
        </p:txBody>
      </p:sp>
    </p:spTree>
    <p:extLst>
      <p:ext uri="{BB962C8B-B14F-4D97-AF65-F5344CB8AC3E}">
        <p14:creationId xmlns:p14="http://schemas.microsoft.com/office/powerpoint/2010/main" val="3199510336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Female Suicide Bombers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Module 9: Explosives and Critical Infrastructure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 dirty="0"/>
              <a:t>The number of female suicide bombers has increased significantly in recent years </a:t>
            </a:r>
          </a:p>
          <a:p>
            <a:r>
              <a:rPr lang="en-US" dirty="0"/>
              <a:t>The fact that females bombers do not appear threatening or fit the typical suicide bomber profile provides them with greater access to targets</a:t>
            </a:r>
          </a:p>
        </p:txBody>
      </p:sp>
      <p:sp>
        <p:nvSpPr>
          <p:cNvPr id="7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Female Suicide Bombers</a:t>
            </a:r>
            <a:endParaRPr lang="en-US" sz="1000" b="0" dirty="0"/>
          </a:p>
        </p:txBody>
      </p:sp>
      <p:sp>
        <p:nvSpPr>
          <p:cNvPr id="8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The number of female suicide bombers has increased significantly in recent years 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The fact that females bombers do not appear threatening or fit the typical suicide bomber profile provides them with greater access to targets</a:t>
            </a:r>
            <a:endParaRPr lang="en-US" sz="1000" b="0" dirty="0"/>
          </a:p>
        </p:txBody>
      </p:sp>
      <p:sp>
        <p:nvSpPr>
          <p:cNvPr id="9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Female Suicide Bombers</a:t>
            </a:r>
            <a:endParaRPr lang="en-US" sz="1000" b="0" dirty="0"/>
          </a:p>
        </p:txBody>
      </p:sp>
      <p:sp>
        <p:nvSpPr>
          <p:cNvPr id="10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The number of female suicide bombers has increased significantly in recent years 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The fact that females bombers do not appear threatening or fit the typical suicide bomber profile provides them with greater access to targets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371073934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Launched or Thrown IED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Module 9: Explosives and Critical Infrastructure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52</a:t>
            </a:fld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805" y="3565521"/>
            <a:ext cx="3447155" cy="2137236"/>
          </a:xfrm>
          <a:ln>
            <a:solidFill>
              <a:schemeClr val="tx1"/>
            </a:solidFill>
          </a:ln>
        </p:spPr>
      </p:pic>
      <p:sp>
        <p:nvSpPr>
          <p:cNvPr id="7" name="Content Placeholder 6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pPr lvl="0"/>
            <a:r>
              <a:rPr lang="en-US" dirty="0"/>
              <a:t>Can be military weapons or improvised devices</a:t>
            </a:r>
          </a:p>
          <a:p>
            <a:pPr lvl="0"/>
            <a:r>
              <a:rPr lang="en-US" dirty="0"/>
              <a:t>Designed to be launched over security barriers</a:t>
            </a:r>
          </a:p>
          <a:p>
            <a:r>
              <a:rPr lang="en-US" dirty="0"/>
              <a:t>Firing mechanisms typically detonate on impact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71260" y="5487313"/>
            <a:ext cx="12827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chemeClr val="bg1"/>
                </a:solidFill>
              </a:rPr>
              <a:t>Source: Reuters</a:t>
            </a:r>
          </a:p>
        </p:txBody>
      </p:sp>
      <p:sp>
        <p:nvSpPr>
          <p:cNvPr id="10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Launched or Thrown IED</a:t>
            </a:r>
            <a:endParaRPr lang="en-US" sz="1000" b="0" dirty="0"/>
          </a:p>
        </p:txBody>
      </p:sp>
      <p:sp>
        <p:nvSpPr>
          <p:cNvPr id="12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Can be military weapons or improvised devices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Designed to be launched over security barriers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Firing mechanisms typically detonate on impact</a:t>
            </a:r>
          </a:p>
        </p:txBody>
      </p:sp>
      <p:sp>
        <p:nvSpPr>
          <p:cNvPr id="11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Launched or Thrown IED</a:t>
            </a:r>
            <a:endParaRPr lang="en-US" sz="1000" b="0" dirty="0"/>
          </a:p>
        </p:txBody>
      </p:sp>
      <p:sp>
        <p:nvSpPr>
          <p:cNvPr id="14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Can be military weapons or improvised devices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Designed to be launched over security barriers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Firing mechanisms typically detonate on impact</a:t>
            </a:r>
          </a:p>
        </p:txBody>
      </p:sp>
    </p:spTree>
    <p:extLst>
      <p:ext uri="{BB962C8B-B14F-4D97-AF65-F5344CB8AC3E}">
        <p14:creationId xmlns:p14="http://schemas.microsoft.com/office/powerpoint/2010/main" val="1221174283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Module 9: Explosives and Critical Infrastructure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TeachBack Moment</a:t>
            </a:r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3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" b="746"/>
          <a:stretch>
            <a:fillRect/>
          </a:stretch>
        </p:blipFill>
        <p:spPr/>
      </p:pic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dirty="0"/>
              <a:t>What are the delivery methods of an improvised explosive device?</a:t>
            </a:r>
          </a:p>
          <a:p>
            <a:r>
              <a:rPr lang="en-US" dirty="0"/>
              <a:t>Why are suicide bombs the preferred delivery method of terrorists? </a:t>
            </a:r>
          </a:p>
        </p:txBody>
      </p:sp>
      <p:sp>
        <p:nvSpPr>
          <p:cNvPr id="10" name="CallTop" hidden="1"/>
          <p:cNvSpPr txBox="1">
            <a:spLocks/>
          </p:cNvSpPr>
          <p:nvPr/>
        </p:nvSpPr>
        <p:spPr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TeachBack Moment</a:t>
            </a:r>
            <a:endParaRPr lang="en-US" sz="1000" b="0" dirty="0"/>
          </a:p>
        </p:txBody>
      </p:sp>
      <p:sp>
        <p:nvSpPr>
          <p:cNvPr id="11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33363" indent="-233363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What are the delivery methods of an improvised explosive device?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Why are suicide bombs the preferred delivery method of terrorists? </a:t>
            </a:r>
          </a:p>
        </p:txBody>
      </p:sp>
      <p:sp>
        <p:nvSpPr>
          <p:cNvPr id="12" name="CallTop" hidden="1"/>
          <p:cNvSpPr txBox="1">
            <a:spLocks/>
          </p:cNvSpPr>
          <p:nvPr/>
        </p:nvSpPr>
        <p:spPr>
          <a:xfrm>
            <a:off x="50800" y="5029200"/>
            <a:ext cx="28448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TeachBack Moment</a:t>
            </a:r>
            <a:endParaRPr lang="en-US" sz="1000" b="0" dirty="0"/>
          </a:p>
        </p:txBody>
      </p:sp>
      <p:sp>
        <p:nvSpPr>
          <p:cNvPr id="13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What are the delivery methods of an improvised explosive device?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Why are suicide bombs the preferred delivery method of terrorists? </a:t>
            </a:r>
            <a:endParaRPr lang="en-US" sz="1000" b="0" dirty="0"/>
          </a:p>
        </p:txBody>
      </p:sp>
    </p:spTree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Effects of an Explosion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Module 9: Explosives and Critical Infrastructure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54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 dirty="0"/>
              <a:t>This section will cover:</a:t>
            </a:r>
          </a:p>
          <a:p>
            <a:pPr lvl="1"/>
            <a:r>
              <a:rPr lang="en-US" dirty="0"/>
              <a:t>Thermal effect</a:t>
            </a:r>
          </a:p>
          <a:p>
            <a:pPr lvl="1"/>
            <a:r>
              <a:rPr lang="en-US" dirty="0"/>
              <a:t>Blast pressure effects:</a:t>
            </a:r>
          </a:p>
          <a:p>
            <a:pPr lvl="2"/>
            <a:r>
              <a:rPr lang="en-US" dirty="0"/>
              <a:t>Shock front</a:t>
            </a:r>
          </a:p>
          <a:p>
            <a:pPr lvl="2"/>
            <a:r>
              <a:rPr lang="en-US" dirty="0"/>
              <a:t>Blast wave (blast pressure time phase)</a:t>
            </a:r>
          </a:p>
          <a:p>
            <a:pPr lvl="2"/>
            <a:r>
              <a:rPr lang="en-US" dirty="0"/>
              <a:t>Incident and reflected pressures</a:t>
            </a:r>
          </a:p>
          <a:p>
            <a:pPr lvl="1"/>
            <a:r>
              <a:rPr lang="en-US" dirty="0"/>
              <a:t>Fragmentation</a:t>
            </a:r>
          </a:p>
        </p:txBody>
      </p:sp>
      <p:sp>
        <p:nvSpPr>
          <p:cNvPr id="7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Effects of an Explosion</a:t>
            </a:r>
            <a:endParaRPr lang="en-US" sz="1000" b="0" dirty="0"/>
          </a:p>
        </p:txBody>
      </p:sp>
      <p:sp>
        <p:nvSpPr>
          <p:cNvPr id="8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/>
              <a:t>This section will cover: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Thermal effect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Blast pressure effects:</a:t>
            </a:r>
          </a:p>
          <a:p>
            <a:pPr marL="342900" lvl="2" indent="-114300">
              <a:spcAft>
                <a:spcPct val="0"/>
              </a:spcAft>
            </a:pPr>
            <a:r>
              <a:rPr lang="en-US" sz="1000" b="0"/>
              <a:t>Shock front</a:t>
            </a:r>
          </a:p>
          <a:p>
            <a:pPr marL="342900" lvl="2" indent="-114300">
              <a:spcAft>
                <a:spcPct val="0"/>
              </a:spcAft>
            </a:pPr>
            <a:r>
              <a:rPr lang="en-US" sz="1000" b="0"/>
              <a:t>Blast wave (blast pressure time phase)</a:t>
            </a:r>
          </a:p>
          <a:p>
            <a:pPr marL="342900" lvl="2" indent="-114300">
              <a:spcAft>
                <a:spcPct val="0"/>
              </a:spcAft>
            </a:pPr>
            <a:r>
              <a:rPr lang="en-US" sz="1000" b="0"/>
              <a:t>Incident and reflected pressures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Fragmentation</a:t>
            </a:r>
            <a:endParaRPr lang="en-US" sz="1000" b="0" dirty="0"/>
          </a:p>
        </p:txBody>
      </p:sp>
      <p:sp>
        <p:nvSpPr>
          <p:cNvPr id="9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Effects of an Explosion</a:t>
            </a:r>
            <a:endParaRPr lang="en-US" sz="1000" b="0" dirty="0"/>
          </a:p>
        </p:txBody>
      </p:sp>
      <p:sp>
        <p:nvSpPr>
          <p:cNvPr id="10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/>
              <a:t>This section will cover: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Thermal effect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Blast pressure effects:</a:t>
            </a:r>
          </a:p>
          <a:p>
            <a:pPr marL="342900" lvl="2" indent="-114300">
              <a:spcAft>
                <a:spcPct val="0"/>
              </a:spcAft>
            </a:pPr>
            <a:r>
              <a:rPr lang="en-US" sz="1000" b="0"/>
              <a:t>Shock front</a:t>
            </a:r>
          </a:p>
          <a:p>
            <a:pPr marL="342900" lvl="2" indent="-114300">
              <a:spcAft>
                <a:spcPct val="0"/>
              </a:spcAft>
            </a:pPr>
            <a:r>
              <a:rPr lang="en-US" sz="1000" b="0"/>
              <a:t>Blast wave (blast pressure time phase)</a:t>
            </a:r>
          </a:p>
          <a:p>
            <a:pPr marL="342900" lvl="2" indent="-114300">
              <a:spcAft>
                <a:spcPct val="0"/>
              </a:spcAft>
            </a:pPr>
            <a:r>
              <a:rPr lang="en-US" sz="1000" b="0"/>
              <a:t>Incident and reflected pressures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Fragmentation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20356079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Thermal Effect (1 of 2)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Module 9: Explosives and Critical Infrastructure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55</a:t>
            </a:fld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16"/>
          </p:nvPr>
        </p:nvPicPr>
        <p:blipFill>
          <a:blip r:embed="rId2"/>
          <a:stretch>
            <a:fillRect/>
          </a:stretch>
        </p:blipFill>
        <p:spPr>
          <a:xfrm>
            <a:off x="4201160" y="3719565"/>
            <a:ext cx="2778587" cy="1983191"/>
          </a:xfrm>
        </p:spPr>
      </p:pic>
      <p:sp>
        <p:nvSpPr>
          <p:cNvPr id="7" name="Content Placeholder 6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pPr lvl="0"/>
            <a:r>
              <a:rPr lang="en-US" dirty="0"/>
              <a:t>Results from the tremendous quantity of heat produced</a:t>
            </a:r>
          </a:p>
          <a:p>
            <a:pPr lvl="0"/>
            <a:r>
              <a:rPr lang="en-US" dirty="0"/>
              <a:t>Duration and intensity greatly affects the damage and injury potential</a:t>
            </a: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218000" y="5487312"/>
            <a:ext cx="76174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</a:rPr>
              <a:t>Source: FBI</a:t>
            </a:r>
          </a:p>
        </p:txBody>
      </p:sp>
      <p:sp>
        <p:nvSpPr>
          <p:cNvPr id="9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Thermal Effect (1 of 2)</a:t>
            </a:r>
            <a:endParaRPr lang="en-US" sz="1000" b="0" dirty="0"/>
          </a:p>
        </p:txBody>
      </p:sp>
      <p:sp>
        <p:nvSpPr>
          <p:cNvPr id="13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Results from the tremendous quantity of heat produced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Duration and intensity greatly affects the damage and injury potential</a:t>
            </a:r>
          </a:p>
          <a:p>
            <a:pPr>
              <a:spcAft>
                <a:spcPts val="0"/>
              </a:spcAft>
            </a:pPr>
            <a:endParaRPr lang="en-US" sz="1000" b="0"/>
          </a:p>
        </p:txBody>
      </p:sp>
      <p:sp>
        <p:nvSpPr>
          <p:cNvPr id="12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Thermal Effect (1 of 2)</a:t>
            </a:r>
            <a:endParaRPr lang="en-US" sz="1000" b="0" dirty="0"/>
          </a:p>
        </p:txBody>
      </p:sp>
      <p:sp>
        <p:nvSpPr>
          <p:cNvPr id="15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Results from the tremendous quantity of heat produced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Duration and intensity greatly affects the damage and injury potential</a:t>
            </a:r>
          </a:p>
          <a:p>
            <a:pPr>
              <a:spcAft>
                <a:spcPts val="0"/>
              </a:spcAft>
            </a:pPr>
            <a:endParaRPr lang="en-US" sz="1000" b="0"/>
          </a:p>
        </p:txBody>
      </p:sp>
    </p:spTree>
    <p:extLst>
      <p:ext uri="{BB962C8B-B14F-4D97-AF65-F5344CB8AC3E}">
        <p14:creationId xmlns:p14="http://schemas.microsoft.com/office/powerpoint/2010/main" val="734334886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Thermal Effect (2 of 2)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Module 9: Explosives and Critical Infrastructure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56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 dirty="0"/>
              <a:t>Commercial explosives do not generally generate enough heat to ignite nearby combustibles</a:t>
            </a:r>
          </a:p>
          <a:p>
            <a:pPr lvl="0"/>
            <a:r>
              <a:rPr lang="en-US" dirty="0"/>
              <a:t>Military explosives are:</a:t>
            </a:r>
          </a:p>
          <a:p>
            <a:pPr lvl="1"/>
            <a:r>
              <a:rPr lang="en-US" dirty="0"/>
              <a:t>Designed for a greater thermal event </a:t>
            </a:r>
          </a:p>
          <a:p>
            <a:pPr lvl="1"/>
            <a:r>
              <a:rPr lang="en-US" dirty="0"/>
              <a:t>Produce secondary fires</a:t>
            </a:r>
          </a:p>
        </p:txBody>
      </p:sp>
      <p:sp>
        <p:nvSpPr>
          <p:cNvPr id="7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Thermal Effect (2 of 2)</a:t>
            </a:r>
            <a:endParaRPr lang="en-US" sz="1000" b="0" dirty="0"/>
          </a:p>
        </p:txBody>
      </p:sp>
      <p:sp>
        <p:nvSpPr>
          <p:cNvPr id="8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/>
              <a:t>Commercial explosives do not generally generate enough heat to ignite nearby combustibles</a:t>
            </a:r>
          </a:p>
          <a:p>
            <a:pPr marL="114300" indent="-114300">
              <a:spcAft>
                <a:spcPct val="0"/>
              </a:spcAft>
            </a:pPr>
            <a:r>
              <a:rPr lang="en-US" sz="1000" b="0"/>
              <a:t>Military explosives are: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Designed for a greater thermal event 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Produce secondary fires</a:t>
            </a:r>
            <a:endParaRPr lang="en-US" sz="1000" b="0" dirty="0"/>
          </a:p>
        </p:txBody>
      </p:sp>
      <p:sp>
        <p:nvSpPr>
          <p:cNvPr id="9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Thermal Effect (2 of 2)</a:t>
            </a:r>
            <a:endParaRPr lang="en-US" sz="1000" b="0" dirty="0"/>
          </a:p>
        </p:txBody>
      </p:sp>
      <p:sp>
        <p:nvSpPr>
          <p:cNvPr id="10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/>
              <a:t>Commercial explosives do not generally generate enough heat to ignite nearby combustibles</a:t>
            </a:r>
          </a:p>
          <a:p>
            <a:pPr marL="114300" indent="-114300">
              <a:spcAft>
                <a:spcPct val="0"/>
              </a:spcAft>
            </a:pPr>
            <a:r>
              <a:rPr lang="en-US" sz="1000" b="0"/>
              <a:t>Military explosives are: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Designed for a greater thermal event 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Produce secondary fires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83317514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Blast Pressure Effect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Module 9: Explosives and Critical Infrastructure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57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 dirty="0"/>
              <a:t>When an explosion occurs, it produces the following effects:</a:t>
            </a:r>
          </a:p>
          <a:p>
            <a:pPr lvl="1"/>
            <a:r>
              <a:rPr lang="en-US" dirty="0"/>
              <a:t>Blast seat</a:t>
            </a:r>
          </a:p>
          <a:p>
            <a:pPr lvl="1"/>
            <a:r>
              <a:rPr lang="en-US" dirty="0"/>
              <a:t>Blast wave</a:t>
            </a:r>
          </a:p>
          <a:p>
            <a:pPr lvl="1"/>
            <a:r>
              <a:rPr lang="en-US" dirty="0"/>
              <a:t>Incident pressure</a:t>
            </a:r>
          </a:p>
          <a:p>
            <a:pPr lvl="1"/>
            <a:r>
              <a:rPr lang="en-US" dirty="0"/>
              <a:t>Reflected pressure</a:t>
            </a:r>
          </a:p>
          <a:p>
            <a:pPr lvl="1"/>
            <a:r>
              <a:rPr lang="en-US" dirty="0"/>
              <a:t>Shock front</a:t>
            </a:r>
          </a:p>
        </p:txBody>
      </p:sp>
      <p:sp>
        <p:nvSpPr>
          <p:cNvPr id="7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Blast Pressure Effect</a:t>
            </a:r>
            <a:endParaRPr lang="en-US" sz="1000" b="0" dirty="0"/>
          </a:p>
        </p:txBody>
      </p:sp>
      <p:sp>
        <p:nvSpPr>
          <p:cNvPr id="8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/>
              <a:t>When an explosion occurs, it produces the following effects: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Blast seat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Blast wave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Incident pressure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Reflected pressure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Shock front</a:t>
            </a:r>
            <a:endParaRPr lang="en-US" sz="1000" b="0" dirty="0"/>
          </a:p>
        </p:txBody>
      </p:sp>
      <p:sp>
        <p:nvSpPr>
          <p:cNvPr id="9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Blast Pressure Effect</a:t>
            </a:r>
            <a:endParaRPr lang="en-US" sz="1000" b="0" dirty="0"/>
          </a:p>
        </p:txBody>
      </p:sp>
      <p:sp>
        <p:nvSpPr>
          <p:cNvPr id="10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/>
              <a:t>When an explosion occurs, it produces the following effects: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Blast seat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Blast wave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Incident pressure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Reflected pressure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Shock front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1106413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Shock Front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Module 9: Explosives and Critical Infrastructure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58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 dirty="0"/>
              <a:t>Moves spherically away from explosion</a:t>
            </a:r>
          </a:p>
          <a:p>
            <a:pPr lvl="0"/>
            <a:r>
              <a:rPr lang="en-US" dirty="0"/>
              <a:t>Drops in pressure rapidly as it moves away</a:t>
            </a:r>
          </a:p>
          <a:p>
            <a:pPr lvl="0"/>
            <a:r>
              <a:rPr lang="en-US" dirty="0"/>
              <a:t>Shock front pressure decay can be affected by:</a:t>
            </a:r>
          </a:p>
          <a:p>
            <a:pPr lvl="1"/>
            <a:r>
              <a:rPr lang="en-US" dirty="0"/>
              <a:t>Reflective barriers</a:t>
            </a:r>
          </a:p>
          <a:p>
            <a:pPr lvl="1"/>
            <a:r>
              <a:rPr lang="en-US" dirty="0"/>
              <a:t>Tunnels</a:t>
            </a:r>
          </a:p>
          <a:p>
            <a:pPr lvl="1"/>
            <a:r>
              <a:rPr lang="en-US" dirty="0"/>
              <a:t>Corners </a:t>
            </a:r>
          </a:p>
          <a:p>
            <a:pPr lvl="1"/>
            <a:r>
              <a:rPr lang="en-US" dirty="0"/>
              <a:t>Other structural features</a:t>
            </a:r>
          </a:p>
        </p:txBody>
      </p:sp>
      <p:sp>
        <p:nvSpPr>
          <p:cNvPr id="7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Shock Front</a:t>
            </a:r>
            <a:endParaRPr lang="en-US" sz="1000" b="0" dirty="0"/>
          </a:p>
        </p:txBody>
      </p:sp>
      <p:sp>
        <p:nvSpPr>
          <p:cNvPr id="8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/>
              <a:t>Moves spherically away from explosion</a:t>
            </a:r>
          </a:p>
          <a:p>
            <a:pPr marL="114300" indent="-114300">
              <a:spcAft>
                <a:spcPct val="0"/>
              </a:spcAft>
            </a:pPr>
            <a:r>
              <a:rPr lang="en-US" sz="1000" b="0"/>
              <a:t>Drops in pressure rapidly as it moves away</a:t>
            </a:r>
          </a:p>
          <a:p>
            <a:pPr marL="114300" indent="-114300">
              <a:spcAft>
                <a:spcPct val="0"/>
              </a:spcAft>
            </a:pPr>
            <a:r>
              <a:rPr lang="en-US" sz="1000" b="0"/>
              <a:t>Shock front pressure decay can be affected by: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Reflective barriers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Tunnels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Corners 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Other structural features</a:t>
            </a:r>
            <a:endParaRPr lang="en-US" sz="1000" b="0" dirty="0"/>
          </a:p>
        </p:txBody>
      </p:sp>
      <p:sp>
        <p:nvSpPr>
          <p:cNvPr id="9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Shock Front</a:t>
            </a:r>
            <a:endParaRPr lang="en-US" sz="1000" b="0" dirty="0"/>
          </a:p>
        </p:txBody>
      </p:sp>
      <p:sp>
        <p:nvSpPr>
          <p:cNvPr id="10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/>
              <a:t>Moves spherically away from explosion</a:t>
            </a:r>
          </a:p>
          <a:p>
            <a:pPr marL="114300" indent="-114300">
              <a:spcAft>
                <a:spcPct val="0"/>
              </a:spcAft>
            </a:pPr>
            <a:r>
              <a:rPr lang="en-US" sz="1000" b="0"/>
              <a:t>Drops in pressure rapidly as it moves away</a:t>
            </a:r>
          </a:p>
          <a:p>
            <a:pPr marL="114300" indent="-114300">
              <a:spcAft>
                <a:spcPct val="0"/>
              </a:spcAft>
            </a:pPr>
            <a:r>
              <a:rPr lang="en-US" sz="1000" b="0"/>
              <a:t>Shock front pressure decay can be affected by: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Reflective barriers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Tunnels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Corners 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Other structural features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369026659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Blast Wave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Module 9: Explosives and Critical Infrastructure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59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 dirty="0"/>
              <a:t>Hot expanding gases from an explosion compress the surrounding air to form a blast wave</a:t>
            </a:r>
          </a:p>
          <a:p>
            <a:pPr lvl="1"/>
            <a:r>
              <a:rPr lang="en-US" dirty="0"/>
              <a:t>Formed in 1/10,000 of a second</a:t>
            </a:r>
          </a:p>
          <a:p>
            <a:pPr lvl="1"/>
            <a:r>
              <a:rPr lang="en-US" dirty="0"/>
              <a:t>Travels outward at speeds greater than the speed of sound</a:t>
            </a:r>
          </a:p>
        </p:txBody>
      </p:sp>
      <p:sp>
        <p:nvSpPr>
          <p:cNvPr id="7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Blast Wave</a:t>
            </a:r>
            <a:endParaRPr lang="en-US" sz="1000" b="0" dirty="0"/>
          </a:p>
        </p:txBody>
      </p:sp>
      <p:sp>
        <p:nvSpPr>
          <p:cNvPr id="8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/>
              <a:t>Hot expanding gases from an explosion compress the surrounding air to form a blast wave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Formed in 1/10,000 of a second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Travels outward at speeds greater than the speed of sound</a:t>
            </a:r>
            <a:endParaRPr lang="en-US" sz="1000" b="0" dirty="0"/>
          </a:p>
        </p:txBody>
      </p:sp>
      <p:sp>
        <p:nvSpPr>
          <p:cNvPr id="9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Blast Wave</a:t>
            </a:r>
            <a:endParaRPr lang="en-US" sz="1000" b="0" dirty="0"/>
          </a:p>
        </p:txBody>
      </p:sp>
      <p:sp>
        <p:nvSpPr>
          <p:cNvPr id="10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/>
              <a:t>Hot expanding gases from an explosion compress the surrounding air to form a blast wave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Formed in 1/10,000 of a second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Travels outward at speeds greater than the speed of sound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20734899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Module 9: Explosives and Critical Infrastructure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/>
              <a:t>Explosion Video</a:t>
            </a:r>
          </a:p>
        </p:txBody>
      </p:sp>
      <p:pic>
        <p:nvPicPr>
          <p:cNvPr id="17" name="Picture Placeholder 12"/>
          <p:cNvPicPr>
            <a:picLocks noGrp="1"/>
          </p:cNvPicPr>
          <p:nvPr>
            <p:ph type="pic" sz="quarter" idx="3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" b="758"/>
          <a:stretch>
            <a:fillRect/>
          </a:stretch>
        </p:blipFill>
        <p:spPr/>
      </p:pic>
      <p:pic>
        <p:nvPicPr>
          <p:cNvPr id="6" name="CISR09v_s06_Definition of an Explosion Van ANFO.mpg">
            <a:hlinkClick r:id="rId5" action="ppaction://program"/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28370" y="1263843"/>
            <a:ext cx="4304157" cy="2934652"/>
          </a:xfrm>
        </p:spPr>
      </p:pic>
      <p:sp>
        <p:nvSpPr>
          <p:cNvPr id="12" name="CallAddRight" hidden="1"/>
          <p:cNvSpPr txBox="1">
            <a:spLocks/>
          </p:cNvSpPr>
          <p:nvPr/>
        </p:nvSpPr>
        <p:spPr bwMode="auto">
          <a:xfrm>
            <a:off x="1854200" y="6273800"/>
            <a:ext cx="1041400" cy="30480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 vert="horz" wrap="square" lIns="0" tIns="91440" rIns="0" bIns="91440" numCol="1" anchor="ctr" anchorCtr="0" compatLnSpc="1">
            <a:prstTxWarp prst="textNoShape">
              <a:avLst/>
            </a:prstTxWarp>
            <a:no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Wingdings" pitchFamily="2" charset="2"/>
              <a:buNone/>
              <a:tabLst/>
              <a:defRPr sz="1600" b="1" baseline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 dirty="0"/>
              <a:t>Click on image </a:t>
            </a:r>
          </a:p>
          <a:p>
            <a:r>
              <a:rPr lang="en-US" sz="800" b="0" dirty="0"/>
              <a:t>to play video</a:t>
            </a:r>
          </a:p>
        </p:txBody>
      </p:sp>
      <p:sp>
        <p:nvSpPr>
          <p:cNvPr id="14" name="CallAddLeft" hidden="1"/>
          <p:cNvSpPr txBox="1">
            <a:spLocks/>
          </p:cNvSpPr>
          <p:nvPr/>
        </p:nvSpPr>
        <p:spPr>
          <a:xfrm>
            <a:off x="50800" y="6273800"/>
            <a:ext cx="18034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Explosion Video</a:t>
            </a:r>
            <a:endParaRPr lang="en-US" sz="1000" b="0" dirty="0"/>
          </a:p>
        </p:txBody>
      </p:sp>
      <p:sp>
        <p:nvSpPr>
          <p:cNvPr id="18" name="CallTop" hidden="1"/>
          <p:cNvSpPr txBox="1">
            <a:spLocks/>
          </p:cNvSpPr>
          <p:nvPr/>
        </p:nvSpPr>
        <p:spPr>
          <a:xfrm>
            <a:off x="50800" y="5029200"/>
            <a:ext cx="28448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Explosion Video</a:t>
            </a:r>
            <a:endParaRPr lang="en-US" sz="1000" b="0" dirty="0"/>
          </a:p>
        </p:txBody>
      </p:sp>
      <p:sp>
        <p:nvSpPr>
          <p:cNvPr id="19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spcAft>
                <a:spcPts val="0"/>
              </a:spcAft>
              <a:buNone/>
            </a:pP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40171557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Incident and Reflected Pressures (1 of 2)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Module 9: Explosives and Critical Infrastructure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60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 dirty="0"/>
              <a:t>Incident pressure is exerted at a right angle</a:t>
            </a:r>
          </a:p>
          <a:p>
            <a:pPr lvl="0"/>
            <a:r>
              <a:rPr lang="en-US" dirty="0"/>
              <a:t>Reflected pressure occurs when incident pressure is not parallel to the direction the wave is traveling</a:t>
            </a:r>
          </a:p>
          <a:p>
            <a:r>
              <a:rPr lang="en-US" dirty="0"/>
              <a:t>Reflected pressure may be two to nine times greater than incident pressure</a:t>
            </a:r>
          </a:p>
        </p:txBody>
      </p:sp>
      <p:sp>
        <p:nvSpPr>
          <p:cNvPr id="7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Incident and Reflected Pressures (1 of 2)</a:t>
            </a:r>
            <a:endParaRPr lang="en-US" sz="1000" b="0" dirty="0"/>
          </a:p>
        </p:txBody>
      </p:sp>
      <p:sp>
        <p:nvSpPr>
          <p:cNvPr id="8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Incident pressure is exerted at a right angle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Reflected pressure occurs when incident pressure is not parallel to the direction the wave is traveling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Reflected pressure may be two to nine times greater than incident pressure</a:t>
            </a:r>
            <a:endParaRPr lang="en-US" sz="1000" b="0" dirty="0"/>
          </a:p>
        </p:txBody>
      </p:sp>
      <p:sp>
        <p:nvSpPr>
          <p:cNvPr id="9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Incident and Reflected Pressures (1 of 2)</a:t>
            </a:r>
            <a:endParaRPr lang="en-US" sz="1000" b="0" dirty="0"/>
          </a:p>
        </p:txBody>
      </p:sp>
      <p:sp>
        <p:nvSpPr>
          <p:cNvPr id="10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Incident pressure is exerted at a right angle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Reflected pressure occurs when incident pressure is not parallel to the direction the wave is traveling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Reflected pressure may be two to nine times greater than incident pressure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67808097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Incident and Reflected Pressures (2 of 2)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Module 9: Explosives and Critical Infrastructure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61</a:t>
            </a:fld>
            <a:endParaRPr lang="en-US" dirty="0"/>
          </a:p>
        </p:txBody>
      </p:sp>
      <p:pic>
        <p:nvPicPr>
          <p:cNvPr id="15" name="Content Placeholder 14"/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686924" y="1681390"/>
            <a:ext cx="7766977" cy="2798307"/>
          </a:xfrm>
        </p:spPr>
      </p:pic>
      <p:sp>
        <p:nvSpPr>
          <p:cNvPr id="8" name="Right Arrow 7"/>
          <p:cNvSpPr/>
          <p:nvPr/>
        </p:nvSpPr>
        <p:spPr bwMode="auto">
          <a:xfrm rot="16200000">
            <a:off x="3809999" y="2019300"/>
            <a:ext cx="647700" cy="419100"/>
          </a:xfrm>
          <a:prstGeom prst="righ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Right Arrow 8"/>
          <p:cNvSpPr/>
          <p:nvPr/>
        </p:nvSpPr>
        <p:spPr bwMode="auto">
          <a:xfrm rot="10800000">
            <a:off x="2286000" y="4114800"/>
            <a:ext cx="647700" cy="419100"/>
          </a:xfrm>
          <a:prstGeom prst="righ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Right Arrow 9"/>
          <p:cNvSpPr/>
          <p:nvPr/>
        </p:nvSpPr>
        <p:spPr bwMode="auto">
          <a:xfrm>
            <a:off x="5029200" y="4114800"/>
            <a:ext cx="647700" cy="419100"/>
          </a:xfrm>
          <a:prstGeom prst="righ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Right Arrow 10"/>
          <p:cNvSpPr/>
          <p:nvPr/>
        </p:nvSpPr>
        <p:spPr bwMode="auto">
          <a:xfrm rot="16200000">
            <a:off x="6038850" y="3162300"/>
            <a:ext cx="647700" cy="419100"/>
          </a:xfrm>
          <a:prstGeom prst="rightArrow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Right Arrow 11"/>
          <p:cNvSpPr/>
          <p:nvPr/>
        </p:nvSpPr>
        <p:spPr bwMode="auto">
          <a:xfrm rot="5400000">
            <a:off x="6057900" y="4149480"/>
            <a:ext cx="647700" cy="419100"/>
          </a:xfrm>
          <a:prstGeom prst="rightArrow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301873" y="1933575"/>
            <a:ext cx="4956177" cy="2919908"/>
            <a:chOff x="2301873" y="1933575"/>
            <a:chExt cx="4956177" cy="2919908"/>
          </a:xfrm>
        </p:grpSpPr>
        <p:sp>
          <p:nvSpPr>
            <p:cNvPr id="13" name="TextBox 9"/>
            <p:cNvSpPr txBox="1">
              <a:spLocks noChangeArrowheads="1"/>
            </p:cNvSpPr>
            <p:nvPr/>
          </p:nvSpPr>
          <p:spPr bwMode="auto">
            <a:xfrm>
              <a:off x="2301873" y="4453373"/>
              <a:ext cx="3365502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000" b="1" dirty="0"/>
                <a:t>Incident Pressure</a:t>
              </a:r>
            </a:p>
          </p:txBody>
        </p:sp>
        <p:sp>
          <p:nvSpPr>
            <p:cNvPr id="14" name="TextBox 11"/>
            <p:cNvSpPr txBox="1">
              <a:spLocks noChangeArrowheads="1"/>
            </p:cNvSpPr>
            <p:nvPr/>
          </p:nvSpPr>
          <p:spPr bwMode="auto">
            <a:xfrm>
              <a:off x="5810250" y="1933575"/>
              <a:ext cx="1447800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000" b="1" dirty="0"/>
                <a:t>Reflected </a:t>
              </a:r>
            </a:p>
            <a:p>
              <a:pPr algn="ctr">
                <a:defRPr/>
              </a:pPr>
              <a:r>
                <a:rPr lang="en-US" sz="2000" b="1" dirty="0"/>
                <a:t>Pressure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7371380" y="4475155"/>
            <a:ext cx="88678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/>
              <a:t>Source: FEMA</a:t>
            </a:r>
          </a:p>
        </p:txBody>
      </p:sp>
      <p:sp>
        <p:nvSpPr>
          <p:cNvPr id="19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Incident and Reflected Pressures (2 of 2)</a:t>
            </a:r>
            <a:endParaRPr lang="en-US" sz="1000" b="0" dirty="0"/>
          </a:p>
        </p:txBody>
      </p:sp>
      <p:sp>
        <p:nvSpPr>
          <p:cNvPr id="20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pPr marL="114300" indent="-114300"/>
            <a:endParaRPr lang="en-US" sz="1000" b="0" dirty="0"/>
          </a:p>
        </p:txBody>
      </p:sp>
      <p:sp>
        <p:nvSpPr>
          <p:cNvPr id="21" name="CallAddL" hidden="1"/>
          <p:cNvSpPr txBox="1">
            <a:spLocks noChangeArrowheads="1"/>
          </p:cNvSpPr>
          <p:nvPr/>
        </p:nvSpPr>
        <p:spPr bwMode="auto">
          <a:xfrm>
            <a:off x="449579" y="5486400"/>
            <a:ext cx="1803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900" dirty="0"/>
              <a:t>Reflected </a:t>
            </a:r>
          </a:p>
          <a:p>
            <a:pPr algn="ctr">
              <a:defRPr/>
            </a:pPr>
            <a:r>
              <a:rPr lang="en-US" sz="900" dirty="0"/>
              <a:t>Pressure</a:t>
            </a:r>
          </a:p>
        </p:txBody>
      </p:sp>
      <p:sp>
        <p:nvSpPr>
          <p:cNvPr id="22" name="CallAddL" hidden="1"/>
          <p:cNvSpPr txBox="1">
            <a:spLocks noChangeArrowheads="1"/>
          </p:cNvSpPr>
          <p:nvPr/>
        </p:nvSpPr>
        <p:spPr bwMode="auto">
          <a:xfrm>
            <a:off x="449579" y="6080760"/>
            <a:ext cx="1803400" cy="238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900" dirty="0"/>
              <a:t>Incident Pressure</a:t>
            </a:r>
          </a:p>
        </p:txBody>
      </p:sp>
      <p:sp>
        <p:nvSpPr>
          <p:cNvPr id="23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Incident and Reflected Pressures (2 of 2)</a:t>
            </a:r>
            <a:endParaRPr lang="en-US" sz="1000" b="0" dirty="0"/>
          </a:p>
        </p:txBody>
      </p:sp>
      <p:sp>
        <p:nvSpPr>
          <p:cNvPr id="24" name="CallTable" hidden="1"/>
          <p:cNvSpPr txBox="1">
            <a:spLocks/>
          </p:cNvSpPr>
          <p:nvPr/>
        </p:nvSpPr>
        <p:spPr>
          <a:xfrm>
            <a:off x="50800" y="5317475"/>
            <a:ext cx="2844800" cy="1244600"/>
          </a:xfrm>
          <a:prstGeom prst="rect">
            <a:avLst/>
          </a:prstGeom>
          <a:solidFill>
            <a:srgbClr val="E6E6E6"/>
          </a:solidFill>
        </p:spPr>
        <p:txBody>
          <a:bodyPr/>
          <a:lstStyle>
            <a:lvl1pPr marL="182563" indent="-182563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457200" indent="-180975" algn="l" rtl="0" eaLnBrk="1" fontAlgn="base" hangingPunct="1">
              <a:spcBef>
                <a:spcPts val="0"/>
              </a:spcBef>
              <a:spcAft>
                <a:spcPts val="10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731520" indent="-180975" algn="l" rtl="0" eaLnBrk="1" fontAlgn="base" hangingPunct="1">
              <a:spcBef>
                <a:spcPts val="0"/>
              </a:spcBef>
              <a:spcAft>
                <a:spcPts val="10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05840" indent="-182880" algn="l" rtl="0" eaLnBrk="1" fontAlgn="base" hangingPunct="1">
              <a:spcBef>
                <a:spcPts val="0"/>
              </a:spcBef>
              <a:spcAft>
                <a:spcPts val="10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buNone/>
            </a:pPr>
            <a:endParaRPr lang="en-US" b="0" dirty="0"/>
          </a:p>
        </p:txBody>
      </p:sp>
      <p:grpSp>
        <p:nvGrpSpPr>
          <p:cNvPr id="25" name="CallTop" hidden="1"/>
          <p:cNvGrpSpPr/>
          <p:nvPr/>
        </p:nvGrpSpPr>
        <p:grpSpPr>
          <a:xfrm>
            <a:off x="50800" y="5646145"/>
            <a:ext cx="2844800" cy="509255"/>
            <a:chOff x="2301873" y="1933575"/>
            <a:chExt cx="4956177" cy="4878536"/>
          </a:xfrm>
        </p:grpSpPr>
        <p:sp>
          <p:nvSpPr>
            <p:cNvPr id="26" name="TextBox 9" hidden="1"/>
            <p:cNvSpPr txBox="1">
              <a:spLocks noChangeArrowheads="1"/>
            </p:cNvSpPr>
            <p:nvPr/>
          </p:nvSpPr>
          <p:spPr bwMode="auto">
            <a:xfrm>
              <a:off x="2301873" y="4453375"/>
              <a:ext cx="3365502" cy="23587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000" dirty="0"/>
                <a:t>Incident Pressure</a:t>
              </a:r>
            </a:p>
          </p:txBody>
        </p:sp>
        <p:sp>
          <p:nvSpPr>
            <p:cNvPr id="27" name="TextBox 11" hidden="1"/>
            <p:cNvSpPr txBox="1">
              <a:spLocks noChangeArrowheads="1"/>
            </p:cNvSpPr>
            <p:nvPr/>
          </p:nvSpPr>
          <p:spPr bwMode="auto">
            <a:xfrm>
              <a:off x="5810250" y="1933575"/>
              <a:ext cx="1447800" cy="3832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000" dirty="0"/>
                <a:t>Reflected </a:t>
              </a:r>
            </a:p>
            <a:p>
              <a:pPr algn="ctr">
                <a:defRPr/>
              </a:pPr>
              <a:r>
                <a:rPr lang="en-US" sz="1000" dirty="0"/>
                <a:t>Pressure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1960614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Fragmentation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Module 9: Explosives and Critical Infrastructure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62</a:t>
            </a:fld>
            <a:endParaRPr lang="en-US" dirty="0"/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sz="quarter" idx="16"/>
          </p:nvPr>
        </p:nvPicPr>
        <p:blipFill>
          <a:blip r:embed="rId2"/>
          <a:stretch>
            <a:fillRect/>
          </a:stretch>
        </p:blipFill>
        <p:spPr>
          <a:xfrm>
            <a:off x="3820357" y="4363044"/>
            <a:ext cx="2818564" cy="2010410"/>
          </a:xfrm>
        </p:spPr>
      </p:pic>
      <p:sp>
        <p:nvSpPr>
          <p:cNvPr id="7" name="Content Placeholder 6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pPr lvl="0"/>
            <a:r>
              <a:rPr lang="en-US" dirty="0"/>
              <a:t>Occurs when the blast pressure effect of the explosion breaks bomb and nearby objects into pieces</a:t>
            </a:r>
          </a:p>
          <a:p>
            <a:pPr lvl="0"/>
            <a:r>
              <a:rPr lang="en-US" dirty="0"/>
              <a:t>Bombs can be constructed to include shrapnel</a:t>
            </a:r>
          </a:p>
          <a:p>
            <a:r>
              <a:rPr lang="en-US" dirty="0"/>
              <a:t>Post-blast investigators use flight path and direction of fragments for bomb reconstruction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792783" y="6158010"/>
            <a:ext cx="84613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</a:rPr>
              <a:t>Source: TSA</a:t>
            </a:r>
          </a:p>
        </p:txBody>
      </p:sp>
      <p:sp>
        <p:nvSpPr>
          <p:cNvPr id="9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Fragmentation</a:t>
            </a:r>
            <a:endParaRPr lang="en-US" sz="1000" b="0" dirty="0"/>
          </a:p>
        </p:txBody>
      </p:sp>
      <p:sp>
        <p:nvSpPr>
          <p:cNvPr id="12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Occurs when the blast pressure effect of the explosion breaks bomb and nearby objects into pieces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Bombs can be constructed to include shrapnel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Post-blast investigators use flight path and direction of fragments for bomb reconstruction</a:t>
            </a:r>
          </a:p>
          <a:p>
            <a:pPr>
              <a:spcAft>
                <a:spcPts val="0"/>
              </a:spcAft>
            </a:pPr>
            <a:endParaRPr lang="en-US" sz="1000" b="0"/>
          </a:p>
        </p:txBody>
      </p:sp>
      <p:sp>
        <p:nvSpPr>
          <p:cNvPr id="11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Fragmentation</a:t>
            </a:r>
            <a:endParaRPr lang="en-US" sz="1000" b="0" dirty="0"/>
          </a:p>
        </p:txBody>
      </p:sp>
      <p:sp>
        <p:nvSpPr>
          <p:cNvPr id="15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Occurs when the blast pressure effect of the explosion breaks bomb and nearby objects into pieces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Bombs can be constructed to include shrapnel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Post-blast investigators use flight path and direction of fragments for bomb reconstruction</a:t>
            </a:r>
          </a:p>
          <a:p>
            <a:pPr>
              <a:spcAft>
                <a:spcPts val="0"/>
              </a:spcAft>
            </a:pPr>
            <a:endParaRPr lang="en-US" sz="1000" b="0"/>
          </a:p>
        </p:txBody>
      </p:sp>
    </p:spTree>
    <p:extLst>
      <p:ext uri="{BB962C8B-B14F-4D97-AF65-F5344CB8AC3E}">
        <p14:creationId xmlns:p14="http://schemas.microsoft.com/office/powerpoint/2010/main" val="256548449"/>
      </p:ext>
    </p:extLst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Effects on Structures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Module 9: Explosives and Critical Infrastructure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63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 dirty="0"/>
              <a:t>External — outside a structure</a:t>
            </a:r>
          </a:p>
          <a:p>
            <a:pPr lvl="0"/>
            <a:r>
              <a:rPr lang="en-US" dirty="0"/>
              <a:t>Internal — inside a structure</a:t>
            </a:r>
          </a:p>
          <a:p>
            <a:r>
              <a:rPr lang="en-US" dirty="0"/>
              <a:t>Amplification of pressures will cause greater damage and affect the structural integrity</a:t>
            </a:r>
          </a:p>
        </p:txBody>
      </p:sp>
      <p:sp>
        <p:nvSpPr>
          <p:cNvPr id="7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Effects on Structures</a:t>
            </a:r>
            <a:endParaRPr lang="en-US" sz="1000" b="0" dirty="0"/>
          </a:p>
        </p:txBody>
      </p:sp>
      <p:sp>
        <p:nvSpPr>
          <p:cNvPr id="8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External — outside a structure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Internal — inside a structure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Amplification of pressures will cause greater damage and affect the structural integrity</a:t>
            </a:r>
            <a:endParaRPr lang="en-US" sz="1000" b="0" dirty="0"/>
          </a:p>
        </p:txBody>
      </p:sp>
      <p:sp>
        <p:nvSpPr>
          <p:cNvPr id="9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Effects on Structures</a:t>
            </a:r>
            <a:endParaRPr lang="en-US" sz="1000" b="0" dirty="0"/>
          </a:p>
        </p:txBody>
      </p:sp>
      <p:sp>
        <p:nvSpPr>
          <p:cNvPr id="10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External — outside a structure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Internal — inside a structure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Amplification of pressures will cause greater damage and affect the structural integrity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67196147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External Explosion Effects Diagram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64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Module 9: Explosives and Critical Infrastructure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514350" indent="-514350" fontAlgn="auto">
              <a:buFont typeface="+mj-lt"/>
              <a:buAutoNum type="arabicPeriod"/>
            </a:pPr>
            <a:r>
              <a:rPr lang="en-US" dirty="0"/>
              <a:t>Breaks windows; exterior walls blown in and columns may be damaged</a:t>
            </a:r>
            <a:endParaRPr lang="en-US" b="0" dirty="0"/>
          </a:p>
          <a:p>
            <a:pPr marL="514350" indent="-514350" fontAlgn="t">
              <a:buFont typeface="+mj-lt"/>
              <a:buAutoNum type="arabicPeriod"/>
            </a:pPr>
            <a:r>
              <a:rPr lang="en-US" dirty="0"/>
              <a:t>Forces floors upward</a:t>
            </a:r>
            <a:endParaRPr lang="en-US" b="0" dirty="0"/>
          </a:p>
          <a:p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563" y="1417912"/>
            <a:ext cx="3975100" cy="3326852"/>
          </a:xfrm>
        </p:spPr>
      </p:pic>
      <p:sp>
        <p:nvSpPr>
          <p:cNvPr id="6" name="TextBox 5"/>
          <p:cNvSpPr txBox="1"/>
          <p:nvPr/>
        </p:nvSpPr>
        <p:spPr>
          <a:xfrm>
            <a:off x="7930703" y="4751259"/>
            <a:ext cx="88678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/>
              <a:t>Source: FEMA</a:t>
            </a:r>
          </a:p>
        </p:txBody>
      </p:sp>
      <p:sp>
        <p:nvSpPr>
          <p:cNvPr id="9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External Explosion Effects Diagram</a:t>
            </a:r>
            <a:endParaRPr lang="en-US" sz="1000" b="0" dirty="0"/>
          </a:p>
        </p:txBody>
      </p:sp>
      <p:sp>
        <p:nvSpPr>
          <p:cNvPr id="11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 fontAlgn="auto">
              <a:spcAft>
                <a:spcPts val="0"/>
              </a:spcAft>
              <a:buFont typeface="+mj-lt"/>
              <a:buAutoNum type="arabicPeriod"/>
            </a:pPr>
            <a:r>
              <a:rPr lang="en-US" sz="1000" b="0"/>
              <a:t>Breaks windows; exterior walls blown in and columns may be damaged</a:t>
            </a:r>
          </a:p>
          <a:p>
            <a:pPr marL="114300" indent="-114300" fontAlgn="t">
              <a:spcAft>
                <a:spcPts val="0"/>
              </a:spcAft>
              <a:buFont typeface="+mj-lt"/>
              <a:buAutoNum type="arabicPeriod"/>
            </a:pPr>
            <a:r>
              <a:rPr lang="en-US" sz="1000" b="0"/>
              <a:t>Forces floors upward</a:t>
            </a:r>
          </a:p>
          <a:p>
            <a:pPr>
              <a:spcAft>
                <a:spcPts val="0"/>
              </a:spcAft>
            </a:pPr>
            <a:endParaRPr lang="en-US" sz="1000" b="0" dirty="0"/>
          </a:p>
        </p:txBody>
      </p:sp>
      <p:sp>
        <p:nvSpPr>
          <p:cNvPr id="12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External Explosion Effects Diagram</a:t>
            </a:r>
            <a:endParaRPr lang="en-US" sz="1000" b="0" dirty="0"/>
          </a:p>
        </p:txBody>
      </p:sp>
      <p:sp>
        <p:nvSpPr>
          <p:cNvPr id="13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 fontAlgn="auto">
              <a:spcAft>
                <a:spcPts val="0"/>
              </a:spcAft>
              <a:buFont typeface="+mj-lt"/>
              <a:buAutoNum type="arabicPeriod"/>
            </a:pPr>
            <a:r>
              <a:rPr lang="en-US" sz="1000" b="0" dirty="0"/>
              <a:t>Breaks windows; exterior walls blown in and columns may be damaged</a:t>
            </a:r>
          </a:p>
          <a:p>
            <a:pPr marL="114300" indent="-114300" fontAlgn="t">
              <a:spcAft>
                <a:spcPts val="0"/>
              </a:spcAft>
              <a:buFont typeface="+mj-lt"/>
              <a:buAutoNum type="arabicPeriod"/>
            </a:pPr>
            <a:r>
              <a:rPr lang="en-US" sz="1000" b="0" dirty="0"/>
              <a:t>Forces floors upward</a:t>
            </a:r>
          </a:p>
          <a:p>
            <a:pPr>
              <a:spcAft>
                <a:spcPts val="0"/>
              </a:spcAft>
            </a:pP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293334666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External Explosion Effects Diagram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 </a:t>
            </a:r>
            <a:fld id="{1E05A8D5-9D50-4F79-AAB3-D0C9B9E3293E}" type="slidenum">
              <a:rPr lang="en-US" smtClean="0"/>
              <a:pPr>
                <a:defRPr/>
              </a:pPr>
              <a:t>65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Module 9: Explosives and Critical Infrastructure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514350" indent="-514350" fontAlgn="auto">
              <a:buFont typeface="+mj-lt"/>
              <a:buAutoNum type="arabicPeriod" startAt="3"/>
            </a:pPr>
            <a:r>
              <a:rPr lang="en-US" dirty="0"/>
              <a:t>Surrounds structure; downward pressure on roof and inward pressure on all sides</a:t>
            </a:r>
            <a:endParaRPr lang="en-US" b="0" dirty="0"/>
          </a:p>
          <a:p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563" y="1417912"/>
            <a:ext cx="3975100" cy="3326852"/>
          </a:xfrm>
        </p:spPr>
      </p:pic>
      <p:sp>
        <p:nvSpPr>
          <p:cNvPr id="11" name="TextBox 10"/>
          <p:cNvSpPr txBox="1"/>
          <p:nvPr/>
        </p:nvSpPr>
        <p:spPr>
          <a:xfrm>
            <a:off x="7925523" y="4751090"/>
            <a:ext cx="88678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/>
              <a:t>Source: FEMA</a:t>
            </a:r>
          </a:p>
        </p:txBody>
      </p:sp>
      <p:sp>
        <p:nvSpPr>
          <p:cNvPr id="9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External Explosion Effects Diagram</a:t>
            </a:r>
            <a:endParaRPr lang="en-US" sz="1000" b="0" dirty="0"/>
          </a:p>
        </p:txBody>
      </p:sp>
      <p:sp>
        <p:nvSpPr>
          <p:cNvPr id="12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 fontAlgn="auto">
              <a:spcAft>
                <a:spcPts val="0"/>
              </a:spcAft>
              <a:buFont typeface="+mj-lt"/>
              <a:buAutoNum type="arabicPeriod" startAt="3"/>
            </a:pPr>
            <a:r>
              <a:rPr lang="en-US" sz="1000" b="0"/>
              <a:t>Surrounds structure; downward pressure on roof and inward pressure on all sides</a:t>
            </a:r>
          </a:p>
          <a:p>
            <a:pPr>
              <a:spcAft>
                <a:spcPts val="0"/>
              </a:spcAft>
            </a:pPr>
            <a:endParaRPr lang="en-US" sz="1000" b="0" dirty="0"/>
          </a:p>
        </p:txBody>
      </p:sp>
      <p:sp>
        <p:nvSpPr>
          <p:cNvPr id="13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External Explosion Effects Diagram</a:t>
            </a:r>
            <a:endParaRPr lang="en-US" sz="1000" b="0" dirty="0"/>
          </a:p>
        </p:txBody>
      </p:sp>
      <p:sp>
        <p:nvSpPr>
          <p:cNvPr id="14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 fontAlgn="auto">
              <a:spcAft>
                <a:spcPts val="0"/>
              </a:spcAft>
              <a:buFont typeface="+mj-lt"/>
              <a:buAutoNum type="arabicPeriod" startAt="3"/>
            </a:pPr>
            <a:r>
              <a:rPr lang="en-US" sz="1000" b="0" dirty="0"/>
              <a:t>Surrounds structure; downward pressure on roof and inward pressure on all sides</a:t>
            </a:r>
          </a:p>
          <a:p>
            <a:pPr>
              <a:spcAft>
                <a:spcPts val="0"/>
              </a:spcAft>
            </a:pP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218659282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External Explosion Effects Protection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Module 9: Explosives and Critical Infrastructure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66</a:t>
            </a:fld>
            <a:endParaRPr lang="en-US" dirty="0"/>
          </a:p>
        </p:txBody>
      </p:sp>
      <p:pic>
        <p:nvPicPr>
          <p:cNvPr id="13" name="Picture 2"/>
          <p:cNvPicPr>
            <a:picLocks noGrp="1" noChangeAspect="1" noChangeArrowheads="1"/>
          </p:cNvPicPr>
          <p:nvPr>
            <p:ph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4400" y="3378201"/>
            <a:ext cx="3418156" cy="2235200"/>
          </a:xfrm>
        </p:spPr>
      </p:pic>
      <p:sp>
        <p:nvSpPr>
          <p:cNvPr id="8" name="Content Placeholder 7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en-US" dirty="0"/>
              <a:t>Design buildings for resilience against progressive collapse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255775" y="5397957"/>
            <a:ext cx="88678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</a:rPr>
              <a:t>Source: FEMA</a:t>
            </a:r>
          </a:p>
        </p:txBody>
      </p:sp>
      <p:sp>
        <p:nvSpPr>
          <p:cNvPr id="9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External Explosion Effects Protection</a:t>
            </a:r>
            <a:endParaRPr lang="en-US" sz="1000" b="0" dirty="0"/>
          </a:p>
        </p:txBody>
      </p:sp>
      <p:sp>
        <p:nvSpPr>
          <p:cNvPr id="10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Design buildings for resilience against progressive collapse</a:t>
            </a:r>
          </a:p>
        </p:txBody>
      </p:sp>
      <p:sp>
        <p:nvSpPr>
          <p:cNvPr id="11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External Explosion Effects Protection</a:t>
            </a:r>
            <a:endParaRPr lang="en-US" sz="1000" b="0" dirty="0"/>
          </a:p>
        </p:txBody>
      </p:sp>
      <p:sp>
        <p:nvSpPr>
          <p:cNvPr id="14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Design buildings for resilience against progressive collapse</a:t>
            </a:r>
          </a:p>
        </p:txBody>
      </p:sp>
    </p:spTree>
    <p:extLst>
      <p:ext uri="{BB962C8B-B14F-4D97-AF65-F5344CB8AC3E}">
        <p14:creationId xmlns:p14="http://schemas.microsoft.com/office/powerpoint/2010/main" val="3307942687"/>
      </p:ext>
    </p:extLst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67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Module 9: Explosives and Critical Infrastructure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dirty="0"/>
              <a:t>Have you witnessed or experienced external explosion effects to a building?</a:t>
            </a:r>
          </a:p>
          <a:p>
            <a:r>
              <a:rPr lang="en-US" dirty="0"/>
              <a:t>If so, how would you describe it?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 Questions</a:t>
            </a:r>
          </a:p>
        </p:txBody>
      </p:sp>
      <p:sp>
        <p:nvSpPr>
          <p:cNvPr id="7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Have you witnessed or experienced external explosion effects to a building?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If so, how would you describe it?</a:t>
            </a:r>
            <a:endParaRPr lang="en-US" sz="1000" b="0" dirty="0"/>
          </a:p>
        </p:txBody>
      </p:sp>
      <p:sp>
        <p:nvSpPr>
          <p:cNvPr id="8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Discussion Questions</a:t>
            </a:r>
            <a:endParaRPr lang="en-US" sz="1000" b="0" dirty="0"/>
          </a:p>
        </p:txBody>
      </p:sp>
      <p:sp>
        <p:nvSpPr>
          <p:cNvPr id="9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Have you witnessed or experienced external explosion effects to a building?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If so, how would you describe it?</a:t>
            </a:r>
            <a:endParaRPr lang="en-US" sz="1000" b="0" dirty="0"/>
          </a:p>
        </p:txBody>
      </p:sp>
      <p:sp>
        <p:nvSpPr>
          <p:cNvPr id="10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Discussion Questions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60247410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Internal Explosion Effects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Module 9: Explosives and Critical Infrastructure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68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 dirty="0"/>
              <a:t>Reflected pressure is enhanced even more when it collides with other reflected pressures because of the many obstacles, corners, and angles inside a building </a:t>
            </a:r>
          </a:p>
          <a:p>
            <a:pPr lvl="0"/>
            <a:r>
              <a:rPr lang="en-US" dirty="0"/>
              <a:t>This reinforcement increases the strength of the blast wave and produces more damage </a:t>
            </a:r>
          </a:p>
          <a:p>
            <a:r>
              <a:rPr lang="en-US" dirty="0"/>
              <a:t>Predicting internal damage is highly complex</a:t>
            </a:r>
          </a:p>
        </p:txBody>
      </p:sp>
      <p:sp>
        <p:nvSpPr>
          <p:cNvPr id="7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Internal Explosion Effects</a:t>
            </a:r>
            <a:endParaRPr lang="en-US" sz="1000" b="0" dirty="0"/>
          </a:p>
        </p:txBody>
      </p:sp>
      <p:sp>
        <p:nvSpPr>
          <p:cNvPr id="8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Reflected pressure is enhanced even more when it collides with other reflected pressures because of the many obstacles, corners, and angles inside a building 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This reinforcement increases the strength of the blast wave and produces more damage 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Predicting internal damage is highly complex</a:t>
            </a:r>
            <a:endParaRPr lang="en-US" sz="1000" b="0" dirty="0"/>
          </a:p>
        </p:txBody>
      </p:sp>
      <p:sp>
        <p:nvSpPr>
          <p:cNvPr id="9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Internal Explosion Effects</a:t>
            </a:r>
            <a:endParaRPr lang="en-US" sz="1000" b="0" dirty="0"/>
          </a:p>
        </p:txBody>
      </p:sp>
      <p:sp>
        <p:nvSpPr>
          <p:cNvPr id="10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Reflected pressure is enhanced even more when it collides with other reflected pressures because of the many obstacles, corners, and angles inside a building 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This reinforcement increases the strength of the blast wave and produces more damage 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Predicting internal damage is highly complex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258563239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69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Module 9: Explosives and Critical Infrastructure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Internal Explosion Effects Video</a:t>
            </a:r>
          </a:p>
        </p:txBody>
      </p:sp>
      <p:pic>
        <p:nvPicPr>
          <p:cNvPr id="13" name="Picture Placeholder 12"/>
          <p:cNvPicPr>
            <a:picLocks noGrp="1" noChangeAspect="1"/>
          </p:cNvPicPr>
          <p:nvPr>
            <p:ph type="pic" sz="quarter" idx="3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" b="746"/>
          <a:stretch>
            <a:fillRect/>
          </a:stretch>
        </p:blipFill>
        <p:spPr/>
      </p:pic>
      <p:pic>
        <p:nvPicPr>
          <p:cNvPr id="6" name="CISR09v_s68_Internal Explosion Effects.wmv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 rotWithShape="1">
          <a:blip r:embed="rId5"/>
          <a:stretch/>
        </p:blipFill>
        <p:spPr>
          <a:xfrm>
            <a:off x="2609161" y="1267688"/>
            <a:ext cx="4419600" cy="3314699"/>
          </a:xfrm>
        </p:spPr>
      </p:pic>
      <p:sp>
        <p:nvSpPr>
          <p:cNvPr id="11" name="CallAddRight" hidden="1"/>
          <p:cNvSpPr txBox="1">
            <a:spLocks/>
          </p:cNvSpPr>
          <p:nvPr/>
        </p:nvSpPr>
        <p:spPr bwMode="auto">
          <a:xfrm>
            <a:off x="1854200" y="6273800"/>
            <a:ext cx="1041400" cy="30480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 vert="horz" wrap="square" lIns="0" tIns="91440" rIns="0" bIns="91440" numCol="1" anchor="ctr" anchorCtr="0" compatLnSpc="1">
            <a:prstTxWarp prst="textNoShape">
              <a:avLst/>
            </a:prstTxWarp>
            <a:no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Wingdings" pitchFamily="2" charset="2"/>
              <a:buNone/>
              <a:tabLst/>
              <a:defRPr sz="1600" b="1" baseline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 dirty="0"/>
              <a:t>Click on image</a:t>
            </a:r>
          </a:p>
          <a:p>
            <a:r>
              <a:rPr lang="en-US" sz="800" b="0" dirty="0"/>
              <a:t> to play video</a:t>
            </a:r>
          </a:p>
        </p:txBody>
      </p:sp>
      <p:sp>
        <p:nvSpPr>
          <p:cNvPr id="12" name="CallAddLeft" hidden="1"/>
          <p:cNvSpPr txBox="1">
            <a:spLocks/>
          </p:cNvSpPr>
          <p:nvPr/>
        </p:nvSpPr>
        <p:spPr>
          <a:xfrm>
            <a:off x="50800" y="6273800"/>
            <a:ext cx="18034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dirty="0"/>
              <a:t>Internal Explosion </a:t>
            </a:r>
          </a:p>
          <a:p>
            <a:r>
              <a:rPr lang="en-US" sz="1000" b="0" dirty="0"/>
              <a:t>Effects Video</a:t>
            </a:r>
          </a:p>
        </p:txBody>
      </p:sp>
      <p:sp>
        <p:nvSpPr>
          <p:cNvPr id="16" name="CallTable" hidden="1"/>
          <p:cNvSpPr txBox="1">
            <a:spLocks/>
          </p:cNvSpPr>
          <p:nvPr/>
        </p:nvSpPr>
        <p:spPr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</p:spPr>
        <p:txBody>
          <a:bodyPr/>
          <a:lstStyle>
            <a:lvl1pPr marL="182563" indent="-182563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457200" indent="-180975" algn="l" rtl="0" eaLnBrk="1" fontAlgn="base" hangingPunct="1">
              <a:spcBef>
                <a:spcPts val="0"/>
              </a:spcBef>
              <a:spcAft>
                <a:spcPts val="10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731520" indent="-180975" algn="l" rtl="0" eaLnBrk="1" fontAlgn="base" hangingPunct="1">
              <a:spcBef>
                <a:spcPts val="0"/>
              </a:spcBef>
              <a:spcAft>
                <a:spcPts val="10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05840" indent="-182880" algn="l" rtl="0" eaLnBrk="1" fontAlgn="base" hangingPunct="1">
              <a:spcBef>
                <a:spcPts val="0"/>
              </a:spcBef>
              <a:spcAft>
                <a:spcPts val="10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buNone/>
            </a:pPr>
            <a:endParaRPr lang="en-US" b="0" dirty="0"/>
          </a:p>
        </p:txBody>
      </p:sp>
      <p:sp>
        <p:nvSpPr>
          <p:cNvPr id="17" name="CallTop" hidden="1"/>
          <p:cNvSpPr txBox="1">
            <a:spLocks/>
          </p:cNvSpPr>
          <p:nvPr/>
        </p:nvSpPr>
        <p:spPr>
          <a:xfrm>
            <a:off x="50800" y="5029200"/>
            <a:ext cx="28448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Internal Explosion Effects Video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26970469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Module 9: Explosives and Critical Infrastructure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dirty="0"/>
              <a:t>What would be your greatest protection against a van filled with explosives, located at a critical infrastructure?</a:t>
            </a:r>
          </a:p>
          <a:p>
            <a:r>
              <a:rPr lang="en-US" dirty="0"/>
              <a:t>What experience or training do you have with explosives?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 Questions</a:t>
            </a:r>
          </a:p>
        </p:txBody>
      </p:sp>
      <p:sp>
        <p:nvSpPr>
          <p:cNvPr id="8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What would be your greatest protection against a van filled with explosives, located at a critical infrastructure?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What experience or training do you have with explosives?</a:t>
            </a:r>
            <a:endParaRPr lang="en-US" sz="1000" b="0" dirty="0"/>
          </a:p>
        </p:txBody>
      </p:sp>
      <p:sp>
        <p:nvSpPr>
          <p:cNvPr id="9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Discussion Questions</a:t>
            </a:r>
            <a:endParaRPr lang="en-US" sz="1000" b="0" dirty="0"/>
          </a:p>
        </p:txBody>
      </p:sp>
      <p:sp>
        <p:nvSpPr>
          <p:cNvPr id="10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What would be your greatest protection against a van filled with explosives, located at a critical infrastructure?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What experience or training do you have with explosives?</a:t>
            </a:r>
            <a:endParaRPr lang="en-US" sz="1000" b="0" dirty="0"/>
          </a:p>
        </p:txBody>
      </p:sp>
      <p:sp>
        <p:nvSpPr>
          <p:cNvPr id="11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Discussion Questions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288146102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Effects on Victims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Module 9: Explosives and Critical Infrastructure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70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 dirty="0"/>
              <a:t>This section will cover:</a:t>
            </a:r>
          </a:p>
          <a:p>
            <a:pPr lvl="1"/>
            <a:r>
              <a:rPr lang="en-US" dirty="0"/>
              <a:t>Primary blast injuries </a:t>
            </a:r>
          </a:p>
          <a:p>
            <a:pPr lvl="1"/>
            <a:r>
              <a:rPr lang="en-US" dirty="0"/>
              <a:t>Secondary blast injuries </a:t>
            </a:r>
          </a:p>
          <a:p>
            <a:pPr lvl="1"/>
            <a:r>
              <a:rPr lang="en-US" dirty="0"/>
              <a:t>Thermal injuries </a:t>
            </a:r>
          </a:p>
          <a:p>
            <a:pPr lvl="1"/>
            <a:r>
              <a:rPr lang="en-US" dirty="0"/>
              <a:t>Others injuries</a:t>
            </a:r>
          </a:p>
        </p:txBody>
      </p:sp>
      <p:sp>
        <p:nvSpPr>
          <p:cNvPr id="7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Effects on Victims</a:t>
            </a:r>
            <a:endParaRPr lang="en-US" sz="1000" b="0" dirty="0"/>
          </a:p>
        </p:txBody>
      </p:sp>
      <p:sp>
        <p:nvSpPr>
          <p:cNvPr id="8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/>
              <a:t>This section will cover: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Primary blast injuries 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Secondary blast injuries 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Thermal injuries 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Others injuries</a:t>
            </a:r>
            <a:endParaRPr lang="en-US" sz="1000" b="0" dirty="0"/>
          </a:p>
        </p:txBody>
      </p:sp>
      <p:sp>
        <p:nvSpPr>
          <p:cNvPr id="9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Effects on Victims</a:t>
            </a:r>
            <a:endParaRPr lang="en-US" sz="1000" b="0" dirty="0"/>
          </a:p>
        </p:txBody>
      </p:sp>
      <p:sp>
        <p:nvSpPr>
          <p:cNvPr id="10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/>
              <a:t>This section will cover: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Primary blast injuries 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Secondary blast injuries 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Thermal injuries 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Others injuries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228357337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Primary Blast Injuries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Module 9: Explosives and Critical Infrastructure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71</a:t>
            </a:fld>
            <a:endParaRPr lang="en-US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quarter" idx="16"/>
          </p:nvPr>
        </p:nvPicPr>
        <p:blipFill>
          <a:blip r:embed="rId2"/>
          <a:stretch>
            <a:fillRect/>
          </a:stretch>
        </p:blipFill>
        <p:spPr>
          <a:xfrm>
            <a:off x="3832860" y="4310116"/>
            <a:ext cx="2661786" cy="2047768"/>
          </a:xfrm>
        </p:spPr>
      </p:pic>
      <p:sp>
        <p:nvSpPr>
          <p:cNvPr id="7" name="Content Placeholder 6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pPr lvl="0"/>
            <a:r>
              <a:rPr lang="en-US" dirty="0"/>
              <a:t>Direct effects of close proximity to the blast wave can include significant bodily damage:</a:t>
            </a:r>
          </a:p>
          <a:p>
            <a:pPr lvl="1"/>
            <a:r>
              <a:rPr lang="en-US" dirty="0"/>
              <a:t>Limbs and body parts ripped away or blown off</a:t>
            </a:r>
          </a:p>
          <a:p>
            <a:pPr lvl="1"/>
            <a:r>
              <a:rPr lang="en-US" dirty="0"/>
              <a:t>Damage to ear drums, lungs, and gastrointestinal organs</a:t>
            </a:r>
          </a:p>
          <a:p>
            <a:pPr lvl="1"/>
            <a:r>
              <a:rPr lang="en-US" dirty="0"/>
              <a:t>The large intestines are the abdominal organ most frequently affected</a:t>
            </a: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463595" y="6142439"/>
            <a:ext cx="10310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</a:rPr>
              <a:t>Source: US Army</a:t>
            </a:r>
          </a:p>
        </p:txBody>
      </p:sp>
      <p:sp>
        <p:nvSpPr>
          <p:cNvPr id="9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Primary Blast Injuries</a:t>
            </a:r>
            <a:endParaRPr lang="en-US" sz="1000" b="0" dirty="0"/>
          </a:p>
        </p:txBody>
      </p:sp>
      <p:sp>
        <p:nvSpPr>
          <p:cNvPr id="13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/>
              <a:t>Direct effects of close proximity to the blast wave can include significant bodily damage: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Limbs and body parts ripped away or blown off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Damage to ear drums, lungs, and gastrointestinal organs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The large intestines are the abdominal organ most frequently affected</a:t>
            </a:r>
          </a:p>
          <a:p>
            <a:pPr>
              <a:spcAft>
                <a:spcPct val="0"/>
              </a:spcAft>
            </a:pPr>
            <a:endParaRPr lang="en-US" sz="1000" b="0"/>
          </a:p>
        </p:txBody>
      </p:sp>
      <p:sp>
        <p:nvSpPr>
          <p:cNvPr id="14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Primary Blast Injuries</a:t>
            </a:r>
            <a:endParaRPr lang="en-US" sz="1000" b="0" dirty="0"/>
          </a:p>
        </p:txBody>
      </p:sp>
      <p:sp>
        <p:nvSpPr>
          <p:cNvPr id="16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/>
              <a:t>Direct effects of close proximity to the blast wave can include significant bodily damage: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Limbs and body parts ripped away or blown off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Damage to ear drums, lungs, and gastrointestinal organs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The large intestines are the abdominal organ most frequently affected</a:t>
            </a:r>
          </a:p>
          <a:p>
            <a:pPr>
              <a:spcAft>
                <a:spcPct val="0"/>
              </a:spcAft>
            </a:pPr>
            <a:endParaRPr lang="en-US" sz="1000" b="0"/>
          </a:p>
        </p:txBody>
      </p:sp>
    </p:spTree>
    <p:extLst>
      <p:ext uri="{BB962C8B-B14F-4D97-AF65-F5344CB8AC3E}">
        <p14:creationId xmlns:p14="http://schemas.microsoft.com/office/powerpoint/2010/main" val="872114588"/>
      </p:ext>
    </p:extLst>
  </p:cSld>
  <p:clrMapOvr>
    <a:masterClrMapping/>
  </p:clrMapOvr>
  <p:transition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Secondary Blast Injuries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Module 9: Explosives and Critical Infrastructure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72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 dirty="0"/>
              <a:t>Occur further from the blast seat</a:t>
            </a:r>
          </a:p>
          <a:p>
            <a:pPr lvl="0"/>
            <a:r>
              <a:rPr lang="en-US" dirty="0"/>
              <a:t>May result from large flying objects but usually from smaller fragments</a:t>
            </a:r>
          </a:p>
          <a:p>
            <a:r>
              <a:rPr lang="en-US" dirty="0"/>
              <a:t>May be minimal or extensive</a:t>
            </a:r>
          </a:p>
          <a:p>
            <a:endParaRPr lang="en-US" dirty="0"/>
          </a:p>
        </p:txBody>
      </p:sp>
      <p:sp>
        <p:nvSpPr>
          <p:cNvPr id="7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Secondary Blast Injuries</a:t>
            </a:r>
            <a:endParaRPr lang="en-US" sz="1000" b="0" dirty="0"/>
          </a:p>
        </p:txBody>
      </p:sp>
      <p:sp>
        <p:nvSpPr>
          <p:cNvPr id="8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Occur further from the blast seat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May result from large flying objects but usually from smaller fragments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May be minimal or extensive</a:t>
            </a:r>
          </a:p>
          <a:p>
            <a:pPr>
              <a:spcAft>
                <a:spcPts val="0"/>
              </a:spcAft>
            </a:pPr>
            <a:endParaRPr lang="en-US" sz="1000" b="0" dirty="0"/>
          </a:p>
        </p:txBody>
      </p:sp>
      <p:sp>
        <p:nvSpPr>
          <p:cNvPr id="9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Secondary Blast Injuries</a:t>
            </a:r>
            <a:endParaRPr lang="en-US" sz="1000" b="0" dirty="0"/>
          </a:p>
        </p:txBody>
      </p:sp>
      <p:sp>
        <p:nvSpPr>
          <p:cNvPr id="10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Occur further from the blast seat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May result from large flying objects but usually from smaller fragments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May be minimal or extensive</a:t>
            </a:r>
          </a:p>
          <a:p>
            <a:pPr>
              <a:spcAft>
                <a:spcPts val="0"/>
              </a:spcAft>
            </a:pP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4817683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Thermal Injuries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73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Module 9: Explosives and Critical Infrastructure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dirty="0"/>
              <a:t>Burns caused when victims are exposed to the intense heat of the thermal effect </a:t>
            </a:r>
          </a:p>
          <a:p>
            <a:r>
              <a:rPr lang="en-US" dirty="0"/>
              <a:t>Injuries vary depending upon the type of explosives used</a:t>
            </a:r>
          </a:p>
          <a:p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26049" y="1534235"/>
            <a:ext cx="3376613" cy="2326283"/>
          </a:xfrm>
        </p:spPr>
      </p:pic>
      <p:sp>
        <p:nvSpPr>
          <p:cNvPr id="10" name="TextBox 9"/>
          <p:cNvSpPr txBox="1"/>
          <p:nvPr/>
        </p:nvSpPr>
        <p:spPr>
          <a:xfrm>
            <a:off x="7709469" y="3645074"/>
            <a:ext cx="89319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/>
              <a:t>Source: OSHA</a:t>
            </a:r>
          </a:p>
        </p:txBody>
      </p:sp>
      <p:sp>
        <p:nvSpPr>
          <p:cNvPr id="9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Thermal Injuries</a:t>
            </a:r>
            <a:endParaRPr lang="en-US" sz="1000" b="0" dirty="0"/>
          </a:p>
        </p:txBody>
      </p:sp>
      <p:sp>
        <p:nvSpPr>
          <p:cNvPr id="11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Burns caused when victims are exposed to the intense heat of the thermal effect 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Injuries vary depending upon the type of explosives used</a:t>
            </a:r>
          </a:p>
          <a:p>
            <a:pPr>
              <a:spcAft>
                <a:spcPts val="0"/>
              </a:spcAft>
            </a:pPr>
            <a:endParaRPr lang="en-US" sz="1000" b="0" dirty="0"/>
          </a:p>
        </p:txBody>
      </p:sp>
      <p:sp>
        <p:nvSpPr>
          <p:cNvPr id="12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Thermal Injuries</a:t>
            </a:r>
            <a:endParaRPr lang="en-US" sz="1000" b="0" dirty="0"/>
          </a:p>
        </p:txBody>
      </p:sp>
      <p:sp>
        <p:nvSpPr>
          <p:cNvPr id="13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 dirty="0"/>
              <a:t>Burns caused when victims are exposed to the intense heat of the thermal effect 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dirty="0"/>
              <a:t>Injuries vary depending upon the type of explosives used</a:t>
            </a:r>
          </a:p>
          <a:p>
            <a:pPr>
              <a:spcAft>
                <a:spcPts val="0"/>
              </a:spcAft>
            </a:pP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350697818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Injuries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74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Module 9: Explosives and Critical Infrastructure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dirty="0"/>
              <a:t>Commonly occur when victims are attempting to escape:</a:t>
            </a:r>
          </a:p>
          <a:p>
            <a:pPr lvl="1"/>
            <a:r>
              <a:rPr lang="en-US" dirty="0"/>
              <a:t>Falls</a:t>
            </a:r>
          </a:p>
          <a:p>
            <a:pPr lvl="1"/>
            <a:r>
              <a:rPr lang="en-US" dirty="0"/>
              <a:t>Smoke inhalation</a:t>
            </a:r>
          </a:p>
          <a:p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99099" y="1476905"/>
            <a:ext cx="3186113" cy="2124075"/>
          </a:xfrm>
        </p:spPr>
      </p:pic>
      <p:sp>
        <p:nvSpPr>
          <p:cNvPr id="9" name="TextBox 8"/>
          <p:cNvSpPr txBox="1"/>
          <p:nvPr/>
        </p:nvSpPr>
        <p:spPr>
          <a:xfrm>
            <a:off x="7746648" y="3312882"/>
            <a:ext cx="88678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</a:rPr>
              <a:t>Source: FEMA</a:t>
            </a:r>
          </a:p>
        </p:txBody>
      </p:sp>
      <p:sp>
        <p:nvSpPr>
          <p:cNvPr id="10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Other Injuries</a:t>
            </a:r>
            <a:endParaRPr lang="en-US" sz="1000" b="0" dirty="0"/>
          </a:p>
        </p:txBody>
      </p:sp>
      <p:sp>
        <p:nvSpPr>
          <p:cNvPr id="12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/>
              <a:t>Commonly occur when victims are attempting to escape: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Falls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Smoke inhalation</a:t>
            </a:r>
          </a:p>
          <a:p>
            <a:pPr>
              <a:spcAft>
                <a:spcPct val="0"/>
              </a:spcAft>
            </a:pPr>
            <a:endParaRPr lang="en-US" sz="1000" b="0" dirty="0"/>
          </a:p>
        </p:txBody>
      </p:sp>
      <p:sp>
        <p:nvSpPr>
          <p:cNvPr id="13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Other Injuries</a:t>
            </a:r>
            <a:endParaRPr lang="en-US" sz="1000" b="0" dirty="0"/>
          </a:p>
        </p:txBody>
      </p:sp>
      <p:sp>
        <p:nvSpPr>
          <p:cNvPr id="14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 dirty="0"/>
              <a:t>Commonly occur when victims are attempting to escape: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dirty="0"/>
              <a:t>Falls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dirty="0"/>
              <a:t>Smoke inhalation</a:t>
            </a:r>
          </a:p>
          <a:p>
            <a:pPr>
              <a:spcAft>
                <a:spcPct val="0"/>
              </a:spcAft>
            </a:pP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123711895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Mitigating the Threat of an IED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Module 9: Explosives and Critical Infrastructure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75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 dirty="0"/>
              <a:t>This section will cover:</a:t>
            </a:r>
          </a:p>
          <a:p>
            <a:pPr lvl="1"/>
            <a:r>
              <a:rPr lang="en-US" dirty="0"/>
              <a:t>Recognizing safe distance </a:t>
            </a:r>
          </a:p>
          <a:p>
            <a:pPr lvl="1"/>
            <a:r>
              <a:rPr lang="en-US" dirty="0"/>
              <a:t>Hardening the potential target</a:t>
            </a:r>
          </a:p>
          <a:p>
            <a:pPr lvl="1"/>
            <a:r>
              <a:rPr lang="en-US" dirty="0"/>
              <a:t>Protecting the potential target</a:t>
            </a:r>
          </a:p>
        </p:txBody>
      </p:sp>
      <p:sp>
        <p:nvSpPr>
          <p:cNvPr id="7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Mitigating the Threat of an IED</a:t>
            </a:r>
            <a:endParaRPr lang="en-US" sz="1000" b="0" dirty="0"/>
          </a:p>
        </p:txBody>
      </p:sp>
      <p:sp>
        <p:nvSpPr>
          <p:cNvPr id="8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/>
              <a:t>This section will cover: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Recognizing safe distance 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Hardening the potential target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Protecting the potential target</a:t>
            </a:r>
            <a:endParaRPr lang="en-US" sz="1000" b="0" dirty="0"/>
          </a:p>
        </p:txBody>
      </p:sp>
      <p:sp>
        <p:nvSpPr>
          <p:cNvPr id="9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Mitigating the Threat of an IED</a:t>
            </a:r>
            <a:endParaRPr lang="en-US" sz="1000" b="0" dirty="0"/>
          </a:p>
        </p:txBody>
      </p:sp>
      <p:sp>
        <p:nvSpPr>
          <p:cNvPr id="10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/>
              <a:t>This section will cover: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Recognizing safe distance 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Hardening the potential target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Protecting the potential target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220431240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type="pic" sz="quarter" idx="3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Placeholder 6"/>
          <p:cNvSpPr>
            <a:spLocks noGrp="1"/>
          </p:cNvSpPr>
          <p:nvPr>
            <p:ph type="body" sz="quarter" idx="28"/>
          </p:nvPr>
        </p:nvSpPr>
        <p:spPr/>
        <p:txBody>
          <a:bodyPr>
            <a:normAutofit/>
          </a:bodyPr>
          <a:lstStyle/>
          <a:p>
            <a:r>
              <a:rPr lang="en-US" dirty="0"/>
              <a:t>Workbook 9.2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76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r>
              <a:rPr lang="en-US" dirty="0"/>
              <a:t>Module 9: Explosives and Critical Infrastructure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dirty="0"/>
              <a:t>Mitigate the effects of the largest credible explosive threat by:</a:t>
            </a:r>
          </a:p>
          <a:p>
            <a:pPr lvl="1"/>
            <a:r>
              <a:rPr lang="en-US" dirty="0"/>
              <a:t>Determining critical locations </a:t>
            </a:r>
          </a:p>
          <a:p>
            <a:pPr lvl="1"/>
            <a:r>
              <a:rPr lang="en-US" dirty="0"/>
              <a:t>Creating distance between critical locations and critical infrastructure assets when possible</a:t>
            </a:r>
          </a:p>
          <a:p>
            <a:pPr lvl="1"/>
            <a:r>
              <a:rPr lang="en-US" dirty="0"/>
              <a:t>Monitoring safe distances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Recognizing Safe Distance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US" dirty="0"/>
              <a:t>Refer To:</a:t>
            </a:r>
          </a:p>
        </p:txBody>
      </p:sp>
      <p:sp>
        <p:nvSpPr>
          <p:cNvPr id="11" name="Content Placeholder 23"/>
          <p:cNvSpPr txBox="1">
            <a:spLocks/>
          </p:cNvSpPr>
          <p:nvPr/>
        </p:nvSpPr>
        <p:spPr>
          <a:xfrm>
            <a:off x="4173538" y="5039301"/>
            <a:ext cx="4023360" cy="1737360"/>
          </a:xfrm>
          <a:prstGeom prst="rect">
            <a:avLst/>
          </a:prstGeom>
        </p:spPr>
        <p:txBody>
          <a:bodyPr/>
          <a:lstStyle>
            <a:lvl1pPr marL="182563" indent="-182563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457200" indent="-180975" algn="l" rtl="0" eaLnBrk="1" fontAlgn="base" hangingPunct="1">
              <a:spcBef>
                <a:spcPts val="0"/>
              </a:spcBef>
              <a:spcAft>
                <a:spcPts val="10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731520" indent="-180975" algn="l" rtl="0" eaLnBrk="1" fontAlgn="base" hangingPunct="1">
              <a:spcBef>
                <a:spcPts val="0"/>
              </a:spcBef>
              <a:spcAft>
                <a:spcPts val="10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05840" indent="-182880" algn="l" rtl="0" eaLnBrk="1" fontAlgn="base" hangingPunct="1">
              <a:spcBef>
                <a:spcPts val="0"/>
              </a:spcBef>
              <a:spcAft>
                <a:spcPts val="10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dirty="0"/>
          </a:p>
        </p:txBody>
      </p:sp>
      <p:sp>
        <p:nvSpPr>
          <p:cNvPr id="12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/>
              <a:t>Mitigate the effects of the largest credible explosive threat by: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Determining critical locations 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Creating distance between critical locations and critical infrastructure assets when possible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Monitoring safe distances</a:t>
            </a:r>
            <a:endParaRPr lang="en-US" sz="1000" b="0" dirty="0"/>
          </a:p>
        </p:txBody>
      </p:sp>
      <p:sp>
        <p:nvSpPr>
          <p:cNvPr id="13" name="CallAddRight" hidden="1"/>
          <p:cNvSpPr txBox="1">
            <a:spLocks/>
          </p:cNvSpPr>
          <p:nvPr/>
        </p:nvSpPr>
        <p:spPr bwMode="auto">
          <a:xfrm>
            <a:off x="1854200" y="5029200"/>
            <a:ext cx="1041400" cy="30480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 vert="horz" wrap="square" lIns="0" tIns="91440" rIns="0" bIns="91440" numCol="1" anchor="ctr" anchorCtr="0" compatLnSpc="1">
            <a:prstTxWarp prst="textNoShape">
              <a:avLst/>
            </a:prstTxWarp>
            <a:no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Wingdings" pitchFamily="2" charset="2"/>
              <a:buNone/>
              <a:tabLst/>
              <a:defRPr sz="1600" b="1" baseline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/>
              <a:t>Refer to</a:t>
            </a:r>
          </a:p>
          <a:p>
            <a:r>
              <a:rPr lang="en-US" sz="800" b="0"/>
              <a:t>Addendum 9.3</a:t>
            </a:r>
            <a:endParaRPr lang="en-US" sz="800" b="0" dirty="0"/>
          </a:p>
        </p:txBody>
      </p:sp>
      <p:sp>
        <p:nvSpPr>
          <p:cNvPr id="14" name="CallAddLeft" hidden="1"/>
          <p:cNvSpPr txBox="1">
            <a:spLocks/>
          </p:cNvSpPr>
          <p:nvPr/>
        </p:nvSpPr>
        <p:spPr>
          <a:xfrm>
            <a:off x="50800" y="5029200"/>
            <a:ext cx="18034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Recognizing Safe Distance </a:t>
            </a:r>
            <a:endParaRPr lang="en-US" sz="1000" b="0" dirty="0"/>
          </a:p>
        </p:txBody>
      </p:sp>
      <p:sp>
        <p:nvSpPr>
          <p:cNvPr id="16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/>
              <a:t>Mitigate the effects of the largest credible explosive threat by: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Determining critical locations 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Creating distance between critical locations and critical infrastructure assets when possible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Monitoring safe distances</a:t>
            </a:r>
            <a:endParaRPr lang="en-US" sz="1000" b="0" dirty="0"/>
          </a:p>
        </p:txBody>
      </p:sp>
      <p:sp>
        <p:nvSpPr>
          <p:cNvPr id="17" name="CallAddLeft" hidden="1"/>
          <p:cNvSpPr txBox="1">
            <a:spLocks/>
          </p:cNvSpPr>
          <p:nvPr/>
        </p:nvSpPr>
        <p:spPr>
          <a:xfrm>
            <a:off x="50800" y="5029200"/>
            <a:ext cx="18034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dirty="0"/>
              <a:t>Recognizing Safe Distance </a:t>
            </a:r>
          </a:p>
        </p:txBody>
      </p:sp>
      <p:sp>
        <p:nvSpPr>
          <p:cNvPr id="18" name="CallTable" hidden="1"/>
          <p:cNvSpPr txBox="1">
            <a:spLocks/>
          </p:cNvSpPr>
          <p:nvPr/>
        </p:nvSpPr>
        <p:spPr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</p:spPr>
        <p:txBody>
          <a:bodyPr/>
          <a:lstStyle>
            <a:lvl1pPr marL="182563" indent="-182563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457200" indent="-180975" algn="l" rtl="0" eaLnBrk="1" fontAlgn="base" hangingPunct="1">
              <a:spcBef>
                <a:spcPts val="0"/>
              </a:spcBef>
              <a:spcAft>
                <a:spcPts val="10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731520" indent="-180975" algn="l" rtl="0" eaLnBrk="1" fontAlgn="base" hangingPunct="1">
              <a:spcBef>
                <a:spcPts val="0"/>
              </a:spcBef>
              <a:spcAft>
                <a:spcPts val="10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05840" indent="-182880" algn="l" rtl="0" eaLnBrk="1" fontAlgn="base" hangingPunct="1">
              <a:spcBef>
                <a:spcPts val="0"/>
              </a:spcBef>
              <a:spcAft>
                <a:spcPts val="10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900" b="0" dirty="0"/>
              <a:t>Mitigate the effects of the largest credible explosive threat by:</a:t>
            </a:r>
          </a:p>
          <a:p>
            <a:r>
              <a:rPr lang="en-US" sz="900" b="0" dirty="0"/>
              <a:t>Determining critical locations </a:t>
            </a:r>
          </a:p>
          <a:p>
            <a:r>
              <a:rPr lang="en-US" sz="900" b="0" dirty="0"/>
              <a:t>Creating distance between critical locations and critical infrastructure assets when possible</a:t>
            </a:r>
          </a:p>
          <a:p>
            <a:r>
              <a:rPr lang="en-US" sz="900" b="0" dirty="0"/>
              <a:t>Monitoring safe distances</a:t>
            </a:r>
          </a:p>
        </p:txBody>
      </p:sp>
      <p:sp>
        <p:nvSpPr>
          <p:cNvPr id="19" name="CallAddR" hidden="1"/>
          <p:cNvSpPr txBox="1">
            <a:spLocks/>
          </p:cNvSpPr>
          <p:nvPr/>
        </p:nvSpPr>
        <p:spPr bwMode="auto">
          <a:xfrm>
            <a:off x="1854200" y="5029200"/>
            <a:ext cx="1041400" cy="1524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  <a:no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None/>
              <a:defRPr sz="1400" b="1">
                <a:solidFill>
                  <a:schemeClr val="bg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 dirty="0"/>
              <a:t>Refer To:</a:t>
            </a:r>
          </a:p>
        </p:txBody>
      </p:sp>
      <p:sp>
        <p:nvSpPr>
          <p:cNvPr id="20" name="CallAddR" hidden="1"/>
          <p:cNvSpPr txBox="1">
            <a:spLocks/>
          </p:cNvSpPr>
          <p:nvPr/>
        </p:nvSpPr>
        <p:spPr bwMode="auto">
          <a:xfrm>
            <a:off x="1854200" y="5181600"/>
            <a:ext cx="1041400" cy="15240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non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0"/>
              </a:spcAft>
              <a:buSzPct val="88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 dirty="0"/>
              <a:t>Workbook 9.2</a:t>
            </a:r>
          </a:p>
        </p:txBody>
      </p:sp>
    </p:spTree>
    <p:extLst>
      <p:ext uri="{BB962C8B-B14F-4D97-AF65-F5344CB8AC3E}">
        <p14:creationId xmlns:p14="http://schemas.microsoft.com/office/powerpoint/2010/main" val="233487376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Hardening the Potential Target (1 of 3)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Module 9: Explosives and Critical Infrastructure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77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 dirty="0"/>
              <a:t>Reinforce windows and door openings with laminate or other protective coverings</a:t>
            </a:r>
          </a:p>
          <a:p>
            <a:pPr lvl="0"/>
            <a:r>
              <a:rPr lang="en-US" dirty="0"/>
              <a:t>Modify existing structural supports, if possible</a:t>
            </a:r>
          </a:p>
          <a:p>
            <a:pPr lvl="0"/>
            <a:r>
              <a:rPr lang="en-US" dirty="0"/>
              <a:t>Eliminate underground or street parking next to the structure</a:t>
            </a:r>
          </a:p>
          <a:p>
            <a:r>
              <a:rPr lang="en-US" dirty="0"/>
              <a:t>Locate large occupancy spaces away from windows, streets, or public access areas</a:t>
            </a:r>
          </a:p>
        </p:txBody>
      </p:sp>
      <p:sp>
        <p:nvSpPr>
          <p:cNvPr id="7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Hardening the Potential Target (1 of 3)</a:t>
            </a:r>
            <a:endParaRPr lang="en-US" sz="1000" b="0" dirty="0"/>
          </a:p>
        </p:txBody>
      </p:sp>
      <p:sp>
        <p:nvSpPr>
          <p:cNvPr id="8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Reinforce windows and door openings with laminate or other protective coverings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Modify existing structural supports, if possible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Eliminate underground or street parking next to the structure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Locate large occupancy spaces away from windows, streets, or public access areas</a:t>
            </a:r>
            <a:endParaRPr lang="en-US" sz="1000" b="0" dirty="0"/>
          </a:p>
        </p:txBody>
      </p:sp>
      <p:sp>
        <p:nvSpPr>
          <p:cNvPr id="9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Hardening the Potential Target (1 of 3)</a:t>
            </a:r>
            <a:endParaRPr lang="en-US" sz="1000" b="0" dirty="0"/>
          </a:p>
        </p:txBody>
      </p:sp>
      <p:sp>
        <p:nvSpPr>
          <p:cNvPr id="10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Reinforce windows and door openings with laminate or other protective coverings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Modify existing structural supports, if possible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Eliminate underground or street parking next to the structure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Locate large occupancy spaces away from windows, streets, or public access areas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236121498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Hardening the Potential Target (2 of 3)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Module 9: Explosives and Critical Infrastructure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78</a:t>
            </a:fld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16"/>
          </p:nvPr>
        </p:nvPicPr>
        <p:blipFill>
          <a:blip r:embed="rId2"/>
          <a:stretch>
            <a:fillRect/>
          </a:stretch>
        </p:blipFill>
        <p:spPr>
          <a:xfrm>
            <a:off x="4037331" y="3996412"/>
            <a:ext cx="2886006" cy="1921788"/>
          </a:xfrm>
        </p:spPr>
      </p:pic>
      <p:sp>
        <p:nvSpPr>
          <p:cNvPr id="7" name="Content Placeholder 6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pPr lvl="0"/>
            <a:r>
              <a:rPr lang="en-US" dirty="0"/>
              <a:t>Consider relocating mail or freight receiving areas to a more secure location</a:t>
            </a:r>
          </a:p>
          <a:p>
            <a:pPr lvl="0"/>
            <a:r>
              <a:rPr lang="en-US" dirty="0"/>
              <a:t>Protect utility service areas such as electrical or communication systems</a:t>
            </a:r>
          </a:p>
          <a:p>
            <a:r>
              <a:rPr lang="en-US" dirty="0"/>
              <a:t>Block off streets with barricades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030143" y="5702755"/>
            <a:ext cx="89319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</a:rPr>
              <a:t>Source: OSHA</a:t>
            </a:r>
          </a:p>
        </p:txBody>
      </p:sp>
      <p:sp>
        <p:nvSpPr>
          <p:cNvPr id="10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Hardening the Potential Target (2 of 3)</a:t>
            </a:r>
            <a:endParaRPr lang="en-US" sz="1000" b="0" dirty="0"/>
          </a:p>
        </p:txBody>
      </p:sp>
      <p:sp>
        <p:nvSpPr>
          <p:cNvPr id="12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Consider relocating mail or freight receiving areas to a more secure location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Protect utility service areas such as electrical or communication systems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Block off streets with barricades</a:t>
            </a:r>
          </a:p>
          <a:p>
            <a:pPr>
              <a:spcAft>
                <a:spcPts val="0"/>
              </a:spcAft>
            </a:pPr>
            <a:endParaRPr lang="en-US" sz="1000" b="0"/>
          </a:p>
        </p:txBody>
      </p:sp>
      <p:sp>
        <p:nvSpPr>
          <p:cNvPr id="11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Hardening the Potential Target (2 of 3)</a:t>
            </a:r>
            <a:endParaRPr lang="en-US" sz="1000" b="0" dirty="0"/>
          </a:p>
        </p:txBody>
      </p:sp>
      <p:sp>
        <p:nvSpPr>
          <p:cNvPr id="14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Consider relocating mail or freight receiving areas to a more secure location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Protect utility service areas such as electrical or communication systems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Block off streets with barricades</a:t>
            </a:r>
          </a:p>
          <a:p>
            <a:pPr>
              <a:spcAft>
                <a:spcPts val="0"/>
              </a:spcAft>
            </a:pPr>
            <a:endParaRPr lang="en-US" sz="1000" b="0"/>
          </a:p>
        </p:txBody>
      </p:sp>
    </p:spTree>
    <p:extLst>
      <p:ext uri="{BB962C8B-B14F-4D97-AF65-F5344CB8AC3E}">
        <p14:creationId xmlns:p14="http://schemas.microsoft.com/office/powerpoint/2010/main" val="3489023059"/>
      </p:ext>
    </p:extLst>
  </p:cSld>
  <p:clrMapOvr>
    <a:masterClrMapping/>
  </p:clrMapOvr>
  <p:transition spd="med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Hardening the Potential Target (3 of 3)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Module 9: Explosives and Critical Infrastructure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79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 dirty="0"/>
              <a:t>Implement all the measures to reduce the effects of a blast</a:t>
            </a:r>
          </a:p>
          <a:p>
            <a:r>
              <a:rPr lang="en-US" dirty="0"/>
              <a:t>Efforts can only minimize blast effects, not eliminate them</a:t>
            </a:r>
          </a:p>
        </p:txBody>
      </p:sp>
      <p:sp>
        <p:nvSpPr>
          <p:cNvPr id="7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Hardening the Potential Target (3 of 3)</a:t>
            </a:r>
            <a:endParaRPr lang="en-US" sz="1000" b="0" dirty="0"/>
          </a:p>
        </p:txBody>
      </p:sp>
      <p:sp>
        <p:nvSpPr>
          <p:cNvPr id="8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Implement all the measures to reduce the effects of a blast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Efforts can only minimize blast effects, not eliminate them</a:t>
            </a:r>
            <a:endParaRPr lang="en-US" sz="1000" b="0" dirty="0"/>
          </a:p>
        </p:txBody>
      </p:sp>
      <p:sp>
        <p:nvSpPr>
          <p:cNvPr id="9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Hardening the Potential Target (3 of 3)</a:t>
            </a:r>
            <a:endParaRPr lang="en-US" sz="1000" b="0" dirty="0"/>
          </a:p>
        </p:txBody>
      </p:sp>
      <p:sp>
        <p:nvSpPr>
          <p:cNvPr id="10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Implement all the measures to reduce the effects of a blast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Efforts can only minimize blast effects, not eliminate them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16329609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Definition of Explosives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Module 9: Explosives and Critical Infrastructure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 dirty="0"/>
              <a:t>Substances that have the potential to release a very large amount of energy in a very short period of time</a:t>
            </a:r>
          </a:p>
          <a:p>
            <a:pPr lvl="0"/>
            <a:r>
              <a:rPr lang="en-US" dirty="0"/>
              <a:t>All manufactured explosives are chemical explosives</a:t>
            </a:r>
          </a:p>
          <a:p>
            <a:endParaRPr lang="en-US" dirty="0"/>
          </a:p>
        </p:txBody>
      </p:sp>
      <p:sp>
        <p:nvSpPr>
          <p:cNvPr id="8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Definition of Explosives</a:t>
            </a:r>
            <a:endParaRPr lang="en-US" sz="1000" b="0" dirty="0"/>
          </a:p>
        </p:txBody>
      </p:sp>
      <p:sp>
        <p:nvSpPr>
          <p:cNvPr id="9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Substances that have the potential to release a very large amount of energy in a very short period of time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All manufactured explosives are chemical explosives</a:t>
            </a:r>
          </a:p>
          <a:p>
            <a:pPr>
              <a:spcAft>
                <a:spcPts val="0"/>
              </a:spcAft>
            </a:pPr>
            <a:endParaRPr lang="en-US" sz="1000" b="0" dirty="0"/>
          </a:p>
        </p:txBody>
      </p:sp>
      <p:sp>
        <p:nvSpPr>
          <p:cNvPr id="10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Definition of Explosives</a:t>
            </a:r>
            <a:endParaRPr lang="en-US" sz="1000" b="0" dirty="0"/>
          </a:p>
        </p:txBody>
      </p:sp>
      <p:sp>
        <p:nvSpPr>
          <p:cNvPr id="11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Substances that have the potential to release a very large amount of energy in a very short period of time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All manufactured explosives are chemical explosives</a:t>
            </a:r>
          </a:p>
          <a:p>
            <a:pPr>
              <a:spcAft>
                <a:spcPts val="0"/>
              </a:spcAft>
            </a:pP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376695079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Protecting the Potential Target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Module 9: Explosives and Critical Infrastructure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80</a:t>
            </a:fld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16"/>
          </p:nvPr>
        </p:nvPicPr>
        <p:blipFill>
          <a:blip r:embed="rId2"/>
          <a:stretch>
            <a:fillRect/>
          </a:stretch>
        </p:blipFill>
        <p:spPr>
          <a:xfrm>
            <a:off x="3909061" y="4017204"/>
            <a:ext cx="2683828" cy="2023992"/>
          </a:xfrm>
        </p:spPr>
      </p:pic>
      <p:sp>
        <p:nvSpPr>
          <p:cNvPr id="8" name="Content Placeholder 7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pPr lvl="0"/>
            <a:r>
              <a:rPr lang="en-US" dirty="0"/>
              <a:t>Greatest protection is distance but other measures are needed</a:t>
            </a:r>
          </a:p>
          <a:p>
            <a:pPr lvl="0"/>
            <a:r>
              <a:rPr lang="en-US" dirty="0"/>
              <a:t>Increasing facility’s physical security and controlling overall access</a:t>
            </a:r>
          </a:p>
          <a:p>
            <a:r>
              <a:rPr lang="en-US" dirty="0"/>
              <a:t>Balance the plan by hardening and protecting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18331" y="5794002"/>
            <a:ext cx="77296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</a:rPr>
              <a:t>Source: NIH</a:t>
            </a:r>
          </a:p>
        </p:txBody>
      </p:sp>
      <p:sp>
        <p:nvSpPr>
          <p:cNvPr id="11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Protecting the Potential Target</a:t>
            </a:r>
            <a:endParaRPr lang="en-US" sz="1000" b="0" dirty="0"/>
          </a:p>
        </p:txBody>
      </p:sp>
      <p:sp>
        <p:nvSpPr>
          <p:cNvPr id="13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Greatest protection is distance but other measures are needed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Increasing facility’s physical security and controlling overall access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Balance the plan by hardening and protecting</a:t>
            </a:r>
          </a:p>
        </p:txBody>
      </p:sp>
      <p:sp>
        <p:nvSpPr>
          <p:cNvPr id="12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Protecting the Potential Target</a:t>
            </a:r>
            <a:endParaRPr lang="en-US" sz="1000" b="0" dirty="0"/>
          </a:p>
        </p:txBody>
      </p:sp>
      <p:sp>
        <p:nvSpPr>
          <p:cNvPr id="15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Greatest protection is distance but other measures are needed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Increasing facility’s physical security and controlling overall access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Balance the plan by hardening and protecting</a:t>
            </a:r>
          </a:p>
        </p:txBody>
      </p:sp>
    </p:spTree>
    <p:extLst>
      <p:ext uri="{BB962C8B-B14F-4D97-AF65-F5344CB8AC3E}">
        <p14:creationId xmlns:p14="http://schemas.microsoft.com/office/powerpoint/2010/main" val="3358662066"/>
      </p:ext>
    </p:extLst>
  </p:cSld>
  <p:clrMapOvr>
    <a:masterClrMapping/>
  </p:clrMapOvr>
  <p:transition spd="med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/>
          <p:cNvPicPr>
            <a:picLocks noGrp="1"/>
          </p:cNvPicPr>
          <p:nvPr>
            <p:ph type="pic" sz="quarter" idx="3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" b="757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28"/>
          </p:nvPr>
        </p:nvSpPr>
        <p:spPr/>
        <p:txBody>
          <a:bodyPr>
            <a:normAutofit/>
          </a:bodyPr>
          <a:lstStyle/>
          <a:p>
            <a:r>
              <a:rPr lang="en-US" dirty="0"/>
              <a:t>Handout 9.2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81</a:t>
            </a:fld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r>
              <a:rPr lang="en-US" dirty="0"/>
              <a:t>Module 9: Explosives and Critical Infrastructure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dirty="0"/>
              <a:t>Purpose: to examine the blast effects on the Murrah Federal Building in Oklahoma City and identify ways in which the structural damage and loss of life could have been mitigated</a:t>
            </a:r>
          </a:p>
          <a:p>
            <a:pPr lvl="1"/>
            <a:r>
              <a:rPr lang="en-US" dirty="0"/>
              <a:t>Duration: 15 minutes (5-activity; 10-debrief)</a:t>
            </a:r>
          </a:p>
          <a:p>
            <a:pPr lvl="1"/>
            <a:r>
              <a:rPr lang="en-US" dirty="0"/>
              <a:t>Group composition: table groups</a:t>
            </a:r>
          </a:p>
          <a:p>
            <a:pPr lvl="1"/>
            <a:r>
              <a:rPr lang="en-US" dirty="0"/>
              <a:t>Debrief: large-group discussion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Case Study — Oklahoma </a:t>
            </a:r>
            <a:br>
              <a:rPr lang="en-US" dirty="0"/>
            </a:br>
            <a:r>
              <a:rPr lang="en-US" dirty="0"/>
              <a:t>City Bombing (1 of 7)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US" dirty="0"/>
              <a:t>Refer To:</a:t>
            </a:r>
          </a:p>
        </p:txBody>
      </p:sp>
      <p:sp>
        <p:nvSpPr>
          <p:cNvPr id="12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 dirty="0"/>
              <a:t>Purpose: to examine the blast effects on the </a:t>
            </a:r>
            <a:r>
              <a:rPr lang="en-US" sz="1000" b="0" dirty="0" err="1"/>
              <a:t>Murrah</a:t>
            </a:r>
            <a:r>
              <a:rPr lang="en-US" sz="1000" b="0" dirty="0"/>
              <a:t> Federal Building in Oklahoma City and identify ways in which the structural damage and loss of life could have been mitigated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dirty="0"/>
              <a:t>Duration: 15 minutes (5-activity; 10-debrief)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dirty="0"/>
              <a:t>Group composition: table groups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dirty="0"/>
              <a:t>Debrief: large-group discussion</a:t>
            </a:r>
          </a:p>
        </p:txBody>
      </p:sp>
      <p:sp>
        <p:nvSpPr>
          <p:cNvPr id="13" name="CallAddRight" hidden="1"/>
          <p:cNvSpPr txBox="1">
            <a:spLocks/>
          </p:cNvSpPr>
          <p:nvPr/>
        </p:nvSpPr>
        <p:spPr bwMode="auto">
          <a:xfrm>
            <a:off x="1854200" y="5029200"/>
            <a:ext cx="1041400" cy="30480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 vert="horz" wrap="square" lIns="0" tIns="91440" rIns="0" bIns="91440" numCol="1" anchor="ctr" anchorCtr="0" compatLnSpc="1">
            <a:prstTxWarp prst="textNoShape">
              <a:avLst/>
            </a:prstTxWarp>
            <a:no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Wingdings" pitchFamily="2" charset="2"/>
              <a:buNone/>
              <a:tabLst/>
              <a:defRPr sz="1600" b="1" baseline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/>
              <a:t>Refer to</a:t>
            </a:r>
          </a:p>
          <a:p>
            <a:r>
              <a:rPr lang="en-US" sz="800" b="0"/>
              <a:t>Addendum 9.4</a:t>
            </a:r>
            <a:endParaRPr lang="en-US" sz="800" b="0" dirty="0"/>
          </a:p>
        </p:txBody>
      </p:sp>
      <p:sp>
        <p:nvSpPr>
          <p:cNvPr id="14" name="CallAddLeft" hidden="1"/>
          <p:cNvSpPr txBox="1">
            <a:spLocks/>
          </p:cNvSpPr>
          <p:nvPr/>
        </p:nvSpPr>
        <p:spPr>
          <a:xfrm>
            <a:off x="50800" y="5029200"/>
            <a:ext cx="18034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Case Study — Oklahoma </a:t>
            </a:r>
            <a:br>
              <a:rPr lang="en-US" sz="1000" b="0"/>
            </a:br>
            <a:r>
              <a:rPr lang="en-US" sz="1000" b="0"/>
              <a:t>City Bombing (1 of 7)</a:t>
            </a:r>
            <a:endParaRPr lang="en-US" sz="1000" b="0" dirty="0"/>
          </a:p>
        </p:txBody>
      </p:sp>
      <p:sp>
        <p:nvSpPr>
          <p:cNvPr id="15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/>
              <a:t>Purpose: to examine the blast effects on the Murrah Federal Building in Oklahoma City and identify ways in which the structural damage and loss of life could have been mitigated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Duration: 15 minutes (5-activity; 10-debrief)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Group composition: table groups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Debrief: large-group discussion</a:t>
            </a:r>
            <a:endParaRPr lang="en-US" sz="1000" b="0" dirty="0"/>
          </a:p>
        </p:txBody>
      </p:sp>
      <p:sp>
        <p:nvSpPr>
          <p:cNvPr id="17" name="CallAddLeft" hidden="1"/>
          <p:cNvSpPr txBox="1">
            <a:spLocks/>
          </p:cNvSpPr>
          <p:nvPr/>
        </p:nvSpPr>
        <p:spPr>
          <a:xfrm>
            <a:off x="50800" y="5029200"/>
            <a:ext cx="18034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dirty="0"/>
              <a:t>Case Study — Oklahoma </a:t>
            </a:r>
            <a:br>
              <a:rPr lang="en-US" sz="1000" b="0" dirty="0"/>
            </a:br>
            <a:r>
              <a:rPr lang="en-US" sz="1000" b="0" dirty="0"/>
              <a:t>City Bombing (1 of 7)</a:t>
            </a:r>
          </a:p>
        </p:txBody>
      </p:sp>
      <p:sp>
        <p:nvSpPr>
          <p:cNvPr id="18" name="CallAddR" hidden="1"/>
          <p:cNvSpPr txBox="1">
            <a:spLocks/>
          </p:cNvSpPr>
          <p:nvPr/>
        </p:nvSpPr>
        <p:spPr bwMode="auto">
          <a:xfrm>
            <a:off x="1854200" y="5029200"/>
            <a:ext cx="1041400" cy="1524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  <a:no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None/>
              <a:defRPr sz="1400" b="1">
                <a:solidFill>
                  <a:schemeClr val="bg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 dirty="0"/>
              <a:t>Refer To:</a:t>
            </a:r>
          </a:p>
        </p:txBody>
      </p:sp>
      <p:sp>
        <p:nvSpPr>
          <p:cNvPr id="19" name="CallAddR" hidden="1"/>
          <p:cNvSpPr txBox="1">
            <a:spLocks/>
          </p:cNvSpPr>
          <p:nvPr/>
        </p:nvSpPr>
        <p:spPr bwMode="auto">
          <a:xfrm>
            <a:off x="1854200" y="5181600"/>
            <a:ext cx="1041400" cy="15240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non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0"/>
              </a:spcAft>
              <a:buSzPct val="88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/>
              <a:t>Handout 9.2</a:t>
            </a:r>
            <a:endParaRPr lang="en-US" sz="800" b="0" dirty="0"/>
          </a:p>
        </p:txBody>
      </p:sp>
    </p:spTree>
    <p:extLst>
      <p:ext uri="{BB962C8B-B14F-4D97-AF65-F5344CB8AC3E}">
        <p14:creationId xmlns:p14="http://schemas.microsoft.com/office/powerpoint/2010/main" val="163823778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Content Placeholder 22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422027" y="1316830"/>
            <a:ext cx="2005758" cy="2639797"/>
          </a:xfrm>
        </p:spPr>
      </p:pic>
      <p:pic>
        <p:nvPicPr>
          <p:cNvPr id="19" name="Content Placeholder 1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442" y="1318296"/>
            <a:ext cx="4141666" cy="2593318"/>
          </a:xfrm>
          <a:ln>
            <a:solidFill>
              <a:schemeClr val="tx1"/>
            </a:solidFill>
          </a:ln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Case Study — Oklahoma </a:t>
            </a:r>
            <a:br>
              <a:rPr lang="en-US" dirty="0"/>
            </a:br>
            <a:r>
              <a:rPr lang="en-US" dirty="0"/>
              <a:t>City Bombing (2 of 7)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82</a:t>
            </a:fld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 dirty="0"/>
              <a:t>Module 9: Explosives and Critical Infrastructure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type="pic" sz="quarter" idx="3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Placeholder 6"/>
          <p:cNvSpPr>
            <a:spLocks noGrp="1"/>
          </p:cNvSpPr>
          <p:nvPr>
            <p:ph type="body" sz="quarter" idx="28"/>
          </p:nvPr>
        </p:nvSpPr>
        <p:spPr/>
        <p:txBody>
          <a:bodyPr>
            <a:normAutofit/>
          </a:bodyPr>
          <a:lstStyle/>
          <a:p>
            <a:r>
              <a:rPr lang="en-US" dirty="0"/>
              <a:t>Handout 9.2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US" dirty="0"/>
              <a:t>Refer To: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423556" y="3987033"/>
            <a:ext cx="6665366" cy="986411"/>
            <a:chOff x="1423556" y="3987033"/>
            <a:chExt cx="6665366" cy="986411"/>
          </a:xfrm>
        </p:grpSpPr>
        <p:sp>
          <p:nvSpPr>
            <p:cNvPr id="20" name="TextBox 19"/>
            <p:cNvSpPr txBox="1"/>
            <p:nvPr/>
          </p:nvSpPr>
          <p:spPr>
            <a:xfrm>
              <a:off x="1423556" y="4050114"/>
              <a:ext cx="199958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Timothy McVeigh,</a:t>
              </a:r>
            </a:p>
            <a:p>
              <a:pPr algn="ctr"/>
              <a:r>
                <a:rPr lang="en-US" dirty="0"/>
                <a:t>Oklahoma City bomber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957279" y="3987033"/>
              <a:ext cx="41316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Alfred P. Murrah Building, </a:t>
              </a:r>
            </a:p>
            <a:p>
              <a:pPr algn="ctr"/>
              <a:r>
                <a:rPr lang="en-US" dirty="0"/>
                <a:t>Oklahoma City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570547" y="3693199"/>
            <a:ext cx="79541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</a:rPr>
              <a:t>Source: ATF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261150" y="3670944"/>
            <a:ext cx="79541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</a:rPr>
              <a:t>Source: ATF</a:t>
            </a:r>
          </a:p>
        </p:txBody>
      </p:sp>
      <p:sp>
        <p:nvSpPr>
          <p:cNvPr id="24" name="CallAddL" hidden="1"/>
          <p:cNvSpPr txBox="1">
            <a:spLocks/>
          </p:cNvSpPr>
          <p:nvPr/>
        </p:nvSpPr>
        <p:spPr>
          <a:xfrm>
            <a:off x="50800" y="5029200"/>
            <a:ext cx="1803400" cy="304800"/>
          </a:xfrm>
          <a:prstGeom prst="rect">
            <a:avLst/>
          </a:prstGeom>
          <a:solidFill>
            <a:srgbClr val="BEBEBE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950"/>
              <a:t>Case Study — Oklahoma </a:t>
            </a:r>
            <a:br>
              <a:rPr lang="en-US" sz="950"/>
            </a:br>
            <a:r>
              <a:rPr lang="en-US" sz="950"/>
              <a:t>City Bombing (2 of 7)</a:t>
            </a:r>
            <a:endParaRPr lang="en-US" sz="950" dirty="0"/>
          </a:p>
        </p:txBody>
      </p:sp>
      <p:sp>
        <p:nvSpPr>
          <p:cNvPr id="26" name="CallAddR" hidden="1"/>
          <p:cNvSpPr txBox="1">
            <a:spLocks/>
          </p:cNvSpPr>
          <p:nvPr/>
        </p:nvSpPr>
        <p:spPr bwMode="auto">
          <a:xfrm>
            <a:off x="1879600" y="5029200"/>
            <a:ext cx="1016000" cy="304800"/>
          </a:xfrm>
          <a:prstGeom prst="rect">
            <a:avLst/>
          </a:prstGeom>
          <a:solidFill>
            <a:srgbClr val="D7D7D7"/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Wingdings" pitchFamily="2" charset="2"/>
              <a:buNone/>
              <a:tabLst/>
              <a:defRPr sz="1600" b="1" baseline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dirty="0"/>
              <a:t>Refer to</a:t>
            </a:r>
          </a:p>
          <a:p>
            <a:r>
              <a:rPr lang="en-US" sz="800" dirty="0"/>
              <a:t>Addendum 9.4</a:t>
            </a:r>
          </a:p>
        </p:txBody>
      </p:sp>
      <p:sp>
        <p:nvSpPr>
          <p:cNvPr id="27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spcAft>
                <a:spcPct val="0"/>
              </a:spcAft>
              <a:buNone/>
            </a:pPr>
            <a:endParaRPr lang="en-US" sz="1000" b="0" dirty="0"/>
          </a:p>
        </p:txBody>
      </p:sp>
      <p:sp>
        <p:nvSpPr>
          <p:cNvPr id="28" name="CallAddL" hidden="1"/>
          <p:cNvSpPr txBox="1"/>
          <p:nvPr/>
        </p:nvSpPr>
        <p:spPr>
          <a:xfrm>
            <a:off x="1582630" y="5571578"/>
            <a:ext cx="9631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50" dirty="0"/>
              <a:t>Timothy McVeigh,</a:t>
            </a:r>
          </a:p>
          <a:p>
            <a:pPr algn="ctr"/>
            <a:r>
              <a:rPr lang="en-US" sz="950" dirty="0"/>
              <a:t>Oklahoma City bomber</a:t>
            </a:r>
          </a:p>
        </p:txBody>
      </p:sp>
      <p:sp>
        <p:nvSpPr>
          <p:cNvPr id="29" name="CallAddL" hidden="1"/>
          <p:cNvSpPr txBox="1"/>
          <p:nvPr/>
        </p:nvSpPr>
        <p:spPr>
          <a:xfrm>
            <a:off x="230122" y="5571578"/>
            <a:ext cx="1243078" cy="53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50" dirty="0"/>
              <a:t>Alfred P. Murrah Building, </a:t>
            </a:r>
          </a:p>
          <a:p>
            <a:pPr algn="ctr"/>
            <a:r>
              <a:rPr lang="en-US" sz="950" dirty="0"/>
              <a:t>Oklahoma City</a:t>
            </a:r>
          </a:p>
        </p:txBody>
      </p:sp>
      <p:sp>
        <p:nvSpPr>
          <p:cNvPr id="45" name="CallAddR" hidden="1"/>
          <p:cNvSpPr txBox="1">
            <a:spLocks/>
          </p:cNvSpPr>
          <p:nvPr/>
        </p:nvSpPr>
        <p:spPr bwMode="auto">
          <a:xfrm>
            <a:off x="1854200" y="5029200"/>
            <a:ext cx="1041400" cy="1524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  <a:no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None/>
              <a:defRPr sz="1400" b="1">
                <a:solidFill>
                  <a:schemeClr val="bg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 dirty="0"/>
              <a:t>Refer To:</a:t>
            </a:r>
          </a:p>
        </p:txBody>
      </p:sp>
      <p:sp>
        <p:nvSpPr>
          <p:cNvPr id="46" name="CallAddR" hidden="1"/>
          <p:cNvSpPr txBox="1">
            <a:spLocks/>
          </p:cNvSpPr>
          <p:nvPr/>
        </p:nvSpPr>
        <p:spPr bwMode="auto">
          <a:xfrm>
            <a:off x="1854200" y="5181600"/>
            <a:ext cx="1041400" cy="15240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non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0"/>
              </a:spcAft>
              <a:buSzPct val="88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 dirty="0"/>
              <a:t>Handout 9.2</a:t>
            </a:r>
          </a:p>
        </p:txBody>
      </p:sp>
      <p:sp>
        <p:nvSpPr>
          <p:cNvPr id="25" name="CallTable" hidden="1"/>
          <p:cNvSpPr txBox="1">
            <a:spLocks/>
          </p:cNvSpPr>
          <p:nvPr/>
        </p:nvSpPr>
        <p:spPr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</p:spPr>
        <p:txBody>
          <a:bodyPr/>
          <a:lstStyle>
            <a:lvl1pPr marL="182563" indent="-182563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457200" indent="-180975" algn="l" rtl="0" eaLnBrk="1" fontAlgn="base" hangingPunct="1">
              <a:spcBef>
                <a:spcPts val="0"/>
              </a:spcBef>
              <a:spcAft>
                <a:spcPts val="10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731520" indent="-180975" algn="l" rtl="0" eaLnBrk="1" fontAlgn="base" hangingPunct="1">
              <a:spcBef>
                <a:spcPts val="0"/>
              </a:spcBef>
              <a:spcAft>
                <a:spcPts val="10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05840" indent="-182880" algn="l" rtl="0" eaLnBrk="1" fontAlgn="base" hangingPunct="1">
              <a:spcBef>
                <a:spcPts val="0"/>
              </a:spcBef>
              <a:spcAft>
                <a:spcPts val="10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buNone/>
            </a:pPr>
            <a:endParaRPr lang="en-US" b="0" dirty="0"/>
          </a:p>
        </p:txBody>
      </p:sp>
      <p:sp>
        <p:nvSpPr>
          <p:cNvPr id="31" name="CallAddL" hidden="1"/>
          <p:cNvSpPr txBox="1">
            <a:spLocks/>
          </p:cNvSpPr>
          <p:nvPr/>
        </p:nvSpPr>
        <p:spPr>
          <a:xfrm>
            <a:off x="50800" y="5029200"/>
            <a:ext cx="1803400" cy="304800"/>
          </a:xfrm>
          <a:prstGeom prst="rect">
            <a:avLst/>
          </a:prstGeom>
          <a:solidFill>
            <a:srgbClr val="BEBEBE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950" b="0"/>
              <a:t>Case Study — Oklahoma </a:t>
            </a:r>
            <a:br>
              <a:rPr lang="en-US" sz="950" b="0"/>
            </a:br>
            <a:r>
              <a:rPr lang="en-US" sz="950" b="0"/>
              <a:t>City Bombing (2 of 7)</a:t>
            </a:r>
            <a:endParaRPr lang="en-US" sz="950" b="0" dirty="0"/>
          </a:p>
        </p:txBody>
      </p:sp>
      <p:grpSp>
        <p:nvGrpSpPr>
          <p:cNvPr id="32" name="CallTop" hidden="1"/>
          <p:cNvGrpSpPr/>
          <p:nvPr/>
        </p:nvGrpSpPr>
        <p:grpSpPr>
          <a:xfrm>
            <a:off x="50800" y="5515667"/>
            <a:ext cx="2844800" cy="881266"/>
            <a:chOff x="1423556" y="3987033"/>
            <a:chExt cx="6665366" cy="2852003"/>
          </a:xfrm>
        </p:grpSpPr>
        <p:sp>
          <p:nvSpPr>
            <p:cNvPr id="33" name="TextBox 32" hidden="1"/>
            <p:cNvSpPr txBox="1"/>
            <p:nvPr/>
          </p:nvSpPr>
          <p:spPr>
            <a:xfrm>
              <a:off x="1423556" y="4050114"/>
              <a:ext cx="1999582" cy="27889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/>
                <a:t>Timothy McVeigh,</a:t>
              </a:r>
            </a:p>
            <a:p>
              <a:pPr algn="ctr"/>
              <a:r>
                <a:rPr lang="en-US" sz="1000" dirty="0"/>
                <a:t>Oklahoma City bomber</a:t>
              </a:r>
            </a:p>
          </p:txBody>
        </p:sp>
        <p:sp>
          <p:nvSpPr>
            <p:cNvPr id="34" name="TextBox 33" hidden="1"/>
            <p:cNvSpPr txBox="1"/>
            <p:nvPr/>
          </p:nvSpPr>
          <p:spPr>
            <a:xfrm>
              <a:off x="3957278" y="3987033"/>
              <a:ext cx="4131644" cy="12948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/>
                <a:t>Alfred P. Murrah Building, </a:t>
              </a:r>
            </a:p>
            <a:p>
              <a:pPr algn="ctr"/>
              <a:r>
                <a:rPr lang="en-US" sz="1000" dirty="0"/>
                <a:t>Oklahoma City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437784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type="pic" sz="quarter" idx="3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Placeholder 6"/>
          <p:cNvSpPr>
            <a:spLocks noGrp="1"/>
          </p:cNvSpPr>
          <p:nvPr>
            <p:ph type="body" sz="quarter" idx="28"/>
          </p:nvPr>
        </p:nvSpPr>
        <p:spPr/>
        <p:txBody>
          <a:bodyPr>
            <a:normAutofit/>
          </a:bodyPr>
          <a:lstStyle/>
          <a:p>
            <a:r>
              <a:rPr lang="en-US" dirty="0"/>
              <a:t>Handout 9.2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83</a:t>
            </a:fld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r>
              <a:rPr lang="en-US" dirty="0"/>
              <a:t>Module 9: Explosives and Critical Infrastructure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pic>
        <p:nvPicPr>
          <p:cNvPr id="16" name="Content Placeholder 15"/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2015714" y="1376437"/>
            <a:ext cx="5096698" cy="3401863"/>
          </a:xfr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Case Study — Oklahoma </a:t>
            </a:r>
            <a:br>
              <a:rPr lang="en-US" dirty="0"/>
            </a:br>
            <a:r>
              <a:rPr lang="en-US" dirty="0"/>
              <a:t>City Bombing (3 of 7)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US" dirty="0"/>
              <a:t>Refer To:</a:t>
            </a:r>
          </a:p>
        </p:txBody>
      </p:sp>
      <p:cxnSp>
        <p:nvCxnSpPr>
          <p:cNvPr id="22" name="Straight Arrow Connector 21"/>
          <p:cNvCxnSpPr/>
          <p:nvPr/>
        </p:nvCxnSpPr>
        <p:spPr bwMode="auto">
          <a:xfrm flipH="1">
            <a:off x="5638800" y="3441700"/>
            <a:ext cx="1714500" cy="6604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7353300" y="3043884"/>
            <a:ext cx="1633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Delivery truck </a:t>
            </a:r>
          </a:p>
          <a:p>
            <a:r>
              <a:rPr lang="en-US" dirty="0"/>
              <a:t>in freight zone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23351" y="4499916"/>
            <a:ext cx="79541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</a:rPr>
              <a:t>Source: ATF</a:t>
            </a:r>
          </a:p>
        </p:txBody>
      </p:sp>
      <p:sp>
        <p:nvSpPr>
          <p:cNvPr id="15" name="CallAddRight" hidden="1"/>
          <p:cNvSpPr txBox="1">
            <a:spLocks/>
          </p:cNvSpPr>
          <p:nvPr/>
        </p:nvSpPr>
        <p:spPr bwMode="auto">
          <a:xfrm>
            <a:off x="1854200" y="6273800"/>
            <a:ext cx="1041400" cy="30480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 vert="horz" wrap="square" lIns="0" tIns="91440" rIns="0" bIns="91440" numCol="1" anchor="ctr" anchorCtr="0" compatLnSpc="1">
            <a:prstTxWarp prst="textNoShape">
              <a:avLst/>
            </a:prstTxWarp>
            <a:no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Wingdings" pitchFamily="2" charset="2"/>
              <a:buNone/>
              <a:tabLst/>
              <a:defRPr sz="1600" b="1" baseline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/>
              <a:t>Refer to</a:t>
            </a:r>
          </a:p>
          <a:p>
            <a:r>
              <a:rPr lang="en-US" sz="800" b="0"/>
              <a:t>Addendum 9.4</a:t>
            </a:r>
            <a:endParaRPr lang="en-US" sz="800" b="0" dirty="0"/>
          </a:p>
        </p:txBody>
      </p:sp>
      <p:sp>
        <p:nvSpPr>
          <p:cNvPr id="17" name="CallAddLeft" hidden="1"/>
          <p:cNvSpPr txBox="1">
            <a:spLocks/>
          </p:cNvSpPr>
          <p:nvPr/>
        </p:nvSpPr>
        <p:spPr>
          <a:xfrm>
            <a:off x="50800" y="6273800"/>
            <a:ext cx="18034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Case Study — Oklahoma </a:t>
            </a:r>
            <a:br>
              <a:rPr lang="en-US" sz="1000" b="0"/>
            </a:br>
            <a:r>
              <a:rPr lang="en-US" sz="1000" b="0"/>
              <a:t>City Bombing (3 of 7)</a:t>
            </a:r>
            <a:endParaRPr lang="en-US" sz="1000" b="0" dirty="0"/>
          </a:p>
        </p:txBody>
      </p:sp>
      <p:sp>
        <p:nvSpPr>
          <p:cNvPr id="19" name="CallAddR" hidden="1"/>
          <p:cNvSpPr txBox="1"/>
          <p:nvPr/>
        </p:nvSpPr>
        <p:spPr>
          <a:xfrm>
            <a:off x="7611223" y="3772803"/>
            <a:ext cx="1117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(Delivery truck </a:t>
            </a:r>
          </a:p>
          <a:p>
            <a:pPr algn="ctr"/>
            <a:r>
              <a:rPr lang="en-US" sz="800" dirty="0"/>
              <a:t>in freight zone)</a:t>
            </a:r>
          </a:p>
        </p:txBody>
      </p:sp>
      <p:sp>
        <p:nvSpPr>
          <p:cNvPr id="20" name="CallAddLeft" hidden="1"/>
          <p:cNvSpPr txBox="1">
            <a:spLocks/>
          </p:cNvSpPr>
          <p:nvPr/>
        </p:nvSpPr>
        <p:spPr>
          <a:xfrm>
            <a:off x="50800" y="5029200"/>
            <a:ext cx="18034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dirty="0"/>
              <a:t>Case Study — Oklahoma </a:t>
            </a:r>
            <a:br>
              <a:rPr lang="en-US" sz="1000" b="0" dirty="0"/>
            </a:br>
            <a:r>
              <a:rPr lang="en-US" sz="1000" b="0" dirty="0"/>
              <a:t>City Bombing (3 of 7)</a:t>
            </a:r>
          </a:p>
        </p:txBody>
      </p:sp>
      <p:sp>
        <p:nvSpPr>
          <p:cNvPr id="33" name="CallAddR" hidden="1"/>
          <p:cNvSpPr txBox="1">
            <a:spLocks/>
          </p:cNvSpPr>
          <p:nvPr/>
        </p:nvSpPr>
        <p:spPr bwMode="auto">
          <a:xfrm>
            <a:off x="1854200" y="5029200"/>
            <a:ext cx="1041400" cy="154353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  <a:no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None/>
              <a:defRPr sz="1400" b="1">
                <a:solidFill>
                  <a:schemeClr val="bg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 dirty="0"/>
              <a:t>Refer To:</a:t>
            </a:r>
          </a:p>
        </p:txBody>
      </p:sp>
      <p:sp>
        <p:nvSpPr>
          <p:cNvPr id="34" name="CallAddR" hidden="1"/>
          <p:cNvSpPr txBox="1">
            <a:spLocks/>
          </p:cNvSpPr>
          <p:nvPr/>
        </p:nvSpPr>
        <p:spPr bwMode="auto">
          <a:xfrm>
            <a:off x="1854200" y="5181600"/>
            <a:ext cx="1041400" cy="154353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non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0"/>
              </a:spcAft>
              <a:buSzPct val="88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 dirty="0"/>
              <a:t>Handout 9.2</a:t>
            </a:r>
          </a:p>
        </p:txBody>
      </p:sp>
      <p:sp>
        <p:nvSpPr>
          <p:cNvPr id="21" name="CallTable" hidden="1"/>
          <p:cNvSpPr txBox="1">
            <a:spLocks/>
          </p:cNvSpPr>
          <p:nvPr/>
        </p:nvSpPr>
        <p:spPr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</p:spPr>
        <p:txBody>
          <a:bodyPr/>
          <a:lstStyle>
            <a:lvl1pPr marL="182563" indent="-182563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457200" indent="-180975" algn="l" rtl="0" eaLnBrk="1" fontAlgn="base" hangingPunct="1">
              <a:spcBef>
                <a:spcPts val="0"/>
              </a:spcBef>
              <a:spcAft>
                <a:spcPts val="10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731520" indent="-180975" algn="l" rtl="0" eaLnBrk="1" fontAlgn="base" hangingPunct="1">
              <a:spcBef>
                <a:spcPts val="0"/>
              </a:spcBef>
              <a:spcAft>
                <a:spcPts val="10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05840" indent="-182880" algn="l" rtl="0" eaLnBrk="1" fontAlgn="base" hangingPunct="1">
              <a:spcBef>
                <a:spcPts val="0"/>
              </a:spcBef>
              <a:spcAft>
                <a:spcPts val="10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buNone/>
            </a:pPr>
            <a:endParaRPr lang="en-US" b="0" dirty="0"/>
          </a:p>
        </p:txBody>
      </p:sp>
      <p:sp>
        <p:nvSpPr>
          <p:cNvPr id="24" name="CallTop" hidden="1"/>
          <p:cNvSpPr txBox="1"/>
          <p:nvPr/>
        </p:nvSpPr>
        <p:spPr>
          <a:xfrm>
            <a:off x="1760421" y="5603760"/>
            <a:ext cx="995785" cy="400110"/>
          </a:xfrm>
          <a:prstGeom prst="rect">
            <a:avLst/>
          </a:prstGeom>
          <a:solidFill>
            <a:srgbClr val="E6E6E6"/>
          </a:solidFill>
        </p:spPr>
        <p:txBody>
          <a:bodyPr wrap="none" rtlCol="0">
            <a:spAutoFit/>
          </a:bodyPr>
          <a:lstStyle/>
          <a:p>
            <a:r>
              <a:rPr lang="en-US" sz="1000" dirty="0"/>
              <a:t>Delivery truck </a:t>
            </a:r>
          </a:p>
          <a:p>
            <a:r>
              <a:rPr lang="en-US" sz="1000" dirty="0"/>
              <a:t>in freight zone</a:t>
            </a:r>
          </a:p>
        </p:txBody>
      </p:sp>
    </p:spTree>
    <p:extLst>
      <p:ext uri="{BB962C8B-B14F-4D97-AF65-F5344CB8AC3E}">
        <p14:creationId xmlns:p14="http://schemas.microsoft.com/office/powerpoint/2010/main" val="53238850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ntent Placeholder 18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89851" y="1307385"/>
            <a:ext cx="3670110" cy="2584928"/>
          </a:xfrm>
        </p:spPr>
      </p:pic>
      <p:pic>
        <p:nvPicPr>
          <p:cNvPr id="22" name="Content Placeholder 21"/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4705350" y="1322385"/>
            <a:ext cx="4024313" cy="2554928"/>
          </a:xfr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Case Study — Oklahoma </a:t>
            </a:r>
            <a:br>
              <a:rPr lang="en-US" dirty="0"/>
            </a:br>
            <a:r>
              <a:rPr lang="en-US" dirty="0"/>
              <a:t>City Bombing (4 of 7)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84</a:t>
            </a:fld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 dirty="0"/>
              <a:t>Module 9: Explosives and Critical Infrastructure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type="pic" sz="quarter" idx="3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Placeholder 6"/>
          <p:cNvSpPr>
            <a:spLocks noGrp="1"/>
          </p:cNvSpPr>
          <p:nvPr>
            <p:ph type="body" sz="quarter" idx="28"/>
          </p:nvPr>
        </p:nvSpPr>
        <p:spPr/>
        <p:txBody>
          <a:bodyPr>
            <a:normAutofit/>
          </a:bodyPr>
          <a:lstStyle/>
          <a:p>
            <a:r>
              <a:rPr lang="en-US" dirty="0"/>
              <a:t>Handout 9.2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US" dirty="0"/>
              <a:t>Refer To: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1039018" y="3913505"/>
            <a:ext cx="263842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dirty="0"/>
              <a:t>Explosives in drums, linked by detonator cord</a:t>
            </a:r>
          </a:p>
        </p:txBody>
      </p:sp>
      <p:cxnSp>
        <p:nvCxnSpPr>
          <p:cNvPr id="21" name="Straight Arrow Connector 20"/>
          <p:cNvCxnSpPr>
            <a:stCxn id="20" idx="0"/>
          </p:cNvCxnSpPr>
          <p:nvPr/>
        </p:nvCxnSpPr>
        <p:spPr bwMode="auto">
          <a:xfrm flipH="1" flipV="1">
            <a:off x="1676401" y="2170431"/>
            <a:ext cx="681830" cy="1743074"/>
          </a:xfrm>
          <a:prstGeom prst="straightConnector1">
            <a:avLst/>
          </a:prstGeom>
          <a:ln w="41275">
            <a:solidFill>
              <a:srgbClr val="FFFF00"/>
            </a:solidFill>
            <a:headEnd type="none" w="med" len="me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934251" y="3629195"/>
            <a:ext cx="79541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</a:rPr>
              <a:t>Source: ATF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301446" y="3639811"/>
            <a:ext cx="79541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</a:rPr>
              <a:t>Source: ATF</a:t>
            </a:r>
          </a:p>
        </p:txBody>
      </p:sp>
      <p:sp>
        <p:nvSpPr>
          <p:cNvPr id="23" name="CallAddRight" hidden="1"/>
          <p:cNvSpPr txBox="1">
            <a:spLocks/>
          </p:cNvSpPr>
          <p:nvPr/>
        </p:nvSpPr>
        <p:spPr bwMode="auto">
          <a:xfrm>
            <a:off x="1854200" y="6273800"/>
            <a:ext cx="1041400" cy="30480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 vert="horz" wrap="square" lIns="0" tIns="91440" rIns="0" bIns="91440" numCol="1" anchor="ctr" anchorCtr="0" compatLnSpc="1">
            <a:prstTxWarp prst="textNoShape">
              <a:avLst/>
            </a:prstTxWarp>
            <a:no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Wingdings" pitchFamily="2" charset="2"/>
              <a:buNone/>
              <a:tabLst/>
              <a:defRPr sz="1600" b="1" baseline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/>
              <a:t>Refer to</a:t>
            </a:r>
          </a:p>
          <a:p>
            <a:r>
              <a:rPr lang="en-US" sz="800" b="0"/>
              <a:t>Addendum 9.4</a:t>
            </a:r>
            <a:endParaRPr lang="en-US" sz="800" b="0" dirty="0"/>
          </a:p>
        </p:txBody>
      </p:sp>
      <p:sp>
        <p:nvSpPr>
          <p:cNvPr id="24" name="CallAddLeft" hidden="1"/>
          <p:cNvSpPr txBox="1">
            <a:spLocks/>
          </p:cNvSpPr>
          <p:nvPr/>
        </p:nvSpPr>
        <p:spPr>
          <a:xfrm>
            <a:off x="50800" y="6273800"/>
            <a:ext cx="18034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Case Study — Oklahoma </a:t>
            </a:r>
            <a:br>
              <a:rPr lang="en-US" sz="1000" b="0"/>
            </a:br>
            <a:r>
              <a:rPr lang="en-US" sz="1000" b="0"/>
              <a:t>City Bombing (4 of 7)</a:t>
            </a:r>
            <a:endParaRPr lang="en-US" sz="1000" b="0" dirty="0"/>
          </a:p>
        </p:txBody>
      </p:sp>
      <p:sp>
        <p:nvSpPr>
          <p:cNvPr id="28" name="CallAddL" hidden="1"/>
          <p:cNvSpPr txBox="1">
            <a:spLocks noChangeArrowheads="1"/>
          </p:cNvSpPr>
          <p:nvPr/>
        </p:nvSpPr>
        <p:spPr bwMode="auto">
          <a:xfrm>
            <a:off x="1386841" y="4582696"/>
            <a:ext cx="1803400" cy="3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950" dirty="0"/>
              <a:t>(Explosives in drums, linked by detonator cord)</a:t>
            </a:r>
          </a:p>
        </p:txBody>
      </p:sp>
      <p:sp>
        <p:nvSpPr>
          <p:cNvPr id="27" name="CallAddLeft" hidden="1"/>
          <p:cNvSpPr txBox="1">
            <a:spLocks/>
          </p:cNvSpPr>
          <p:nvPr/>
        </p:nvSpPr>
        <p:spPr>
          <a:xfrm>
            <a:off x="50800" y="5029200"/>
            <a:ext cx="18034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dirty="0"/>
              <a:t>Case Study — Oklahoma </a:t>
            </a:r>
            <a:br>
              <a:rPr lang="en-US" sz="1000" b="0" dirty="0"/>
            </a:br>
            <a:r>
              <a:rPr lang="en-US" sz="1000" b="0" dirty="0"/>
              <a:t>City Bombing (4 of 7)</a:t>
            </a:r>
          </a:p>
        </p:txBody>
      </p:sp>
      <p:sp>
        <p:nvSpPr>
          <p:cNvPr id="43" name="CallAddR" hidden="1"/>
          <p:cNvSpPr txBox="1">
            <a:spLocks/>
          </p:cNvSpPr>
          <p:nvPr/>
        </p:nvSpPr>
        <p:spPr bwMode="auto">
          <a:xfrm>
            <a:off x="1854200" y="5031154"/>
            <a:ext cx="1041400" cy="1524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  <a:no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None/>
              <a:defRPr sz="1400" b="1">
                <a:solidFill>
                  <a:schemeClr val="bg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 dirty="0"/>
              <a:t>Refer To:</a:t>
            </a:r>
          </a:p>
        </p:txBody>
      </p:sp>
      <p:sp>
        <p:nvSpPr>
          <p:cNvPr id="44" name="CallAddR" hidden="1"/>
          <p:cNvSpPr txBox="1">
            <a:spLocks/>
          </p:cNvSpPr>
          <p:nvPr/>
        </p:nvSpPr>
        <p:spPr bwMode="auto">
          <a:xfrm>
            <a:off x="1854200" y="5183554"/>
            <a:ext cx="1041400" cy="15240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non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0"/>
              </a:spcAft>
              <a:buSzPct val="88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 dirty="0"/>
              <a:t>Handout 9.2</a:t>
            </a:r>
          </a:p>
        </p:txBody>
      </p:sp>
      <p:sp>
        <p:nvSpPr>
          <p:cNvPr id="25" name="CallTable" hidden="1"/>
          <p:cNvSpPr txBox="1">
            <a:spLocks/>
          </p:cNvSpPr>
          <p:nvPr/>
        </p:nvSpPr>
        <p:spPr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</p:spPr>
        <p:txBody>
          <a:bodyPr/>
          <a:lstStyle>
            <a:lvl1pPr marL="182563" indent="-182563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457200" indent="-180975" algn="l" rtl="0" eaLnBrk="1" fontAlgn="base" hangingPunct="1">
              <a:spcBef>
                <a:spcPts val="0"/>
              </a:spcBef>
              <a:spcAft>
                <a:spcPts val="10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731520" indent="-180975" algn="l" rtl="0" eaLnBrk="1" fontAlgn="base" hangingPunct="1">
              <a:spcBef>
                <a:spcPts val="0"/>
              </a:spcBef>
              <a:spcAft>
                <a:spcPts val="10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05840" indent="-182880" algn="l" rtl="0" eaLnBrk="1" fontAlgn="base" hangingPunct="1">
              <a:spcBef>
                <a:spcPts val="0"/>
              </a:spcBef>
              <a:spcAft>
                <a:spcPts val="10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buNone/>
            </a:pPr>
            <a:endParaRPr lang="en-US" b="0" dirty="0"/>
          </a:p>
        </p:txBody>
      </p:sp>
      <p:sp>
        <p:nvSpPr>
          <p:cNvPr id="26" name="CallTop" hidden="1"/>
          <p:cNvSpPr txBox="1">
            <a:spLocks noChangeArrowheads="1"/>
          </p:cNvSpPr>
          <p:nvPr/>
        </p:nvSpPr>
        <p:spPr bwMode="auto">
          <a:xfrm>
            <a:off x="520700" y="5633134"/>
            <a:ext cx="1854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1000" dirty="0"/>
              <a:t>Explosives in drums, linked by detonator cord</a:t>
            </a:r>
          </a:p>
        </p:txBody>
      </p:sp>
    </p:spTree>
    <p:extLst>
      <p:ext uri="{BB962C8B-B14F-4D97-AF65-F5344CB8AC3E}">
        <p14:creationId xmlns:p14="http://schemas.microsoft.com/office/powerpoint/2010/main" val="57279959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Case Study — Oklahoma </a:t>
            </a:r>
            <a:br>
              <a:rPr lang="en-US" dirty="0"/>
            </a:br>
            <a:r>
              <a:rPr lang="en-US" dirty="0"/>
              <a:t>City Bombing (5 of 7)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85</a:t>
            </a:fld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 dirty="0"/>
              <a:t>Module 9: Explosives and Critical Infrastructure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type="pic" sz="quarter" idx="3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Placeholder 6"/>
          <p:cNvSpPr>
            <a:spLocks noGrp="1"/>
          </p:cNvSpPr>
          <p:nvPr>
            <p:ph type="body" sz="quarter" idx="28"/>
          </p:nvPr>
        </p:nvSpPr>
        <p:spPr/>
        <p:txBody>
          <a:bodyPr>
            <a:normAutofit/>
          </a:bodyPr>
          <a:lstStyle/>
          <a:p>
            <a:r>
              <a:rPr lang="en-US" dirty="0"/>
              <a:t>Handout 9.2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US" dirty="0"/>
              <a:t>Refer To:</a:t>
            </a:r>
          </a:p>
        </p:txBody>
      </p:sp>
      <p:sp>
        <p:nvSpPr>
          <p:cNvPr id="26" name="CallAddRight" hidden="1"/>
          <p:cNvSpPr txBox="1">
            <a:spLocks/>
          </p:cNvSpPr>
          <p:nvPr/>
        </p:nvSpPr>
        <p:spPr bwMode="auto">
          <a:xfrm>
            <a:off x="1854200" y="6273800"/>
            <a:ext cx="1041400" cy="30480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 vert="horz" wrap="square" lIns="0" tIns="91440" rIns="0" bIns="91440" numCol="1" anchor="ctr" anchorCtr="0" compatLnSpc="1">
            <a:prstTxWarp prst="textNoShape">
              <a:avLst/>
            </a:prstTxWarp>
            <a:no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Wingdings" pitchFamily="2" charset="2"/>
              <a:buNone/>
              <a:tabLst/>
              <a:defRPr sz="1600" b="1" baseline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/>
              <a:t>Refer to</a:t>
            </a:r>
          </a:p>
          <a:p>
            <a:r>
              <a:rPr lang="en-US" sz="800" b="0"/>
              <a:t>Addendum 9.4</a:t>
            </a:r>
            <a:endParaRPr lang="en-US" sz="800" b="0" dirty="0"/>
          </a:p>
        </p:txBody>
      </p:sp>
      <p:sp>
        <p:nvSpPr>
          <p:cNvPr id="27" name="CallAddLeft" hidden="1"/>
          <p:cNvSpPr txBox="1">
            <a:spLocks/>
          </p:cNvSpPr>
          <p:nvPr/>
        </p:nvSpPr>
        <p:spPr>
          <a:xfrm>
            <a:off x="50800" y="6273800"/>
            <a:ext cx="18034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Case Study — Oklahoma </a:t>
            </a:r>
            <a:br>
              <a:rPr lang="en-US" sz="1000" b="0"/>
            </a:br>
            <a:r>
              <a:rPr lang="en-US" sz="1000" b="0"/>
              <a:t>City Bombing (5 of 7)</a:t>
            </a:r>
            <a:endParaRPr lang="en-US" sz="1000" b="0" dirty="0"/>
          </a:p>
        </p:txBody>
      </p:sp>
      <p:sp>
        <p:nvSpPr>
          <p:cNvPr id="31" name="CallAddL" hidden="1"/>
          <p:cNvSpPr txBox="1">
            <a:spLocks noChangeArrowheads="1"/>
          </p:cNvSpPr>
          <p:nvPr/>
        </p:nvSpPr>
        <p:spPr bwMode="auto">
          <a:xfrm>
            <a:off x="2212479" y="4117865"/>
            <a:ext cx="18034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1000" dirty="0"/>
              <a:t>(Surrounding buildings)</a:t>
            </a:r>
          </a:p>
        </p:txBody>
      </p:sp>
      <p:sp>
        <p:nvSpPr>
          <p:cNvPr id="32" name="CallAddL" hidden="1"/>
          <p:cNvSpPr txBox="1">
            <a:spLocks noChangeArrowheads="1"/>
          </p:cNvSpPr>
          <p:nvPr/>
        </p:nvSpPr>
        <p:spPr bwMode="auto">
          <a:xfrm>
            <a:off x="6175970" y="4117865"/>
            <a:ext cx="18034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1000" dirty="0"/>
              <a:t>(Athenian Restaurant)</a:t>
            </a:r>
          </a:p>
        </p:txBody>
      </p:sp>
      <p:pic>
        <p:nvPicPr>
          <p:cNvPr id="33" name="Content Placeholder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954284" y="1663254"/>
            <a:ext cx="2059081" cy="1999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Content Placeholder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5691943" y="1663255"/>
            <a:ext cx="2771455" cy="2000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Content Placeholder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3119895" y="1663254"/>
            <a:ext cx="2332169" cy="1999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5" name="Group 4"/>
          <p:cNvGrpSpPr/>
          <p:nvPr/>
        </p:nvGrpSpPr>
        <p:grpSpPr>
          <a:xfrm>
            <a:off x="1465858" y="3748533"/>
            <a:ext cx="6963276" cy="369332"/>
            <a:chOff x="1465858" y="3748533"/>
            <a:chExt cx="6963276" cy="369332"/>
          </a:xfrm>
        </p:grpSpPr>
        <p:sp>
          <p:nvSpPr>
            <p:cNvPr id="36" name="TextBox 35"/>
            <p:cNvSpPr txBox="1">
              <a:spLocks noChangeArrowheads="1"/>
            </p:cNvSpPr>
            <p:nvPr/>
          </p:nvSpPr>
          <p:spPr bwMode="auto">
            <a:xfrm>
              <a:off x="5726206" y="3748533"/>
              <a:ext cx="270292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r>
                <a:rPr lang="en-US" b="1" dirty="0"/>
                <a:t>Athenian Restaurant</a:t>
              </a:r>
            </a:p>
          </p:txBody>
        </p:sp>
        <p:sp>
          <p:nvSpPr>
            <p:cNvPr id="37" name="TextBox 36"/>
            <p:cNvSpPr txBox="1">
              <a:spLocks noChangeArrowheads="1"/>
            </p:cNvSpPr>
            <p:nvPr/>
          </p:nvSpPr>
          <p:spPr bwMode="auto">
            <a:xfrm>
              <a:off x="1465858" y="3748533"/>
              <a:ext cx="329664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r>
                <a:rPr lang="en-US" b="1" dirty="0"/>
                <a:t>Surrounding buildings</a:t>
              </a: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2217954" y="3439091"/>
            <a:ext cx="79541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</a:rPr>
              <a:t>Source: ATF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645570" y="3437400"/>
            <a:ext cx="79541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</a:rPr>
              <a:t>Source: ATF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633723" y="3424209"/>
            <a:ext cx="79541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/>
              <a:t>Source: ATF</a:t>
            </a:r>
          </a:p>
        </p:txBody>
      </p:sp>
      <p:sp>
        <p:nvSpPr>
          <p:cNvPr id="41" name="CallAddLeft" hidden="1"/>
          <p:cNvSpPr txBox="1">
            <a:spLocks/>
          </p:cNvSpPr>
          <p:nvPr/>
        </p:nvSpPr>
        <p:spPr>
          <a:xfrm>
            <a:off x="52584" y="5029200"/>
            <a:ext cx="18034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dirty="0"/>
              <a:t>Case Study — Oklahoma </a:t>
            </a:r>
            <a:br>
              <a:rPr lang="en-US" sz="1000" b="0" dirty="0"/>
            </a:br>
            <a:r>
              <a:rPr lang="en-US" sz="1000" b="0" dirty="0"/>
              <a:t>City Bombing (5 of 7)</a:t>
            </a:r>
          </a:p>
        </p:txBody>
      </p:sp>
      <p:sp>
        <p:nvSpPr>
          <p:cNvPr id="63" name="CallAddR" hidden="1"/>
          <p:cNvSpPr txBox="1">
            <a:spLocks/>
          </p:cNvSpPr>
          <p:nvPr/>
        </p:nvSpPr>
        <p:spPr bwMode="auto">
          <a:xfrm>
            <a:off x="1855984" y="5029200"/>
            <a:ext cx="1039616" cy="1524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  <a:no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None/>
              <a:defRPr sz="1400" b="1">
                <a:solidFill>
                  <a:schemeClr val="bg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 dirty="0"/>
              <a:t>Refer To:</a:t>
            </a:r>
          </a:p>
        </p:txBody>
      </p:sp>
      <p:sp>
        <p:nvSpPr>
          <p:cNvPr id="64" name="CallAddR" hidden="1"/>
          <p:cNvSpPr txBox="1">
            <a:spLocks/>
          </p:cNvSpPr>
          <p:nvPr/>
        </p:nvSpPr>
        <p:spPr bwMode="auto">
          <a:xfrm>
            <a:off x="1855984" y="5181600"/>
            <a:ext cx="1039616" cy="15240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non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0"/>
              </a:spcAft>
              <a:buSzPct val="88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 dirty="0"/>
              <a:t>Handout 9.2</a:t>
            </a:r>
          </a:p>
        </p:txBody>
      </p:sp>
      <p:sp>
        <p:nvSpPr>
          <p:cNvPr id="24" name="CallTable" hidden="1"/>
          <p:cNvSpPr txBox="1">
            <a:spLocks/>
          </p:cNvSpPr>
          <p:nvPr/>
        </p:nvSpPr>
        <p:spPr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</p:spPr>
        <p:txBody>
          <a:bodyPr/>
          <a:lstStyle>
            <a:lvl1pPr marL="182563" indent="-182563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457200" indent="-180975" algn="l" rtl="0" eaLnBrk="1" fontAlgn="base" hangingPunct="1">
              <a:spcBef>
                <a:spcPts val="0"/>
              </a:spcBef>
              <a:spcAft>
                <a:spcPts val="10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731520" indent="-180975" algn="l" rtl="0" eaLnBrk="1" fontAlgn="base" hangingPunct="1">
              <a:spcBef>
                <a:spcPts val="0"/>
              </a:spcBef>
              <a:spcAft>
                <a:spcPts val="10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05840" indent="-182880" algn="l" rtl="0" eaLnBrk="1" fontAlgn="base" hangingPunct="1">
              <a:spcBef>
                <a:spcPts val="0"/>
              </a:spcBef>
              <a:spcAft>
                <a:spcPts val="10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buNone/>
            </a:pPr>
            <a:endParaRPr lang="en-US" b="0" dirty="0"/>
          </a:p>
        </p:txBody>
      </p:sp>
      <p:grpSp>
        <p:nvGrpSpPr>
          <p:cNvPr id="28" name="CallTop" hidden="1"/>
          <p:cNvGrpSpPr/>
          <p:nvPr/>
        </p:nvGrpSpPr>
        <p:grpSpPr>
          <a:xfrm>
            <a:off x="43458" y="5756245"/>
            <a:ext cx="2844800" cy="400110"/>
            <a:chOff x="1465858" y="3748533"/>
            <a:chExt cx="6963276" cy="484821"/>
          </a:xfrm>
        </p:grpSpPr>
        <p:sp>
          <p:nvSpPr>
            <p:cNvPr id="29" name="TextBox 28" hidden="1"/>
            <p:cNvSpPr txBox="1">
              <a:spLocks noChangeArrowheads="1"/>
            </p:cNvSpPr>
            <p:nvPr/>
          </p:nvSpPr>
          <p:spPr bwMode="auto">
            <a:xfrm>
              <a:off x="5726207" y="3748533"/>
              <a:ext cx="2702927" cy="4848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r>
                <a:rPr lang="en-US" sz="1000" dirty="0"/>
                <a:t>Athenian Restaurant</a:t>
              </a:r>
            </a:p>
          </p:txBody>
        </p:sp>
        <p:sp>
          <p:nvSpPr>
            <p:cNvPr id="30" name="TextBox 29" hidden="1"/>
            <p:cNvSpPr txBox="1">
              <a:spLocks noChangeArrowheads="1"/>
            </p:cNvSpPr>
            <p:nvPr/>
          </p:nvSpPr>
          <p:spPr bwMode="auto">
            <a:xfrm>
              <a:off x="1465858" y="3748533"/>
              <a:ext cx="3296642" cy="4848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r>
                <a:rPr lang="en-US" sz="1000" dirty="0"/>
                <a:t>Surrounding buildings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4036458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type="pic" sz="quarter" idx="3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Placeholder 6"/>
          <p:cNvSpPr>
            <a:spLocks noGrp="1"/>
          </p:cNvSpPr>
          <p:nvPr>
            <p:ph type="body" sz="quarter" idx="28"/>
          </p:nvPr>
        </p:nvSpPr>
        <p:spPr/>
        <p:txBody>
          <a:bodyPr>
            <a:normAutofit/>
          </a:bodyPr>
          <a:lstStyle/>
          <a:p>
            <a:r>
              <a:rPr lang="en-US" dirty="0"/>
              <a:t>Handout 9.2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86</a:t>
            </a:fld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r>
              <a:rPr lang="en-US" dirty="0"/>
              <a:t>Module 9: Explosives and Critical Infrastructure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pic>
        <p:nvPicPr>
          <p:cNvPr id="19" name="Content Placeholder 18"/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2427230" y="1483127"/>
            <a:ext cx="4273666" cy="3188484"/>
          </a:xfr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Case Study — Oklahoma </a:t>
            </a:r>
            <a:br>
              <a:rPr lang="en-US" dirty="0"/>
            </a:br>
            <a:r>
              <a:rPr lang="en-US" dirty="0"/>
              <a:t>City Bombing (6 of 7)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US" dirty="0"/>
              <a:t>Refer To:</a:t>
            </a:r>
          </a:p>
        </p:txBody>
      </p:sp>
      <p:cxnSp>
        <p:nvCxnSpPr>
          <p:cNvPr id="20" name="Straight Arrow Connector 19"/>
          <p:cNvCxnSpPr/>
          <p:nvPr/>
        </p:nvCxnSpPr>
        <p:spPr bwMode="auto">
          <a:xfrm flipH="1">
            <a:off x="4229100" y="2190750"/>
            <a:ext cx="152400" cy="428626"/>
          </a:xfrm>
          <a:prstGeom prst="straightConnector1">
            <a:avLst/>
          </a:prstGeom>
          <a:ln w="38100">
            <a:solidFill>
              <a:srgbClr val="FFFF00"/>
            </a:solidFill>
            <a:headEnd type="none" w="med" len="me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 bwMode="auto">
          <a:xfrm flipH="1" flipV="1">
            <a:off x="5719762" y="3137807"/>
            <a:ext cx="238125" cy="443593"/>
          </a:xfrm>
          <a:prstGeom prst="straightConnector1">
            <a:avLst/>
          </a:prstGeom>
          <a:ln w="38100">
            <a:solidFill>
              <a:srgbClr val="FFFF00"/>
            </a:solidFill>
            <a:headEnd type="none" w="med" len="me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2514600" y="1600200"/>
            <a:ext cx="4086225" cy="2504420"/>
            <a:chOff x="2514600" y="1600200"/>
            <a:chExt cx="4086225" cy="2504420"/>
          </a:xfrm>
        </p:grpSpPr>
        <p:sp>
          <p:nvSpPr>
            <p:cNvPr id="21" name="TextBox 20"/>
            <p:cNvSpPr txBox="1">
              <a:spLocks noChangeArrowheads="1"/>
            </p:cNvSpPr>
            <p:nvPr/>
          </p:nvSpPr>
          <p:spPr bwMode="auto">
            <a:xfrm>
              <a:off x="2514600" y="1600200"/>
              <a:ext cx="2514600" cy="584775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r>
                <a:rPr lang="en-US" sz="1600" b="1" dirty="0">
                  <a:solidFill>
                    <a:srgbClr val="FFFF00"/>
                  </a:solidFill>
                </a:rPr>
                <a:t>Alfred P. Murrah Building Oklahoma City</a:t>
              </a:r>
            </a:p>
          </p:txBody>
        </p:sp>
        <p:sp>
          <p:nvSpPr>
            <p:cNvPr id="23" name="TextBox 22"/>
            <p:cNvSpPr txBox="1">
              <a:spLocks noChangeArrowheads="1"/>
            </p:cNvSpPr>
            <p:nvPr/>
          </p:nvSpPr>
          <p:spPr bwMode="auto">
            <a:xfrm>
              <a:off x="5076825" y="3581400"/>
              <a:ext cx="1524000" cy="523220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r>
                <a:rPr lang="en-US" sz="1400" b="1" dirty="0">
                  <a:solidFill>
                    <a:srgbClr val="FFFF00"/>
                  </a:solidFill>
                </a:rPr>
                <a:t>Journal Record Building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5838824" y="4401417"/>
            <a:ext cx="79541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</a:rPr>
              <a:t>Source: ATF</a:t>
            </a:r>
          </a:p>
        </p:txBody>
      </p:sp>
      <p:sp>
        <p:nvSpPr>
          <p:cNvPr id="17" name="CallAddRight" hidden="1"/>
          <p:cNvSpPr txBox="1">
            <a:spLocks/>
          </p:cNvSpPr>
          <p:nvPr/>
        </p:nvSpPr>
        <p:spPr bwMode="auto">
          <a:xfrm>
            <a:off x="1854200" y="6273800"/>
            <a:ext cx="1041400" cy="30480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 vert="horz" wrap="square" lIns="0" tIns="91440" rIns="0" bIns="91440" numCol="1" anchor="ctr" anchorCtr="0" compatLnSpc="1">
            <a:prstTxWarp prst="textNoShape">
              <a:avLst/>
            </a:prstTxWarp>
            <a:no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Wingdings" pitchFamily="2" charset="2"/>
              <a:buNone/>
              <a:tabLst/>
              <a:defRPr sz="1600" b="1" baseline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/>
              <a:t>Refer to</a:t>
            </a:r>
          </a:p>
          <a:p>
            <a:r>
              <a:rPr lang="en-US" sz="800" b="0"/>
              <a:t>Addendum 9.4</a:t>
            </a:r>
            <a:endParaRPr lang="en-US" sz="800" b="0" dirty="0"/>
          </a:p>
        </p:txBody>
      </p:sp>
      <p:sp>
        <p:nvSpPr>
          <p:cNvPr id="24" name="CallAddLeft" hidden="1"/>
          <p:cNvSpPr txBox="1">
            <a:spLocks/>
          </p:cNvSpPr>
          <p:nvPr/>
        </p:nvSpPr>
        <p:spPr>
          <a:xfrm>
            <a:off x="50800" y="6273800"/>
            <a:ext cx="18034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Case Study — Oklahoma </a:t>
            </a:r>
            <a:br>
              <a:rPr lang="en-US" sz="1000" b="0"/>
            </a:br>
            <a:r>
              <a:rPr lang="en-US" sz="1000" b="0"/>
              <a:t>City Bombing (6 of 7)</a:t>
            </a:r>
            <a:endParaRPr lang="en-US" sz="1000" b="0" dirty="0"/>
          </a:p>
        </p:txBody>
      </p:sp>
      <p:sp>
        <p:nvSpPr>
          <p:cNvPr id="28" name="CallAddL" hidden="1"/>
          <p:cNvSpPr txBox="1">
            <a:spLocks noChangeArrowheads="1"/>
          </p:cNvSpPr>
          <p:nvPr/>
        </p:nvSpPr>
        <p:spPr bwMode="auto">
          <a:xfrm>
            <a:off x="347980" y="1600200"/>
            <a:ext cx="1803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1000" dirty="0"/>
              <a:t>(Alfred P. Murrah Building Oklahoma City)</a:t>
            </a:r>
          </a:p>
        </p:txBody>
      </p:sp>
      <p:sp>
        <p:nvSpPr>
          <p:cNvPr id="29" name="CallAddL" hidden="1"/>
          <p:cNvSpPr txBox="1">
            <a:spLocks noChangeArrowheads="1"/>
          </p:cNvSpPr>
          <p:nvPr/>
        </p:nvSpPr>
        <p:spPr bwMode="auto">
          <a:xfrm>
            <a:off x="6847840" y="3581400"/>
            <a:ext cx="18034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1000" dirty="0"/>
              <a:t>(Journal Record Building)</a:t>
            </a:r>
          </a:p>
        </p:txBody>
      </p:sp>
      <p:sp>
        <p:nvSpPr>
          <p:cNvPr id="26" name="CallAddLeft" hidden="1"/>
          <p:cNvSpPr txBox="1">
            <a:spLocks/>
          </p:cNvSpPr>
          <p:nvPr/>
        </p:nvSpPr>
        <p:spPr>
          <a:xfrm>
            <a:off x="50800" y="5019713"/>
            <a:ext cx="18034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dirty="0"/>
              <a:t>Case Study — Oklahoma </a:t>
            </a:r>
            <a:br>
              <a:rPr lang="en-US" sz="1000" b="0" dirty="0"/>
            </a:br>
            <a:r>
              <a:rPr lang="en-US" sz="1000" b="0" dirty="0"/>
              <a:t>City Bombing (6 of 7)</a:t>
            </a:r>
          </a:p>
        </p:txBody>
      </p:sp>
      <p:sp>
        <p:nvSpPr>
          <p:cNvPr id="39" name="CallAddR" hidden="1"/>
          <p:cNvSpPr txBox="1">
            <a:spLocks/>
          </p:cNvSpPr>
          <p:nvPr/>
        </p:nvSpPr>
        <p:spPr bwMode="auto">
          <a:xfrm>
            <a:off x="1854200" y="5019713"/>
            <a:ext cx="1041400" cy="1524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  <a:no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None/>
              <a:defRPr sz="1400" b="1">
                <a:solidFill>
                  <a:schemeClr val="bg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 dirty="0"/>
              <a:t>Refer To:</a:t>
            </a:r>
          </a:p>
        </p:txBody>
      </p:sp>
      <p:sp>
        <p:nvSpPr>
          <p:cNvPr id="40" name="CallAddR" hidden="1"/>
          <p:cNvSpPr txBox="1">
            <a:spLocks/>
          </p:cNvSpPr>
          <p:nvPr/>
        </p:nvSpPr>
        <p:spPr bwMode="auto">
          <a:xfrm>
            <a:off x="1854200" y="5172113"/>
            <a:ext cx="1041400" cy="15240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non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0"/>
              </a:spcAft>
              <a:buSzPct val="88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 dirty="0"/>
              <a:t>Handout 9.2</a:t>
            </a:r>
          </a:p>
        </p:txBody>
      </p:sp>
      <p:sp>
        <p:nvSpPr>
          <p:cNvPr id="25" name="CallTable" hidden="1"/>
          <p:cNvSpPr txBox="1">
            <a:spLocks/>
          </p:cNvSpPr>
          <p:nvPr/>
        </p:nvSpPr>
        <p:spPr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</p:spPr>
        <p:txBody>
          <a:bodyPr/>
          <a:lstStyle>
            <a:lvl1pPr marL="182563" indent="-182563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457200" indent="-180975" algn="l" rtl="0" eaLnBrk="1" fontAlgn="base" hangingPunct="1">
              <a:spcBef>
                <a:spcPts val="0"/>
              </a:spcBef>
              <a:spcAft>
                <a:spcPts val="10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731520" indent="-180975" algn="l" rtl="0" eaLnBrk="1" fontAlgn="base" hangingPunct="1">
              <a:spcBef>
                <a:spcPts val="0"/>
              </a:spcBef>
              <a:spcAft>
                <a:spcPts val="10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05840" indent="-182880" algn="l" rtl="0" eaLnBrk="1" fontAlgn="base" hangingPunct="1">
              <a:spcBef>
                <a:spcPts val="0"/>
              </a:spcBef>
              <a:spcAft>
                <a:spcPts val="10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buNone/>
            </a:pPr>
            <a:endParaRPr lang="en-US" b="0" dirty="0"/>
          </a:p>
        </p:txBody>
      </p:sp>
      <p:grpSp>
        <p:nvGrpSpPr>
          <p:cNvPr id="27" name="CallTop" hidden="1"/>
          <p:cNvGrpSpPr/>
          <p:nvPr/>
        </p:nvGrpSpPr>
        <p:grpSpPr>
          <a:xfrm>
            <a:off x="50800" y="5635684"/>
            <a:ext cx="2844800" cy="641232"/>
            <a:chOff x="2514600" y="1600200"/>
            <a:chExt cx="4086225" cy="5268747"/>
          </a:xfrm>
        </p:grpSpPr>
        <p:sp>
          <p:nvSpPr>
            <p:cNvPr id="30" name="TextBox 29" hidden="1"/>
            <p:cNvSpPr txBox="1">
              <a:spLocks noChangeArrowheads="1"/>
            </p:cNvSpPr>
            <p:nvPr/>
          </p:nvSpPr>
          <p:spPr bwMode="auto">
            <a:xfrm>
              <a:off x="2514600" y="1600200"/>
              <a:ext cx="2514600" cy="32875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E6E6E6">
                      <a:alpha val="50196"/>
                    </a:srgbClr>
                  </a:solidFill>
                </a14:hiddenFill>
              </a:ext>
            </a:extLst>
          </p:spPr>
          <p:txBody>
            <a:bodyPr wrap="square">
              <a:spAutoFit/>
            </a:bodyPr>
            <a:lstStyle/>
            <a:p>
              <a:pPr algn="ctr" eaLnBrk="0" hangingPunct="0">
                <a:defRPr/>
              </a:pPr>
              <a:r>
                <a:rPr lang="en-US" sz="1000" dirty="0">
                  <a:solidFill>
                    <a:sysClr val="windowText" lastClr="000000"/>
                  </a:solidFill>
                </a:rPr>
                <a:t>Alfred P. Murrah Building Oklahoma City</a:t>
              </a:r>
            </a:p>
          </p:txBody>
        </p:sp>
        <p:sp>
          <p:nvSpPr>
            <p:cNvPr id="31" name="TextBox 30" hidden="1"/>
            <p:cNvSpPr txBox="1">
              <a:spLocks noChangeArrowheads="1"/>
            </p:cNvSpPr>
            <p:nvPr/>
          </p:nvSpPr>
          <p:spPr bwMode="auto">
            <a:xfrm>
              <a:off x="5076825" y="3581403"/>
              <a:ext cx="1524000" cy="32875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E6E6E6">
                      <a:alpha val="50196"/>
                    </a:srgbClr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defRPr/>
              </a:pPr>
              <a:r>
                <a:rPr lang="en-US" sz="1000" dirty="0">
                  <a:solidFill>
                    <a:sysClr val="windowText" lastClr="000000"/>
                  </a:solidFill>
                </a:rPr>
                <a:t>Journal Record Building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8817573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type="pic" sz="quarter" idx="3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Placeholder 6"/>
          <p:cNvSpPr>
            <a:spLocks noGrp="1"/>
          </p:cNvSpPr>
          <p:nvPr>
            <p:ph type="body" sz="quarter" idx="28"/>
          </p:nvPr>
        </p:nvSpPr>
        <p:spPr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/>
          <a:p>
            <a:r>
              <a:rPr lang="en-US" dirty="0"/>
              <a:t>Handout 9.2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87</a:t>
            </a:fld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r>
              <a:rPr lang="en-US" dirty="0"/>
              <a:t>Module 9: Explosives and Critical Infrastructure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pic>
        <p:nvPicPr>
          <p:cNvPr id="15" name="Content Placeholder 14"/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1932632" y="1336159"/>
            <a:ext cx="5118163" cy="3513706"/>
          </a:xfr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Case Study — Oklahoma </a:t>
            </a:r>
            <a:br>
              <a:rPr lang="en-US" dirty="0"/>
            </a:br>
            <a:r>
              <a:rPr lang="en-US" dirty="0"/>
              <a:t>City Bombing (7 of 7)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1"/>
          </p:nvPr>
        </p:nvSpPr>
        <p:spPr>
          <a:solidFill>
            <a:schemeClr val="tx1">
              <a:lumMod val="50000"/>
              <a:lumOff val="50000"/>
            </a:schemeClr>
          </a:solidFill>
        </p:spPr>
        <p:txBody>
          <a:bodyPr/>
          <a:lstStyle/>
          <a:p>
            <a:r>
              <a:rPr lang="en-US" dirty="0"/>
              <a:t>Refer To: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80594" y="4564806"/>
            <a:ext cx="79541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</a:rPr>
              <a:t>Source: ATF</a:t>
            </a:r>
          </a:p>
        </p:txBody>
      </p:sp>
      <p:sp>
        <p:nvSpPr>
          <p:cNvPr id="14" name="CallAddRight" hidden="1"/>
          <p:cNvSpPr txBox="1">
            <a:spLocks/>
          </p:cNvSpPr>
          <p:nvPr/>
        </p:nvSpPr>
        <p:spPr bwMode="auto">
          <a:xfrm>
            <a:off x="1854200" y="6273800"/>
            <a:ext cx="1041400" cy="30480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 vert="horz" wrap="square" lIns="0" tIns="91440" rIns="0" bIns="91440" numCol="1" anchor="ctr" anchorCtr="0" compatLnSpc="1">
            <a:prstTxWarp prst="textNoShape">
              <a:avLst/>
            </a:prstTxWarp>
            <a:no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Wingdings" pitchFamily="2" charset="2"/>
              <a:buNone/>
              <a:tabLst/>
              <a:defRPr sz="1600" b="1" baseline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/>
              <a:t>Refer to</a:t>
            </a:r>
          </a:p>
          <a:p>
            <a:r>
              <a:rPr lang="en-US" sz="800" b="0"/>
              <a:t>Addendum 9.4</a:t>
            </a:r>
            <a:endParaRPr lang="en-US" sz="800" b="0" dirty="0"/>
          </a:p>
        </p:txBody>
      </p:sp>
      <p:sp>
        <p:nvSpPr>
          <p:cNvPr id="16" name="CallAddLeft" hidden="1"/>
          <p:cNvSpPr txBox="1">
            <a:spLocks/>
          </p:cNvSpPr>
          <p:nvPr/>
        </p:nvSpPr>
        <p:spPr>
          <a:xfrm>
            <a:off x="50800" y="6273800"/>
            <a:ext cx="18034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Case Study — Oklahoma </a:t>
            </a:r>
            <a:br>
              <a:rPr lang="en-US" sz="1000" b="0"/>
            </a:br>
            <a:r>
              <a:rPr lang="en-US" sz="1000" b="0"/>
              <a:t>City Bombing (7 of 7)</a:t>
            </a:r>
            <a:endParaRPr lang="en-US" sz="1000" b="0" dirty="0"/>
          </a:p>
        </p:txBody>
      </p:sp>
      <p:sp>
        <p:nvSpPr>
          <p:cNvPr id="17" name="CallTable" hidden="1"/>
          <p:cNvSpPr txBox="1">
            <a:spLocks/>
          </p:cNvSpPr>
          <p:nvPr/>
        </p:nvSpPr>
        <p:spPr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</p:spPr>
        <p:txBody>
          <a:bodyPr/>
          <a:lstStyle>
            <a:lvl1pPr marL="182563" indent="-182563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457200" indent="-180975" algn="l" rtl="0" eaLnBrk="1" fontAlgn="base" hangingPunct="1">
              <a:spcBef>
                <a:spcPts val="0"/>
              </a:spcBef>
              <a:spcAft>
                <a:spcPts val="10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731520" indent="-180975" algn="l" rtl="0" eaLnBrk="1" fontAlgn="base" hangingPunct="1">
              <a:spcBef>
                <a:spcPts val="0"/>
              </a:spcBef>
              <a:spcAft>
                <a:spcPts val="10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05840" indent="-182880" algn="l" rtl="0" eaLnBrk="1" fontAlgn="base" hangingPunct="1">
              <a:spcBef>
                <a:spcPts val="0"/>
              </a:spcBef>
              <a:spcAft>
                <a:spcPts val="10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buNone/>
            </a:pPr>
            <a:endParaRPr lang="en-US" b="0" dirty="0"/>
          </a:p>
        </p:txBody>
      </p:sp>
      <p:sp>
        <p:nvSpPr>
          <p:cNvPr id="19" name="CallAddL" hidden="1"/>
          <p:cNvSpPr txBox="1">
            <a:spLocks/>
          </p:cNvSpPr>
          <p:nvPr/>
        </p:nvSpPr>
        <p:spPr>
          <a:xfrm>
            <a:off x="50800" y="5029200"/>
            <a:ext cx="1803400" cy="304800"/>
          </a:xfrm>
          <a:prstGeom prst="rect">
            <a:avLst/>
          </a:prstGeom>
          <a:solidFill>
            <a:srgbClr val="BEBEBE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950" b="0"/>
              <a:t>Case Study — Oklahoma </a:t>
            </a:r>
            <a:br>
              <a:rPr lang="en-US" sz="950" b="0"/>
            </a:br>
            <a:r>
              <a:rPr lang="en-US" sz="950" b="0"/>
              <a:t>City Bombing (7 of 7)</a:t>
            </a:r>
            <a:endParaRPr lang="en-US" sz="950" b="0" dirty="0"/>
          </a:p>
        </p:txBody>
      </p:sp>
      <p:sp>
        <p:nvSpPr>
          <p:cNvPr id="20" name="CallAddR" hidden="1"/>
          <p:cNvSpPr txBox="1">
            <a:spLocks/>
          </p:cNvSpPr>
          <p:nvPr/>
        </p:nvSpPr>
        <p:spPr bwMode="auto">
          <a:xfrm>
            <a:off x="1854200" y="5029200"/>
            <a:ext cx="1041400" cy="1524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  <a:no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None/>
              <a:defRPr sz="1400" b="1">
                <a:solidFill>
                  <a:schemeClr val="bg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 dirty="0"/>
              <a:t>Refer To:</a:t>
            </a:r>
          </a:p>
        </p:txBody>
      </p:sp>
      <p:sp>
        <p:nvSpPr>
          <p:cNvPr id="21" name="CallAddR" hidden="1"/>
          <p:cNvSpPr txBox="1">
            <a:spLocks/>
          </p:cNvSpPr>
          <p:nvPr/>
        </p:nvSpPr>
        <p:spPr bwMode="auto">
          <a:xfrm>
            <a:off x="1854200" y="5181600"/>
            <a:ext cx="1041400" cy="15240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non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0"/>
              </a:spcAft>
              <a:buSzPct val="88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/>
              <a:t>Handout 9.2</a:t>
            </a:r>
            <a:endParaRPr lang="en-US" sz="800" b="0" dirty="0"/>
          </a:p>
        </p:txBody>
      </p:sp>
    </p:spTree>
    <p:extLst>
      <p:ext uri="{BB962C8B-B14F-4D97-AF65-F5344CB8AC3E}">
        <p14:creationId xmlns:p14="http://schemas.microsoft.com/office/powerpoint/2010/main" val="79282251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CBRN — Awareness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Module 9: Explosives and Critical Infrastructure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88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 dirty="0"/>
              <a:t>Awareness of terrorist threats to use chemical, biological, radiological, and nuclear (CBRN) weapons</a:t>
            </a:r>
          </a:p>
          <a:p>
            <a:pPr lvl="0"/>
            <a:r>
              <a:rPr lang="en-US" dirty="0"/>
              <a:t>A significant threat</a:t>
            </a:r>
          </a:p>
          <a:p>
            <a:r>
              <a:rPr lang="en-US" dirty="0"/>
              <a:t>Some terrorist organizations are attempting to develop these weapons</a:t>
            </a:r>
          </a:p>
        </p:txBody>
      </p:sp>
      <p:sp>
        <p:nvSpPr>
          <p:cNvPr id="7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CBRN — Awareness</a:t>
            </a:r>
            <a:endParaRPr lang="en-US" sz="1000" b="0" dirty="0"/>
          </a:p>
        </p:txBody>
      </p:sp>
      <p:sp>
        <p:nvSpPr>
          <p:cNvPr id="8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Awareness of terrorist threats to use chemical, biological, radiological, and nuclear (CBRN) weapons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A significant threat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Some terrorist organizations are attempting to develop these weapons</a:t>
            </a:r>
            <a:endParaRPr lang="en-US" sz="1000" b="0" dirty="0"/>
          </a:p>
        </p:txBody>
      </p:sp>
      <p:sp>
        <p:nvSpPr>
          <p:cNvPr id="9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CBRN — Awareness</a:t>
            </a:r>
            <a:endParaRPr lang="en-US" sz="1000" b="0" dirty="0"/>
          </a:p>
        </p:txBody>
      </p:sp>
      <p:sp>
        <p:nvSpPr>
          <p:cNvPr id="10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Awareness of terrorist threats to use chemical, biological, radiological, and nuclear (CBRN) weapons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A significant threat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Some terrorist organizations are attempting to develop these weapons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79524285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CBRN — Attacks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Module 9: Explosives and Critical Infrastructure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89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 dirty="0"/>
              <a:t>Have the potential to indiscriminately kill or injure many thousands of people </a:t>
            </a:r>
          </a:p>
          <a:p>
            <a:pPr lvl="0"/>
            <a:r>
              <a:rPr lang="en-US" dirty="0"/>
              <a:t>Incidents are rare</a:t>
            </a:r>
          </a:p>
          <a:p>
            <a:r>
              <a:rPr lang="en-US" dirty="0"/>
              <a:t>May not cause a lot of physical damage, but high numbers of casualties, panic, and disruption can severely effect the operational capability of the facility</a:t>
            </a:r>
          </a:p>
        </p:txBody>
      </p:sp>
      <p:sp>
        <p:nvSpPr>
          <p:cNvPr id="7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CBRN — Attacks</a:t>
            </a:r>
            <a:endParaRPr lang="en-US" sz="1000" b="0" dirty="0"/>
          </a:p>
        </p:txBody>
      </p:sp>
      <p:sp>
        <p:nvSpPr>
          <p:cNvPr id="8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Have the potential to indiscriminately kill or injure many thousands of people 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Incidents are rare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May not cause a lot of physical damage, but high numbers of casualties, panic, and disruption can severely effect the operational capability of the facility</a:t>
            </a:r>
            <a:endParaRPr lang="en-US" sz="1000" b="0" dirty="0"/>
          </a:p>
        </p:txBody>
      </p:sp>
      <p:sp>
        <p:nvSpPr>
          <p:cNvPr id="9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CBRN — Attacks</a:t>
            </a:r>
            <a:endParaRPr lang="en-US" sz="1000" b="0" dirty="0"/>
          </a:p>
        </p:txBody>
      </p:sp>
      <p:sp>
        <p:nvSpPr>
          <p:cNvPr id="10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Have the potential to indiscriminately kill or injure many thousands of people 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Incidents are rare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May not cause a lot of physical damage, but high numbers of casualties, panic, and disruption can severely effect the operational capability of the facility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337807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Beneficial Use of Explosives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Module 9: Explosives and Critical Infrastructure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Mining</a:t>
            </a:r>
          </a:p>
          <a:p>
            <a:r>
              <a:rPr lang="en-US" dirty="0"/>
              <a:t>Agriculture</a:t>
            </a:r>
          </a:p>
          <a:p>
            <a:r>
              <a:rPr lang="en-US" dirty="0"/>
              <a:t>Road construction</a:t>
            </a:r>
          </a:p>
          <a:p>
            <a:r>
              <a:rPr lang="en-US" dirty="0"/>
              <a:t>Demolition</a:t>
            </a:r>
          </a:p>
          <a:p>
            <a:r>
              <a:rPr lang="en-US" dirty="0"/>
              <a:t>Oil exploration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12" name="Picture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099" y="1570814"/>
            <a:ext cx="1917461" cy="2752937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7109273" y="4108307"/>
            <a:ext cx="105990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</a:rPr>
              <a:t>Source: US Army </a:t>
            </a:r>
          </a:p>
        </p:txBody>
      </p:sp>
      <p:sp>
        <p:nvSpPr>
          <p:cNvPr id="10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Beneficial Use of Explosives</a:t>
            </a:r>
            <a:endParaRPr lang="en-US" sz="1000" b="0" dirty="0"/>
          </a:p>
        </p:txBody>
      </p:sp>
      <p:sp>
        <p:nvSpPr>
          <p:cNvPr id="11" name="CallBottom" hidden="1"/>
          <p:cNvSpPr txBox="1">
            <a:spLocks/>
          </p:cNvSpPr>
          <p:nvPr/>
        </p:nvSpPr>
        <p:spPr bwMode="auto">
          <a:xfrm>
            <a:off x="50800" y="5334000"/>
            <a:ext cx="14224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Mining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Agriculture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Road construction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Demolition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Oil exploration</a:t>
            </a:r>
            <a:endParaRPr lang="en-US" sz="1000" b="0" dirty="0"/>
          </a:p>
        </p:txBody>
      </p:sp>
      <p:sp>
        <p:nvSpPr>
          <p:cNvPr id="13" name="CallBottom" hidden="1"/>
          <p:cNvSpPr txBox="1">
            <a:spLocks/>
          </p:cNvSpPr>
          <p:nvPr/>
        </p:nvSpPr>
        <p:spPr bwMode="auto">
          <a:xfrm>
            <a:off x="1473200" y="5334000"/>
            <a:ext cx="14224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endParaRPr lang="en-US" sz="1000" b="0"/>
          </a:p>
          <a:p>
            <a:pPr>
              <a:spcAft>
                <a:spcPts val="0"/>
              </a:spcAft>
            </a:pPr>
            <a:endParaRPr lang="en-US" sz="1000" b="0" dirty="0"/>
          </a:p>
        </p:txBody>
      </p:sp>
      <p:sp>
        <p:nvSpPr>
          <p:cNvPr id="15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Beneficial Use of Explosives</a:t>
            </a:r>
            <a:endParaRPr lang="en-US" sz="1000" b="0" dirty="0"/>
          </a:p>
        </p:txBody>
      </p:sp>
      <p:sp>
        <p:nvSpPr>
          <p:cNvPr id="16" name="CallBottom" hidden="1"/>
          <p:cNvSpPr txBox="1">
            <a:spLocks/>
          </p:cNvSpPr>
          <p:nvPr/>
        </p:nvSpPr>
        <p:spPr bwMode="auto">
          <a:xfrm>
            <a:off x="50800" y="5334000"/>
            <a:ext cx="14224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Mining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Agriculture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Road construction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Demolition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Oil exploration</a:t>
            </a:r>
            <a:endParaRPr lang="en-US" sz="1000" b="0" dirty="0"/>
          </a:p>
        </p:txBody>
      </p:sp>
      <p:sp>
        <p:nvSpPr>
          <p:cNvPr id="17" name="CallBottom" hidden="1"/>
          <p:cNvSpPr txBox="1">
            <a:spLocks/>
          </p:cNvSpPr>
          <p:nvPr/>
        </p:nvSpPr>
        <p:spPr bwMode="auto">
          <a:xfrm>
            <a:off x="1473200" y="5334000"/>
            <a:ext cx="14224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endParaRPr lang="en-US" sz="1000" b="0"/>
          </a:p>
          <a:p>
            <a:pPr>
              <a:spcAft>
                <a:spcPts val="0"/>
              </a:spcAft>
            </a:pP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262377479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Grp="1" noChangeAspect="1" noChangeArrowheads="1"/>
          </p:cNvPicPr>
          <p:nvPr>
            <p:ph type="pic" sz="quarter" idx="3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 Placeholder 1"/>
          <p:cNvSpPr>
            <a:spLocks noGrp="1"/>
          </p:cNvSpPr>
          <p:nvPr>
            <p:ph type="body" sz="quarter" idx="28"/>
          </p:nvPr>
        </p:nvSpPr>
        <p:spPr/>
        <p:txBody>
          <a:bodyPr>
            <a:normAutofit/>
          </a:bodyPr>
          <a:lstStyle/>
          <a:p>
            <a:r>
              <a:rPr lang="en-US" dirty="0"/>
              <a:t>Workbook 9.3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90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r>
              <a:rPr lang="en-US" dirty="0"/>
              <a:t>Module 9: Explosives and Critical Infrastructure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dirty="0"/>
              <a:t>Purpose: to plan a terrorist attack against a facility and determine minimum safe distances</a:t>
            </a:r>
          </a:p>
          <a:p>
            <a:pPr lvl="1"/>
            <a:r>
              <a:rPr lang="en-US" dirty="0"/>
              <a:t>Duration: 65 minutes (45-exercise; 20-debrief)</a:t>
            </a:r>
          </a:p>
          <a:p>
            <a:pPr lvl="1"/>
            <a:r>
              <a:rPr lang="en-US" dirty="0"/>
              <a:t>Group composition: table groups</a:t>
            </a:r>
          </a:p>
          <a:p>
            <a:pPr lvl="1"/>
            <a:r>
              <a:rPr lang="en-US" dirty="0"/>
              <a:t>Debrief: team presentation and large-group discussion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Attack Scenarios and </a:t>
            </a:r>
            <a:br>
              <a:rPr lang="en-US" dirty="0"/>
            </a:br>
            <a:r>
              <a:rPr lang="en-US" dirty="0"/>
              <a:t>Safe Distance Exercise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US" dirty="0"/>
              <a:t>Refer To:</a:t>
            </a:r>
          </a:p>
        </p:txBody>
      </p:sp>
      <p:sp>
        <p:nvSpPr>
          <p:cNvPr id="14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/>
              <a:t>Purpose: to plan a terrorist attack against a facility and determine minimum safe distances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Duration: 65 minutes (45-exercise; 20-debrief)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Group composition: table groups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Debrief: team presentation and large-group discussion</a:t>
            </a:r>
            <a:endParaRPr lang="en-US" sz="1000" b="0" dirty="0"/>
          </a:p>
        </p:txBody>
      </p:sp>
      <p:sp>
        <p:nvSpPr>
          <p:cNvPr id="15" name="CallAddRight" hidden="1"/>
          <p:cNvSpPr txBox="1">
            <a:spLocks/>
          </p:cNvSpPr>
          <p:nvPr/>
        </p:nvSpPr>
        <p:spPr bwMode="auto">
          <a:xfrm>
            <a:off x="1854200" y="5029200"/>
            <a:ext cx="1041400" cy="30480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 vert="horz" wrap="square" lIns="0" tIns="91440" rIns="0" bIns="91440" numCol="1" anchor="ctr" anchorCtr="0" compatLnSpc="1">
            <a:prstTxWarp prst="textNoShape">
              <a:avLst/>
            </a:prstTxWarp>
            <a:no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Wingdings" pitchFamily="2" charset="2"/>
              <a:buNone/>
              <a:tabLst/>
              <a:defRPr sz="1600" b="1" baseline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/>
              <a:t>Refer to</a:t>
            </a:r>
          </a:p>
          <a:p>
            <a:r>
              <a:rPr lang="en-US" sz="800" b="0"/>
              <a:t>Addendum 9.5</a:t>
            </a:r>
            <a:endParaRPr lang="en-US" sz="800" b="0" dirty="0"/>
          </a:p>
        </p:txBody>
      </p:sp>
      <p:sp>
        <p:nvSpPr>
          <p:cNvPr id="16" name="CallAddLeft" hidden="1"/>
          <p:cNvSpPr txBox="1">
            <a:spLocks/>
          </p:cNvSpPr>
          <p:nvPr/>
        </p:nvSpPr>
        <p:spPr>
          <a:xfrm>
            <a:off x="50800" y="5029200"/>
            <a:ext cx="18034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Attack Scenarios and </a:t>
            </a:r>
            <a:br>
              <a:rPr lang="en-US" sz="1000" b="0"/>
            </a:br>
            <a:r>
              <a:rPr lang="en-US" sz="1000" b="0"/>
              <a:t>Safe Distance Exercise </a:t>
            </a:r>
            <a:endParaRPr lang="en-US" sz="1000" b="0" dirty="0"/>
          </a:p>
        </p:txBody>
      </p:sp>
      <p:sp>
        <p:nvSpPr>
          <p:cNvPr id="17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 dirty="0"/>
              <a:t>Purpose: to plan a terrorist attack against a facility and determine minimum safe distances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dirty="0"/>
              <a:t>Duration: 65 minutes (45-exercise; 20-debrief)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dirty="0"/>
              <a:t>Group composition: table groups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dirty="0"/>
              <a:t>Debrief: team presentation and large-group discussion</a:t>
            </a:r>
          </a:p>
        </p:txBody>
      </p:sp>
      <p:sp>
        <p:nvSpPr>
          <p:cNvPr id="18" name="CallAddLeft" hidden="1"/>
          <p:cNvSpPr txBox="1">
            <a:spLocks/>
          </p:cNvSpPr>
          <p:nvPr/>
        </p:nvSpPr>
        <p:spPr>
          <a:xfrm>
            <a:off x="50800" y="5029200"/>
            <a:ext cx="18034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dirty="0"/>
              <a:t>Attack Scenarios and </a:t>
            </a:r>
            <a:br>
              <a:rPr lang="en-US" sz="1000" b="0" dirty="0"/>
            </a:br>
            <a:r>
              <a:rPr lang="en-US" sz="1000" b="0" dirty="0"/>
              <a:t>Safe Distance Exercise </a:t>
            </a:r>
          </a:p>
        </p:txBody>
      </p:sp>
      <p:sp>
        <p:nvSpPr>
          <p:cNvPr id="19" name="CallAddR" hidden="1"/>
          <p:cNvSpPr txBox="1">
            <a:spLocks/>
          </p:cNvSpPr>
          <p:nvPr/>
        </p:nvSpPr>
        <p:spPr bwMode="auto">
          <a:xfrm>
            <a:off x="1854200" y="5029200"/>
            <a:ext cx="1041400" cy="1524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  <a:no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None/>
              <a:defRPr sz="1400" b="1">
                <a:solidFill>
                  <a:schemeClr val="bg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 dirty="0"/>
              <a:t>Refer To:</a:t>
            </a:r>
          </a:p>
        </p:txBody>
      </p:sp>
      <p:sp>
        <p:nvSpPr>
          <p:cNvPr id="20" name="CallAddR" hidden="1"/>
          <p:cNvSpPr txBox="1">
            <a:spLocks/>
          </p:cNvSpPr>
          <p:nvPr/>
        </p:nvSpPr>
        <p:spPr bwMode="auto">
          <a:xfrm>
            <a:off x="1854200" y="5181600"/>
            <a:ext cx="1041400" cy="15240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non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0"/>
              </a:spcAft>
              <a:buSzPct val="88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 dirty="0"/>
              <a:t>Workbook  9.3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Module Summary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Module 9: Explosives and Critical Infrastructure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91</a:t>
            </a:fld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Explosives</a:t>
            </a:r>
          </a:p>
          <a:p>
            <a:r>
              <a:rPr lang="en-US" dirty="0"/>
              <a:t>Improvised explosive device (IED)</a:t>
            </a:r>
          </a:p>
          <a:p>
            <a:r>
              <a:rPr lang="en-US" dirty="0"/>
              <a:t>Effects of an explosion</a:t>
            </a:r>
          </a:p>
          <a:p>
            <a:r>
              <a:rPr lang="en-US" dirty="0"/>
              <a:t>Effects on structures</a:t>
            </a:r>
          </a:p>
          <a:p>
            <a:r>
              <a:rPr lang="en-US" dirty="0"/>
              <a:t>Effects on victims</a:t>
            </a:r>
          </a:p>
          <a:p>
            <a:r>
              <a:rPr lang="en-US" dirty="0"/>
              <a:t>Mitigating the threat of an IED</a:t>
            </a:r>
          </a:p>
          <a:p>
            <a:r>
              <a:rPr lang="en-US" dirty="0"/>
              <a:t>CBRN</a:t>
            </a:r>
          </a:p>
        </p:txBody>
      </p:sp>
      <p:sp>
        <p:nvSpPr>
          <p:cNvPr id="14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Explosives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Improvised explosive device (IED)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Effects of an explosion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Effects on structures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Effects on victims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Mitigating the threat of an IED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CBRN</a:t>
            </a:r>
            <a:endParaRPr lang="en-US" sz="1000" b="0" dirty="0"/>
          </a:p>
        </p:txBody>
      </p:sp>
      <p:sp>
        <p:nvSpPr>
          <p:cNvPr id="15" name="CallAddRight" hidden="1"/>
          <p:cNvSpPr txBox="1">
            <a:spLocks/>
          </p:cNvSpPr>
          <p:nvPr/>
        </p:nvSpPr>
        <p:spPr bwMode="auto">
          <a:xfrm>
            <a:off x="1854200" y="5029200"/>
            <a:ext cx="1041400" cy="30480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 vert="horz" wrap="square" lIns="0" tIns="91440" rIns="0" bIns="91440" numCol="1" anchor="ctr" anchorCtr="0" compatLnSpc="1">
            <a:prstTxWarp prst="textNoShape">
              <a:avLst/>
            </a:prstTxWarp>
            <a:no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Wingdings" pitchFamily="2" charset="2"/>
              <a:buNone/>
              <a:tabLst/>
              <a:defRPr sz="1600" b="1" baseline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/>
              <a:t>Refer to</a:t>
            </a:r>
          </a:p>
          <a:p>
            <a:r>
              <a:rPr lang="en-US" sz="800" b="0"/>
              <a:t>Addendum 9.6</a:t>
            </a:r>
            <a:endParaRPr lang="en-US" sz="800" b="0" dirty="0"/>
          </a:p>
        </p:txBody>
      </p:sp>
      <p:sp>
        <p:nvSpPr>
          <p:cNvPr id="16" name="CallAddLeft" hidden="1"/>
          <p:cNvSpPr txBox="1">
            <a:spLocks/>
          </p:cNvSpPr>
          <p:nvPr/>
        </p:nvSpPr>
        <p:spPr>
          <a:xfrm>
            <a:off x="50800" y="5029200"/>
            <a:ext cx="18034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Module Summary</a:t>
            </a:r>
            <a:endParaRPr lang="en-US" sz="1000" b="0" dirty="0"/>
          </a:p>
        </p:txBody>
      </p:sp>
      <p:sp>
        <p:nvSpPr>
          <p:cNvPr id="10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Module Summary</a:t>
            </a:r>
            <a:endParaRPr lang="en-US" sz="1000" b="0" dirty="0"/>
          </a:p>
        </p:txBody>
      </p:sp>
      <p:sp>
        <p:nvSpPr>
          <p:cNvPr id="13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 dirty="0"/>
              <a:t>Explosives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dirty="0"/>
              <a:t>Improvised explosive device (IED)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dirty="0"/>
              <a:t>Effects of an explosion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dirty="0"/>
              <a:t>Effects on structures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dirty="0"/>
              <a:t>Effects on victims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dirty="0"/>
              <a:t>Mitigating the threat of an IED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dirty="0"/>
              <a:t>CBRN</a:t>
            </a:r>
          </a:p>
        </p:txBody>
      </p:sp>
    </p:spTree>
    <p:extLst>
      <p:ext uri="{BB962C8B-B14F-4D97-AF65-F5344CB8AC3E}">
        <p14:creationId xmlns:p14="http://schemas.microsoft.com/office/powerpoint/2010/main" val="18007598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8"/>
  <p:tag name="MMPROD_UIDATA" val="&lt;database version=&quot;6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Module 1: Instructional Overview&amp;#x0D;&amp;#x0A;Major Event Security Management&amp;#x0D;&amp;#x0A;&amp;quot;&quot;/&gt;&lt;property id=&quot;20307&quot; value=&quot;260&quot;/&gt;&lt;/object&gt;&lt;object type=&quot;3&quot; unique_id=&quot;10005&quot;&gt;&lt;property id=&quot;20148&quot; value=&quot;5&quot;/&gt;&lt;property id=&quot;20300&quot; value=&quot;Slide 2 - &amp;quot;Instruction Overview&amp;quot;&quot;/&gt;&lt;property id=&quot;20307&quot; value=&quot;256&quot;/&gt;&lt;/object&gt;&lt;object type=&quot;3&quot; unique_id=&quot;10006&quot;&gt;&lt;property id=&quot;20148&quot; value=&quot;5&quot;/&gt;&lt;property id=&quot;20300&quot; value=&quot;Slide 3 - &amp;quot;Course Materials&amp;quot;&quot;/&gt;&lt;property id=&quot;20307&quot; value=&quot;257&quot;/&gt;&lt;/object&gt;&lt;object type=&quot;3&quot; unique_id=&quot;10007&quot;&gt;&lt;property id=&quot;20148&quot; value=&quot;5&quot;/&gt;&lt;property id=&quot;20300&quot; value=&quot;Slide 4 - &amp;quot;Class Administration&amp;quot;&quot;/&gt;&lt;property id=&quot;20307&quot; value=&quot;258&quot;/&gt;&lt;/object&gt;&lt;object type=&quot;3&quot; unique_id=&quot;10008&quot;&gt;&lt;property id=&quot;20148&quot; value=&quot;5&quot;/&gt;&lt;property id=&quot;20300&quot; value=&quot;Slide 6 - &amp;quot;Introductions&amp;quot;&quot;/&gt;&lt;property id=&quot;20307&quot; value=&quot;259&quot;/&gt;&lt;/object&gt;&lt;object type=&quot;3&quot; unique_id=&quot;10009&quot;&gt;&lt;property id=&quot;20148&quot; value=&quot;5&quot;/&gt;&lt;property id=&quot;20300&quot; value=&quot;Slide 7 - &amp;quot;U.S. Department of State&amp;#x0D;&amp;#x0A;Diplomatic Security Service&amp;#x0D;&amp;#x0A;Office of Antiterrorism Assistance&amp;quot;&quot;/&gt;&lt;property id=&quot;20307&quot; value=&quot;261&quot;/&gt;&lt;/object&gt;&lt;object type=&quot;3&quot; unique_id=&quot;10018&quot;&gt;&lt;property id=&quot;20148&quot; value=&quot;5&quot;/&gt;&lt;property id=&quot;20300&quot; value=&quot;Slide 5 - &amp;quot;Course Module Structure&amp;quot;&quot;/&gt;&lt;property id=&quot;20307&quot; value=&quot;262&quot;/&gt;&lt;/object&gt;&lt;object type=&quot;3&quot; unique_id=&quot;10055&quot;&gt;&lt;property id=&quot;20148&quot; value=&quot;5&quot;/&gt;&lt;property id=&quot;20300&quot; value=&quot;Slide 8 - &amp;quot;Measuring Success&amp;quot;&quot;/&gt;&lt;property id=&quot;20307&quot; value=&quot;263&quot;/&gt;&lt;/object&gt;&lt;/object&gt;&lt;/object&gt;&lt;/database&gt;"/>
</p:tagLst>
</file>

<file path=ppt/theme/theme1.xml><?xml version="1.0" encoding="utf-8"?>
<a:theme xmlns:a="http://schemas.openxmlformats.org/drawingml/2006/main" name="Primary Master No Icons">
  <a:themeElements>
    <a:clrScheme name="ATA Standard Presentation Theme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2F2F2"/>
      </a:accent1>
      <a:accent2>
        <a:srgbClr val="7F7F7F"/>
      </a:accent2>
      <a:accent3>
        <a:srgbClr val="595959"/>
      </a:accent3>
      <a:accent4>
        <a:srgbClr val="3F3F3F"/>
      </a:accent4>
      <a:accent5>
        <a:srgbClr val="262626"/>
      </a:accent5>
      <a:accent6>
        <a:srgbClr val="0C0C0C"/>
      </a:accent6>
      <a:hlink>
        <a:srgbClr val="000072"/>
      </a:hlink>
      <a:folHlink>
        <a:srgbClr val="FFC000"/>
      </a:folHlink>
    </a:clrScheme>
    <a:fontScheme name="ATA Standard Presentation 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oft_Targe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ft_Targe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ft_Targe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ft_Targe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ft_Targe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ft_Targe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ft_Targe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Reference Master Icons">
  <a:themeElements>
    <a:clrScheme name="ATA Standard Presentation Theme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2F2F2"/>
      </a:accent1>
      <a:accent2>
        <a:srgbClr val="7F7F7F"/>
      </a:accent2>
      <a:accent3>
        <a:srgbClr val="595959"/>
      </a:accent3>
      <a:accent4>
        <a:srgbClr val="3F3F3F"/>
      </a:accent4>
      <a:accent5>
        <a:srgbClr val="262626"/>
      </a:accent5>
      <a:accent6>
        <a:srgbClr val="0C0C0C"/>
      </a:accent6>
      <a:hlink>
        <a:srgbClr val="000072"/>
      </a:hlink>
      <a:folHlink>
        <a:srgbClr val="FFC000"/>
      </a:folHlink>
    </a:clrScheme>
    <a:fontScheme name="ATA Standard Presentation 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oft_Targe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ft_Targe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ft_Targe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ft_Targe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ft_Targe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ft_Targe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ft_Targe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D3A8669FE01B49B99F730BF577FB1F" ma:contentTypeVersion="" ma:contentTypeDescription="Create a new document." ma:contentTypeScope="" ma:versionID="43ad00e84c03e9fe39a1426cb1544343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f3e687d5f98ee29b9cfcc2ff24550dc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A9A3969-B48E-47AB-9A8E-F52DBBE58C9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44285736-B111-41EB-AFCB-75917D21F858}">
  <ds:schemaRefs>
    <ds:schemaRef ds:uri="http://schemas.microsoft.com/office/2006/documentManagement/types"/>
    <ds:schemaRef ds:uri="http://www.w3.org/XML/1998/namespace"/>
    <ds:schemaRef ds:uri="http://schemas.openxmlformats.org/package/2006/metadata/core-properties"/>
    <ds:schemaRef ds:uri="http://schemas.microsoft.com/office/infopath/2007/PartnerControls"/>
    <ds:schemaRef ds:uri="http://purl.org/dc/elements/1.1/"/>
    <ds:schemaRef ds:uri="http://purl.org/dc/terms/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389CB066-19E0-4684-8C04-811DD1ADC75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CourseAcronym02b_Module Template_FG-PG_vNO</Template>
  <TotalTime>10785</TotalTime>
  <Words>9036</Words>
  <Application>Microsoft Office PowerPoint</Application>
  <PresentationFormat>On-screen Show (4:3)</PresentationFormat>
  <Paragraphs>1678</Paragraphs>
  <Slides>91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91</vt:i4>
      </vt:variant>
    </vt:vector>
  </HeadingPairs>
  <TitlesOfParts>
    <vt:vector size="97" baseType="lpstr">
      <vt:lpstr>Arial</vt:lpstr>
      <vt:lpstr>Helvetica</vt:lpstr>
      <vt:lpstr>Times New Roman</vt:lpstr>
      <vt:lpstr>Wingdings</vt:lpstr>
      <vt:lpstr>Primary Master No Icons</vt:lpstr>
      <vt:lpstr>Reference Master Icons</vt:lpstr>
      <vt:lpstr>Explosives and Critical Infrastructure</vt:lpstr>
      <vt:lpstr>Module Objective</vt:lpstr>
      <vt:lpstr>Course Map with VAM Phases</vt:lpstr>
      <vt:lpstr>Definition of an Explosion</vt:lpstr>
      <vt:lpstr>Characteristics of an Explosion</vt:lpstr>
      <vt:lpstr>Explosion Video</vt:lpstr>
      <vt:lpstr>Discussion Questions</vt:lpstr>
      <vt:lpstr>Definition of Explosives</vt:lpstr>
      <vt:lpstr>Beneficial Use of Explosives</vt:lpstr>
      <vt:lpstr>Types of Explosives</vt:lpstr>
      <vt:lpstr>Improvised Explosive  Device (IED) Definition</vt:lpstr>
      <vt:lpstr>Improvised Explosive Devices</vt:lpstr>
      <vt:lpstr>IED Characteristics</vt:lpstr>
      <vt:lpstr>IED Components</vt:lpstr>
      <vt:lpstr>Main Charge</vt:lpstr>
      <vt:lpstr>Initiator</vt:lpstr>
      <vt:lpstr>Power Source</vt:lpstr>
      <vt:lpstr>Switches (1 of 2)</vt:lpstr>
      <vt:lpstr>Switches (2 of 2)</vt:lpstr>
      <vt:lpstr>IED Activation Methods </vt:lpstr>
      <vt:lpstr>Time-Activated Method</vt:lpstr>
      <vt:lpstr>Time-Activated Digital Example</vt:lpstr>
      <vt:lpstr>Victim-Activated Method</vt:lpstr>
      <vt:lpstr>Victim-Activated  Method Discussion</vt:lpstr>
      <vt:lpstr>Command-Activated  Method (1 of 2)</vt:lpstr>
      <vt:lpstr>Command-Activated Method (2 of 2)</vt:lpstr>
      <vt:lpstr>Container</vt:lpstr>
      <vt:lpstr>Container Selection</vt:lpstr>
      <vt:lpstr>Container Characteristics</vt:lpstr>
      <vt:lpstr>Security Awareness </vt:lpstr>
      <vt:lpstr>IED Components Activity (1 of 2)</vt:lpstr>
      <vt:lpstr>IED Components Activity (2 of 2)</vt:lpstr>
      <vt:lpstr>TeachBack Moment</vt:lpstr>
      <vt:lpstr>IED Tactical Design Considerations (1 of 2)</vt:lpstr>
      <vt:lpstr>IED Tactical Design Considerations (2 of 2)</vt:lpstr>
      <vt:lpstr>IED Tactical Delivery Methods</vt:lpstr>
      <vt:lpstr>VBIED and LVBIED</vt:lpstr>
      <vt:lpstr>Characteristics of VBIEDs  and LVBIEDs (1 of 2)</vt:lpstr>
      <vt:lpstr>Characteristics of VBIEDs  and LVBIEDs (2 of 2)</vt:lpstr>
      <vt:lpstr>Discussion Questions</vt:lpstr>
      <vt:lpstr>Delivered IED — Letter or Package</vt:lpstr>
      <vt:lpstr>Indicators of Delivered IED —  Letter or Package (1 of 3)</vt:lpstr>
      <vt:lpstr>Indicators of Delivered IED —  Letter or Package (2 of 3)</vt:lpstr>
      <vt:lpstr>Indicators of Delivered IED —  Letter or Package (3 of 3)</vt:lpstr>
      <vt:lpstr>Handling of Delivered IED —  Letter or Package</vt:lpstr>
      <vt:lpstr>Suicide Bombers</vt:lpstr>
      <vt:lpstr>Suicide Bombs Preferred by Terrorists</vt:lpstr>
      <vt:lpstr>Suicide Bombs — Tactics  and Delivery Methods (1 of 3)</vt:lpstr>
      <vt:lpstr>Suicide Bombs — Tactics  and Delivery Methods (2 of 3)</vt:lpstr>
      <vt:lpstr>Suicide Bombs — Tactics  and Delivery Methods (3 of 3)</vt:lpstr>
      <vt:lpstr>Female Suicide Bombers</vt:lpstr>
      <vt:lpstr>Launched or Thrown IED</vt:lpstr>
      <vt:lpstr>TeachBack Moment</vt:lpstr>
      <vt:lpstr>Effects of an Explosion</vt:lpstr>
      <vt:lpstr>Thermal Effect (1 of 2)</vt:lpstr>
      <vt:lpstr>Thermal Effect (2 of 2)</vt:lpstr>
      <vt:lpstr>Blast Pressure Effect</vt:lpstr>
      <vt:lpstr>Shock Front</vt:lpstr>
      <vt:lpstr>Blast Wave</vt:lpstr>
      <vt:lpstr>Incident and Reflected Pressures (1 of 2)</vt:lpstr>
      <vt:lpstr>Incident and Reflected Pressures (2 of 2)</vt:lpstr>
      <vt:lpstr>Fragmentation</vt:lpstr>
      <vt:lpstr>Effects on Structures</vt:lpstr>
      <vt:lpstr>External Explosion Effects Diagram</vt:lpstr>
      <vt:lpstr>External Explosion Effects Diagram</vt:lpstr>
      <vt:lpstr>External Explosion Effects Protection</vt:lpstr>
      <vt:lpstr>Discussion Questions</vt:lpstr>
      <vt:lpstr>Internal Explosion Effects</vt:lpstr>
      <vt:lpstr>Internal Explosion Effects Video</vt:lpstr>
      <vt:lpstr>Effects on Victims</vt:lpstr>
      <vt:lpstr>Primary Blast Injuries</vt:lpstr>
      <vt:lpstr>Secondary Blast Injuries</vt:lpstr>
      <vt:lpstr>Thermal Injuries</vt:lpstr>
      <vt:lpstr>Other Injuries</vt:lpstr>
      <vt:lpstr>Mitigating the Threat of an IED</vt:lpstr>
      <vt:lpstr>Recognizing Safe Distance </vt:lpstr>
      <vt:lpstr>Hardening the Potential Target (1 of 3)</vt:lpstr>
      <vt:lpstr>Hardening the Potential Target (2 of 3)</vt:lpstr>
      <vt:lpstr>Hardening the Potential Target (3 of 3)</vt:lpstr>
      <vt:lpstr>Protecting the Potential Target</vt:lpstr>
      <vt:lpstr>Case Study — Oklahoma  City Bombing (1 of 7)</vt:lpstr>
      <vt:lpstr>Case Study — Oklahoma  City Bombing (2 of 7)</vt:lpstr>
      <vt:lpstr>Case Study — Oklahoma  City Bombing (3 of 7)</vt:lpstr>
      <vt:lpstr>Case Study — Oklahoma  City Bombing (4 of 7)</vt:lpstr>
      <vt:lpstr>Case Study — Oklahoma  City Bombing (5 of 7)</vt:lpstr>
      <vt:lpstr>Case Study — Oklahoma  City Bombing (6 of 7)</vt:lpstr>
      <vt:lpstr>Case Study — Oklahoma  City Bombing (7 of 7)</vt:lpstr>
      <vt:lpstr>CBRN — Awareness</vt:lpstr>
      <vt:lpstr>CBRN — Attacks</vt:lpstr>
      <vt:lpstr>Attack Scenarios and  Safe Distance Exercise </vt:lpstr>
      <vt:lpstr>Module Summary</vt:lpstr>
    </vt:vector>
  </TitlesOfParts>
  <Company>Office of Antiterrorism Assistance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Module 9: Explosives and Critical Infrastructure</dc:title>
  <dc:subject>Critical Infrastructure Security and Resilience (CISR)</dc:subject>
  <dc:creator>ATA</dc:creator>
  <cp:lastModifiedBy>PAE-DELL-1</cp:lastModifiedBy>
  <cp:revision>281</cp:revision>
  <dcterms:created xsi:type="dcterms:W3CDTF">2013-12-04T17:15:08Z</dcterms:created>
  <dcterms:modified xsi:type="dcterms:W3CDTF">2022-04-29T09:17:16Z</dcterms:modified>
  <cp:contentStatus>v4.00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0x01010039D3A8669FE01B49B99F730BF577FB1F</vt:lpwstr>
  </property>
</Properties>
</file>