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  <p:sldMasterId id="2147483762" r:id="rId5"/>
  </p:sldMasterIdLst>
  <p:notesMasterIdLst>
    <p:notesMasterId r:id="rId59"/>
  </p:notesMasterIdLst>
  <p:handoutMasterIdLst>
    <p:handoutMasterId r:id="rId60"/>
  </p:handoutMasterIdLst>
  <p:sldIdLst>
    <p:sldId id="271" r:id="rId6"/>
    <p:sldId id="275" r:id="rId7"/>
    <p:sldId id="326" r:id="rId8"/>
    <p:sldId id="278" r:id="rId9"/>
    <p:sldId id="279" r:id="rId10"/>
    <p:sldId id="310" r:id="rId11"/>
    <p:sldId id="272" r:id="rId12"/>
    <p:sldId id="311" r:id="rId13"/>
    <p:sldId id="312" r:id="rId14"/>
    <p:sldId id="280" r:id="rId15"/>
    <p:sldId id="281" r:id="rId16"/>
    <p:sldId id="313" r:id="rId17"/>
    <p:sldId id="327" r:id="rId18"/>
    <p:sldId id="305" r:id="rId19"/>
    <p:sldId id="342" r:id="rId20"/>
    <p:sldId id="283" r:id="rId21"/>
    <p:sldId id="316" r:id="rId22"/>
    <p:sldId id="317" r:id="rId23"/>
    <p:sldId id="343" r:id="rId24"/>
    <p:sldId id="318" r:id="rId25"/>
    <p:sldId id="331" r:id="rId26"/>
    <p:sldId id="344" r:id="rId27"/>
    <p:sldId id="282" r:id="rId28"/>
    <p:sldId id="284" r:id="rId29"/>
    <p:sldId id="319" r:id="rId30"/>
    <p:sldId id="287" r:id="rId31"/>
    <p:sldId id="289" r:id="rId32"/>
    <p:sldId id="345" r:id="rId33"/>
    <p:sldId id="286" r:id="rId34"/>
    <p:sldId id="267" r:id="rId35"/>
    <p:sldId id="285" r:id="rId36"/>
    <p:sldId id="321" r:id="rId37"/>
    <p:sldId id="322" r:id="rId38"/>
    <p:sldId id="346" r:id="rId39"/>
    <p:sldId id="290" r:id="rId40"/>
    <p:sldId id="291" r:id="rId41"/>
    <p:sldId id="306" r:id="rId42"/>
    <p:sldId id="347" r:id="rId43"/>
    <p:sldId id="333" r:id="rId44"/>
    <p:sldId id="335" r:id="rId45"/>
    <p:sldId id="288" r:id="rId46"/>
    <p:sldId id="336" r:id="rId47"/>
    <p:sldId id="294" r:id="rId48"/>
    <p:sldId id="307" r:id="rId49"/>
    <p:sldId id="308" r:id="rId50"/>
    <p:sldId id="325" r:id="rId51"/>
    <p:sldId id="340" r:id="rId52"/>
    <p:sldId id="309" r:id="rId53"/>
    <p:sldId id="341" r:id="rId54"/>
    <p:sldId id="339" r:id="rId55"/>
    <p:sldId id="337" r:id="rId56"/>
    <p:sldId id="338" r:id="rId57"/>
    <p:sldId id="277" r:id="rId58"/>
  </p:sldIdLst>
  <p:sldSz cx="9144000" cy="6858000" type="screen4x3"/>
  <p:notesSz cx="7010400" cy="9372600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9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144">
          <p15:clr>
            <a:srgbClr val="A4A3A4"/>
          </p15:clr>
        </p15:guide>
        <p15:guide id="4" orient="horz" pos="3108">
          <p15:clr>
            <a:srgbClr val="A4A3A4"/>
          </p15:clr>
        </p15:guide>
        <p15:guide id="5" orient="horz" pos="141">
          <p15:clr>
            <a:srgbClr val="A4A3A4"/>
          </p15:clr>
        </p15:guide>
        <p15:guide id="6" orient="horz" pos="3168">
          <p15:clr>
            <a:srgbClr val="A4A3A4"/>
          </p15:clr>
        </p15:guide>
        <p15:guide id="7" orient="horz" pos="3112">
          <p15:clr>
            <a:srgbClr val="A4A3A4"/>
          </p15:clr>
        </p15:guide>
        <p15:guide id="8" orient="horz" pos="4146">
          <p15:clr>
            <a:srgbClr val="A4A3A4"/>
          </p15:clr>
        </p15:guide>
        <p15:guide id="9" orient="horz" pos="216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pos="259">
          <p15:clr>
            <a:srgbClr val="A4A3A4"/>
          </p15:clr>
        </p15:guide>
        <p15:guide id="12" pos="5617">
          <p15:clr>
            <a:srgbClr val="A4A3A4"/>
          </p15:clr>
        </p15:guide>
        <p15:guide id="13" pos="48">
          <p15:clr>
            <a:srgbClr val="A4A3A4"/>
          </p15:clr>
        </p15:guide>
        <p15:guide id="14" pos="1824">
          <p15:clr>
            <a:srgbClr val="A4A3A4"/>
          </p15:clr>
        </p15:guide>
        <p15:guide id="15" pos="2880">
          <p15:clr>
            <a:srgbClr val="A4A3A4"/>
          </p15:clr>
        </p15:guide>
        <p15:guide id="16" pos="4031">
          <p15:clr>
            <a:srgbClr val="A4A3A4"/>
          </p15:clr>
        </p15:guide>
        <p15:guide id="17" pos="5499">
          <p15:clr>
            <a:srgbClr val="A4A3A4"/>
          </p15:clr>
        </p15:guide>
        <p15:guide id="18" pos="2764">
          <p15:clr>
            <a:srgbClr val="A4A3A4"/>
          </p15:clr>
        </p15:guide>
        <p15:guide id="19" pos="2995">
          <p15:clr>
            <a:srgbClr val="A4A3A4"/>
          </p15:clr>
        </p15:guide>
        <p15:guide id="20" orient="horz" pos="3370">
          <p15:clr>
            <a:srgbClr val="A4A3A4"/>
          </p15:clr>
        </p15:guide>
        <p15:guide id="21" orient="horz" pos="924">
          <p15:clr>
            <a:srgbClr val="A4A3A4"/>
          </p15:clr>
        </p15:guide>
        <p15:guide id="22" pos="4235">
          <p15:clr>
            <a:srgbClr val="A4A3A4"/>
          </p15:clr>
        </p15:guide>
        <p15:guide id="23" pos="15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mp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F"/>
    <a:srgbClr val="F1B713"/>
    <a:srgbClr val="DDDDDD"/>
    <a:srgbClr val="EAEAEA"/>
    <a:srgbClr val="F8DB88"/>
    <a:srgbClr val="FFFF99"/>
    <a:srgbClr val="D7CB29"/>
    <a:srgbClr val="EADB16"/>
    <a:srgbClr val="F3D80D"/>
    <a:srgbClr val="F5E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8927" autoAdjust="0"/>
    <p:restoredTop sz="95326" autoAdjust="0"/>
  </p:normalViewPr>
  <p:slideViewPr>
    <p:cSldViewPr snapToGrid="0">
      <p:cViewPr varScale="1">
        <p:scale>
          <a:sx n="67" d="100"/>
          <a:sy n="67" d="100"/>
        </p:scale>
        <p:origin x="556" y="52"/>
      </p:cViewPr>
      <p:guideLst>
        <p:guide orient="horz" pos="769"/>
        <p:guide orient="horz" pos="720"/>
        <p:guide orient="horz" pos="144"/>
        <p:guide orient="horz" pos="3108"/>
        <p:guide orient="horz" pos="141"/>
        <p:guide orient="horz" pos="3168"/>
        <p:guide orient="horz" pos="3112"/>
        <p:guide orient="horz" pos="4146"/>
        <p:guide orient="horz" pos="2160"/>
        <p:guide orient="horz" pos="432"/>
        <p:guide pos="259"/>
        <p:guide pos="5617"/>
        <p:guide pos="48"/>
        <p:guide pos="1824"/>
        <p:guide pos="2880"/>
        <p:guide pos="4031"/>
        <p:guide pos="5499"/>
        <p:guide pos="2764"/>
        <p:guide pos="2995"/>
        <p:guide orient="horz" pos="3370"/>
        <p:guide orient="horz" pos="924"/>
        <p:guide pos="4235"/>
        <p:guide pos="1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-3654" y="360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 algn="r">
              <a:defRPr/>
            </a:pPr>
            <a:r>
              <a:rPr lang="en-US" sz="900" dirty="0"/>
              <a:t>Office of Antiterrorism Assistance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768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 algn="l">
              <a:defRPr/>
            </a:pPr>
            <a:r>
              <a:rPr lang="en-US" sz="900" dirty="0"/>
              <a:t>Critical Instructure Security and Resilience v4.00</a:t>
            </a:r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768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z="900" dirty="0"/>
              <a:t>Module 10: Analyzing the Threat</a:t>
            </a:r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0520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fld id="{591BD6A8-70E5-40D7-9606-410942FF5122}" type="slidenum">
              <a:rPr lang="en-US" sz="900"/>
              <a:pPr>
                <a:defRPr/>
              </a:pPr>
              <a:t>‹#›</a:t>
            </a:fld>
            <a:endParaRPr lang="en-US" sz="9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33400" y="4572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89154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680" y="9051638"/>
            <a:ext cx="6035040" cy="320962"/>
          </a:xfrm>
          <a:prstGeom prst="rect">
            <a:avLst/>
          </a:prstGeom>
          <a:noFill/>
        </p:spPr>
        <p:txBody>
          <a:bodyPr wrap="square" tIns="9144" bIns="9144" rtlCol="0">
            <a:noAutofit/>
          </a:bodyPr>
          <a:lstStyle/>
          <a:p>
            <a:pPr algn="ctr"/>
            <a:r>
              <a:rPr lang="en-US" sz="900" b="1" dirty="0"/>
              <a:t>OFFICE OF ANTITERRORISM ASSISTANCE - 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99751557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1675"/>
            <a:ext cx="4686300" cy="351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04902" y="4452710"/>
            <a:ext cx="4800598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1" tIns="46806" rIns="93611" bIns="46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 algn="r">
              <a:defRPr/>
            </a:pPr>
            <a:r>
              <a:rPr lang="en-US" sz="900" dirty="0"/>
              <a:t>Office of Antiterrorism Assistance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768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 algn="l">
              <a:defRPr/>
            </a:pPr>
            <a:r>
              <a:rPr lang="en-US" sz="900" dirty="0"/>
              <a:t>Critical Instructure Security and Resilience v4.00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768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z="900" dirty="0"/>
              <a:t>Module 10: Analyzing the Threat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0520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fld id="{591BD6A8-70E5-40D7-9606-410942FF5122}" type="slidenum">
              <a:rPr lang="en-US" sz="900"/>
              <a:pPr>
                <a:defRPr/>
              </a:pPr>
              <a:t>‹#›</a:t>
            </a:fld>
            <a:endParaRPr lang="en-US" sz="9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4572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89154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" y="9051638"/>
            <a:ext cx="6035040" cy="320962"/>
          </a:xfrm>
          <a:prstGeom prst="rect">
            <a:avLst/>
          </a:prstGeom>
          <a:noFill/>
        </p:spPr>
        <p:txBody>
          <a:bodyPr wrap="square" tIns="9144" bIns="9144" rtlCol="0">
            <a:noAutofit/>
          </a:bodyPr>
          <a:lstStyle/>
          <a:p>
            <a:pPr algn="ctr"/>
            <a:r>
              <a:rPr lang="en-US" sz="900" b="1" dirty="0"/>
              <a:t>OFFICE OF ANTITERRORISM ASSISTANCE - 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61995445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5715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0287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859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/>
              <a:t>Office of Antiterrorism Assistance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/>
              <a:t>Critical Instructure Security and Resilience v4.00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/>
              <a:t>Module 10: Analyzing the Threat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62304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/>
              <a:t>Office of Antiterrorism Assistance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/>
              <a:t>Critical Instructure Security and Resilience v4.00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/>
              <a:t>Module 10: Analyzing the Threat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51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67011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/>
              <a:t>Office of Antiterrorism Assistance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/>
              <a:t>Critical Instructure Security and Resilience v4.00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/>
              <a:t>Module 10: Analyzing the Threat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53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9987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3" y="2743200"/>
            <a:ext cx="6996225" cy="1371600"/>
          </a:xfrm>
          <a:effectLst/>
        </p:spPr>
        <p:txBody>
          <a:bodyPr lIns="91440" tIns="45720" rIns="91440" bIns="45720" anchor="ctr"/>
          <a:lstStyle>
            <a:lvl1pPr algn="l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Place Module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28600"/>
            <a:ext cx="4340543" cy="914400"/>
          </a:xfrm>
        </p:spPr>
        <p:txBody>
          <a:bodyPr anchor="t"/>
          <a:lstStyle>
            <a:lvl1pPr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Module ##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315912" y="6629400"/>
            <a:ext cx="2473325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95600" y="6629400"/>
            <a:ext cx="33528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Module 10: Analyzing the Threat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6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Module 10: Analyzing the Threat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54563" y="1220788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54563" y="3202940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4" y="1220788"/>
            <a:ext cx="3976686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411163" y="3202940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63662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162" y="228600"/>
            <a:ext cx="8318501" cy="4711700"/>
          </a:xfrm>
        </p:spPr>
        <p:txBody>
          <a:bodyPr/>
          <a:lstStyle>
            <a:lvl1pPr marL="233363" indent="-233363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 marL="1147763" indent="-233363">
              <a:spcBef>
                <a:spcPts val="200"/>
              </a:spcBef>
              <a:tabLst/>
              <a:defRPr sz="2000" b="1">
                <a:latin typeface="Arial" pitchFamily="34" charset="0"/>
                <a:cs typeface="Arial" pitchFamily="34" charset="0"/>
              </a:defRPr>
            </a:lvl3pPr>
            <a:lvl4pPr marL="1604963" indent="-233363">
              <a:spcBef>
                <a:spcPts val="100"/>
              </a:spcBef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4pPr>
            <a:lvl5pPr marL="1998663" indent="-169863">
              <a:buFont typeface="Arial" pitchFamily="34" charset="0"/>
              <a:buChar char="•"/>
              <a:defRPr sz="2400" b="0">
                <a:latin typeface="+mj-lt"/>
              </a:defRPr>
            </a:lvl5pPr>
          </a:lstStyle>
          <a:p>
            <a:pPr lvl="0"/>
            <a:r>
              <a:rPr lang="en-US" dirty="0"/>
              <a:t>Click to place content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Module 10: Analyzing the Threat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6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imary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Module 10: Analyzing the Threat</a:t>
            </a: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0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21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 /</a:t>
            </a:r>
          </a:p>
          <a:p>
            <a:pPr lvl="0"/>
            <a:r>
              <a:rPr lang="en-US" dirty="0"/>
              <a:t>Reference ##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10: Analyzing the Threat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CISR v1.0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05435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Refer To:</a:t>
            </a:r>
          </a:p>
        </p:txBody>
      </p:sp>
    </p:spTree>
    <p:extLst>
      <p:ext uri="{BB962C8B-B14F-4D97-AF65-F5344CB8AC3E}">
        <p14:creationId xmlns:p14="http://schemas.microsoft.com/office/powerpoint/2010/main" val="2793117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10: Analyzing the Threat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 /</a:t>
            </a:r>
          </a:p>
          <a:p>
            <a:pPr lvl="0"/>
            <a:r>
              <a:rPr lang="en-US" dirty="0"/>
              <a:t>Reference ##</a:t>
            </a:r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Refer To:</a:t>
            </a:r>
          </a:p>
        </p:txBody>
      </p:sp>
    </p:spTree>
    <p:extLst>
      <p:ext uri="{BB962C8B-B14F-4D97-AF65-F5344CB8AC3E}">
        <p14:creationId xmlns:p14="http://schemas.microsoft.com/office/powerpoint/2010/main" val="410900225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10: Analyzing the Threat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CISR v1.0</a:t>
            </a:r>
            <a:endParaRPr lang="en-US" dirty="0"/>
          </a:p>
        </p:txBody>
      </p:sp>
      <p:sp>
        <p:nvSpPr>
          <p:cNvPr id="14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5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squar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 /</a:t>
            </a:r>
          </a:p>
          <a:p>
            <a:pPr lvl="0"/>
            <a:r>
              <a:rPr lang="en-US" dirty="0"/>
              <a:t>Reference ##</a:t>
            </a:r>
          </a:p>
        </p:txBody>
      </p:sp>
      <p:sp>
        <p:nvSpPr>
          <p:cNvPr id="16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Refer To:</a:t>
            </a:r>
          </a:p>
        </p:txBody>
      </p:sp>
    </p:spTree>
    <p:extLst>
      <p:ext uri="{BB962C8B-B14F-4D97-AF65-F5344CB8AC3E}">
        <p14:creationId xmlns:p14="http://schemas.microsoft.com/office/powerpoint/2010/main" val="261715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10: Analyzing the Threat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 /</a:t>
            </a:r>
          </a:p>
          <a:p>
            <a:pPr lvl="0"/>
            <a:r>
              <a:rPr lang="en-US" dirty="0"/>
              <a:t>Reference ##</a:t>
            </a:r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Refer To:</a:t>
            </a:r>
          </a:p>
        </p:txBody>
      </p:sp>
    </p:spTree>
    <p:extLst>
      <p:ext uri="{BB962C8B-B14F-4D97-AF65-F5344CB8AC3E}">
        <p14:creationId xmlns:p14="http://schemas.microsoft.com/office/powerpoint/2010/main" val="3573736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10: Analyzing the Threat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 /</a:t>
            </a:r>
          </a:p>
          <a:p>
            <a:pPr lvl="0"/>
            <a:r>
              <a:rPr lang="en-US" dirty="0"/>
              <a:t>Reference ##</a:t>
            </a:r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Refer To:</a:t>
            </a:r>
          </a:p>
        </p:txBody>
      </p:sp>
    </p:spTree>
    <p:extLst>
      <p:ext uri="{BB962C8B-B14F-4D97-AF65-F5344CB8AC3E}">
        <p14:creationId xmlns:p14="http://schemas.microsoft.com/office/powerpoint/2010/main" val="1628374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10: Analyzing the Threat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 /</a:t>
            </a:r>
          </a:p>
          <a:p>
            <a:pPr lvl="0"/>
            <a:r>
              <a:rPr lang="en-US" dirty="0"/>
              <a:t>Reference ##</a:t>
            </a:r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Refer To: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2658004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10: Analyzing the Threat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 /</a:t>
            </a:r>
          </a:p>
          <a:p>
            <a:pPr lvl="0"/>
            <a:r>
              <a:rPr lang="en-US" dirty="0"/>
              <a:t>Reference ##</a:t>
            </a:r>
          </a:p>
        </p:txBody>
      </p:sp>
      <p:sp>
        <p:nvSpPr>
          <p:cNvPr id="11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Refer To:</a:t>
            </a:r>
          </a:p>
        </p:txBody>
      </p:sp>
    </p:spTree>
    <p:extLst>
      <p:ext uri="{BB962C8B-B14F-4D97-AF65-F5344CB8AC3E}">
        <p14:creationId xmlns:p14="http://schemas.microsoft.com/office/powerpoint/2010/main" val="7884014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Chapter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4" y="2743200"/>
            <a:ext cx="8318500" cy="1371600"/>
          </a:xfrm>
          <a:effectLst/>
        </p:spPr>
        <p:txBody>
          <a:bodyPr lIns="91440" tIns="45720" rIns="91440" bIns="45720" anchor="ctr"/>
          <a:lstStyle>
            <a:lvl1pPr algn="ctr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Place Chapter Break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85000"/>
                    <a:lumOff val="15000"/>
                  </a:srgbClr>
                </a:solidFill>
              </a:rPr>
              <a:t>CISR v1.0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Module 10: Analyzing the Threat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38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4F0EBB8-B6A0-4F62-B54B-ED14A207C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10: Analyzing the Threat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 /</a:t>
            </a:r>
          </a:p>
          <a:p>
            <a:pPr lvl="0"/>
            <a:r>
              <a:rPr lang="en-US" dirty="0"/>
              <a:t>Reference ##</a:t>
            </a:r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Refer To:</a:t>
            </a:r>
          </a:p>
        </p:txBody>
      </p:sp>
    </p:spTree>
    <p:extLst>
      <p:ext uri="{BB962C8B-B14F-4D97-AF65-F5344CB8AC3E}">
        <p14:creationId xmlns:p14="http://schemas.microsoft.com/office/powerpoint/2010/main" val="2386509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10: Analyzing the Threat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9"/>
            <a:ext cx="40274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/>
          </p:nvPr>
        </p:nvSpPr>
        <p:spPr>
          <a:xfrm>
            <a:off x="4705350" y="1220788"/>
            <a:ext cx="4027487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 /</a:t>
            </a:r>
          </a:p>
          <a:p>
            <a:pPr lvl="0"/>
            <a:r>
              <a:rPr lang="en-US" dirty="0"/>
              <a:t>Reference ##</a:t>
            </a:r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Refer To:</a:t>
            </a:r>
          </a:p>
        </p:txBody>
      </p:sp>
    </p:spTree>
    <p:extLst>
      <p:ext uri="{BB962C8B-B14F-4D97-AF65-F5344CB8AC3E}">
        <p14:creationId xmlns:p14="http://schemas.microsoft.com/office/powerpoint/2010/main" val="46800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2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/>
              <a:t>CISR v1.0</a:t>
            </a:r>
            <a:endParaRPr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/>
              <a:t>Module 10: Analyzing the Threat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 /</a:t>
            </a:r>
          </a:p>
          <a:p>
            <a:pPr lvl="0"/>
            <a:r>
              <a:rPr lang="en-US" dirty="0"/>
              <a:t>Reference ##</a:t>
            </a:r>
          </a:p>
        </p:txBody>
      </p:sp>
      <p:sp>
        <p:nvSpPr>
          <p:cNvPr id="24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Refer To:</a:t>
            </a:r>
          </a:p>
        </p:txBody>
      </p:sp>
    </p:spTree>
    <p:extLst>
      <p:ext uri="{BB962C8B-B14F-4D97-AF65-F5344CB8AC3E}">
        <p14:creationId xmlns:p14="http://schemas.microsoft.com/office/powerpoint/2010/main" val="2092526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36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34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/>
              <a:t>CISR v1.0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5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/>
              <a:t>Module 10: Analyzing the Threat</a:t>
            </a:r>
            <a:endParaRPr lang="en-US" dirty="0"/>
          </a:p>
        </p:txBody>
      </p:sp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 /</a:t>
            </a:r>
          </a:p>
          <a:p>
            <a:pPr lvl="0"/>
            <a:r>
              <a:rPr lang="en-US" dirty="0"/>
              <a:t>Reference ##</a:t>
            </a:r>
          </a:p>
        </p:txBody>
      </p:sp>
      <p:sp>
        <p:nvSpPr>
          <p:cNvPr id="11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Refer To:</a:t>
            </a:r>
          </a:p>
        </p:txBody>
      </p:sp>
    </p:spTree>
    <p:extLst>
      <p:ext uri="{BB962C8B-B14F-4D97-AF65-F5344CB8AC3E}">
        <p14:creationId xmlns:p14="http://schemas.microsoft.com/office/powerpoint/2010/main" val="3557541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39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37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/>
              <a:t>CISR v1.0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8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/>
              <a:t>Module 10: Analyzing the Threat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 /</a:t>
            </a:r>
          </a:p>
          <a:p>
            <a:pPr lvl="0"/>
            <a:r>
              <a:rPr lang="en-US" dirty="0"/>
              <a:t>Reference ##</a:t>
            </a:r>
          </a:p>
        </p:txBody>
      </p:sp>
      <p:sp>
        <p:nvSpPr>
          <p:cNvPr id="24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Refer To:</a:t>
            </a:r>
          </a:p>
        </p:txBody>
      </p:sp>
      <p:sp>
        <p:nvSpPr>
          <p:cNvPr id="25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6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642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/>
              <a:t>CISR v1.0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/>
              <a:t>Module 10: Analyzing the Threat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8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29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 /</a:t>
            </a:r>
          </a:p>
          <a:p>
            <a:pPr lvl="0"/>
            <a:r>
              <a:rPr lang="en-US" dirty="0"/>
              <a:t>Reference ##</a:t>
            </a:r>
          </a:p>
        </p:txBody>
      </p:sp>
      <p:sp>
        <p:nvSpPr>
          <p:cNvPr id="30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Refer To:</a:t>
            </a:r>
          </a:p>
        </p:txBody>
      </p:sp>
    </p:spTree>
    <p:extLst>
      <p:ext uri="{BB962C8B-B14F-4D97-AF65-F5344CB8AC3E}">
        <p14:creationId xmlns:p14="http://schemas.microsoft.com/office/powerpoint/2010/main" val="362152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/>
              <a:t>CISR v1.0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/>
              <a:t>Module 10: Analyzing the Threat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3855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10: Analyzing the Threat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1205950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10: Analyzing the Threat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CISR v1.0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047486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10: Analyzing the Threat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82692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  <a:effectLst/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Module 10: Analyzing the Threat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499" cy="3719512"/>
          </a:xfrm>
        </p:spPr>
        <p:txBody>
          <a:bodyPr/>
          <a:lstStyle>
            <a:lvl1pPr marL="225425" indent="-225425">
              <a:defRPr/>
            </a:lvl1pPr>
            <a:lvl2pPr marL="548640">
              <a:defRPr/>
            </a:lvl2pPr>
            <a:lvl3pPr marL="822960" indent="-228600">
              <a:defRPr/>
            </a:lvl3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7050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10: Analyzing the Threat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477950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10: Analyzing the Threat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52520250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Module 10: Analyzing the Threat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8318500" cy="371316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/>
              <a:t>Refer To:</a:t>
            </a:r>
          </a:p>
          <a:p>
            <a:pPr lvl="0"/>
            <a:r>
              <a:rPr lang="en-US" dirty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951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Question- 1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Module 10: Analyzing the Threat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/>
              <a:t>Refer To:</a:t>
            </a:r>
          </a:p>
          <a:p>
            <a:pPr lvl="0"/>
            <a:r>
              <a:rPr lang="en-US" dirty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7751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Content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Module 10: Analyzing the Threat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54563" y="4162489"/>
            <a:ext cx="3975100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/>
              <a:t>Refer To:</a:t>
            </a:r>
          </a:p>
          <a:p>
            <a:pPr lvl="0"/>
            <a:r>
              <a:rPr lang="en-US" dirty="0"/>
              <a:t>Addendum #.#, Handout #.#, Book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59108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Module 10: Analyzing the Threat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39766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9"/>
            <a:ext cx="3975100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/>
              <a:t>Refer To:</a:t>
            </a:r>
          </a:p>
          <a:p>
            <a:pPr lvl="0"/>
            <a:r>
              <a:rPr lang="en-US" dirty="0"/>
              <a:t>Addendum #.#, Handout #.#, Book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3506659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Question - Title 2 Conten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Module 10: Analyzing the Threat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39766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/>
              <a:t>Refer to:</a:t>
            </a:r>
          </a:p>
          <a:p>
            <a:pPr lvl="0"/>
            <a:r>
              <a:rPr lang="en-US" dirty="0"/>
              <a:t>Addendum #.#, Handout #.#, Book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5994984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54563" y="1220788"/>
            <a:ext cx="3978274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4614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Module 10: Analyzing the Threat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754562" y="1224974"/>
            <a:ext cx="3974147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14337" y="1227138"/>
            <a:ext cx="39735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/>
              <a:t>Refer To:</a:t>
            </a:r>
          </a:p>
          <a:p>
            <a:pPr lvl="0"/>
            <a:r>
              <a:rPr lang="en-US" dirty="0"/>
              <a:t>Addendum #.#, Handout #.#, Book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Header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54563" y="3157220"/>
            <a:ext cx="397510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31320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Module 10: Analyzing the Threat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3976687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9"/>
            <a:ext cx="3975100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/>
              <a:t>Refer To:</a:t>
            </a:r>
          </a:p>
          <a:p>
            <a:pPr lvl="0"/>
            <a:r>
              <a:rPr lang="en-US" dirty="0"/>
              <a:t>Addendum #.#, Handout #.#, Book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Header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11163" y="3157220"/>
            <a:ext cx="3972613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08398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Module 10: Analyzing the Threat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/>
              <a:t>Refer To:</a:t>
            </a:r>
          </a:p>
          <a:p>
            <a:pPr lvl="0"/>
            <a:r>
              <a:rPr lang="en-US" dirty="0"/>
              <a:t>Addendum #.#, Handout #.#, Book</a:t>
            </a:r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22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3976686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3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11163" y="3157220"/>
            <a:ext cx="3976687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 hasCustomPrompt="1"/>
          </p:nvPr>
        </p:nvSpPr>
        <p:spPr>
          <a:xfrm>
            <a:off x="4754563" y="1220788"/>
            <a:ext cx="3975100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4754562" y="3150870"/>
            <a:ext cx="3975101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9729603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-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Module 10: Analyzing the Threat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1144781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Module 10: Analyzing the Threat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Header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/>
              <a:t>Refer To:</a:t>
            </a:r>
          </a:p>
          <a:p>
            <a:pPr lvl="0"/>
            <a:r>
              <a:rPr lang="en-US" dirty="0"/>
              <a:t>Addendum #.#, Handout #.#, Book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84362783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Module 10: Analyzing the Threat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500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93284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Module 10: Analyzing the Threat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3976687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754563" y="1220788"/>
            <a:ext cx="3978274" cy="3703320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055930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Module 10: Analyzing the Threat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560650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imary: Question -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Module 10: Analyzing the Threat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68863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Module 10: Analyzing the Threat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7516326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Module 10: Analyzing the Threat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0"/>
            <a:ext cx="3976687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7"/>
            <a:ext cx="3975100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976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-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Module 10: Analyzing the Threat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1"/>
            <a:ext cx="3976687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8"/>
            <a:ext cx="3975100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572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1 Content,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Module 10: Analyzing the Threat</a:t>
            </a: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11163" y="1220790"/>
            <a:ext cx="3976687" cy="3719509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/>
              <a:t>Click to edit Layout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54563" y="1220788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754563" y="3202940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282768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Content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Module 10: Analyzing the Threat</a:t>
            </a: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4563" y="1220788"/>
            <a:ext cx="3975100" cy="3719511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/>
              <a:t>Click to edit Layout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11163" y="1222376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11163" y="3202940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19336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image" Target="../media/image1.jp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228600"/>
            <a:ext cx="831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Module 10: Analyzing the Threat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CISR v1.0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7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776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2763" userDrawn="1">
          <p15:clr>
            <a:srgbClr val="F26B43"/>
          </p15:clr>
        </p15:guide>
        <p15:guide id="6" pos="29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Module 10: Analyzing the Threat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11164" y="228600"/>
            <a:ext cx="598805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Header</a:t>
            </a: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080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775" r:id="rId3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+mn-lt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+mn-lt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+mn-lt"/>
          <a:cs typeface="Arial" pitchFamily="34" charset="0"/>
        </a:defRPr>
      </a:lvl4pPr>
      <a:lvl5pPr marL="1280160" indent="-18288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None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video" Target="file:///C:\Users\PAE-DELL-1\Desktop\CISR%20English\2%20PowerPoints\CISR10v_S15_Navy%20Yard%20Shooting_v4.00.wmv" TargetMode="External"/><Relationship Id="rId1" Type="http://schemas.microsoft.com/office/2007/relationships/media" Target="file:///C:\Users\PAE-DELL-1\Desktop\CISR%20English\2%20PowerPoints\CISR10v_S15_Navy%20Yard%20Shooting_v4.00.wm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Analyzing the Threat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Module 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Adversary Threats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This section will cover:</a:t>
            </a:r>
          </a:p>
          <a:p>
            <a:pPr lvl="1"/>
            <a:r>
              <a:rPr lang="en-US" dirty="0"/>
              <a:t>Adversary categories</a:t>
            </a:r>
          </a:p>
          <a:p>
            <a:pPr lvl="1"/>
            <a:r>
              <a:rPr lang="en-US" dirty="0"/>
              <a:t>Potential actions of an adversary</a:t>
            </a:r>
          </a:p>
          <a:p>
            <a:pPr lvl="1"/>
            <a:r>
              <a:rPr lang="en-US" dirty="0"/>
              <a:t>Adversary motivations</a:t>
            </a:r>
          </a:p>
          <a:p>
            <a:pPr lvl="1"/>
            <a:r>
              <a:rPr lang="en-US" dirty="0"/>
              <a:t>Adversary tactics</a:t>
            </a:r>
          </a:p>
          <a:p>
            <a:pPr lvl="1"/>
            <a:r>
              <a:rPr lang="en-US" dirty="0"/>
              <a:t>Adversary capabilities and limitations</a:t>
            </a: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Potential Adversary Threats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/>
              <a:t>This section will cover: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Adversary categories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Potential actions of an adversary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Adversary motivations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Adversary tactics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Adversary capabilities and limitations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0147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Adversary Categories (1 of 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Insiders — individuals with authorized access </a:t>
            </a:r>
          </a:p>
          <a:p>
            <a:r>
              <a:rPr lang="en-US" dirty="0"/>
              <a:t>Outsiders — individuals without authorized access </a:t>
            </a:r>
          </a:p>
          <a:p>
            <a:r>
              <a:rPr lang="en-US" dirty="0"/>
              <a:t>Insiders working together with an outsider</a:t>
            </a: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Adversary Categories (1 of 2)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Insiders — individuals with authorized access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Outsiders — individuals without authorized access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Insiders working together with an outsider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21274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Adversary Categories (2 of 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Terrorists</a:t>
            </a:r>
          </a:p>
          <a:p>
            <a:r>
              <a:rPr lang="en-US" dirty="0"/>
              <a:t>Criminals</a:t>
            </a:r>
          </a:p>
          <a:p>
            <a:r>
              <a:rPr lang="en-US" dirty="0"/>
              <a:t>Discontented employees</a:t>
            </a:r>
          </a:p>
          <a:p>
            <a:r>
              <a:rPr lang="en-US" dirty="0"/>
              <a:t>Activists</a:t>
            </a:r>
          </a:p>
          <a:p>
            <a:r>
              <a:rPr lang="en-US" dirty="0"/>
              <a:t>Mentally ill persons 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2534" y="1558753"/>
            <a:ext cx="3295828" cy="2281728"/>
          </a:xfr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347986" y="3572780"/>
            <a:ext cx="2140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Source: NRC.GOV</a:t>
            </a:r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Adversary Categories (2 of 2)</a:t>
            </a:r>
            <a:endParaRPr lang="en-US" sz="1000" b="0" dirty="0"/>
          </a:p>
        </p:txBody>
      </p:sp>
      <p:sp>
        <p:nvSpPr>
          <p:cNvPr id="1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Terrorists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Criminals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Discontented employees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Activists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Mentally ill persons 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541389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Most dangerous adversary because of:</a:t>
            </a:r>
          </a:p>
          <a:p>
            <a:pPr lvl="1"/>
            <a:r>
              <a:rPr lang="en-US" dirty="0"/>
              <a:t>Knowledge</a:t>
            </a:r>
          </a:p>
          <a:p>
            <a:pPr lvl="1"/>
            <a:r>
              <a:rPr lang="en-US" dirty="0"/>
              <a:t>Access </a:t>
            </a:r>
          </a:p>
          <a:p>
            <a:pPr lvl="1"/>
            <a:r>
              <a:rPr lang="en-US" dirty="0"/>
              <a:t>Opportunity</a:t>
            </a:r>
          </a:p>
          <a:p>
            <a:pPr lvl="1"/>
            <a:r>
              <a:rPr lang="en-US" dirty="0"/>
              <a:t>Motivation</a:t>
            </a:r>
          </a:p>
          <a:p>
            <a:r>
              <a:rPr lang="en-US" dirty="0"/>
              <a:t>Includes:</a:t>
            </a:r>
          </a:p>
          <a:p>
            <a:pPr lvl="1"/>
            <a:r>
              <a:rPr lang="en-US" dirty="0"/>
              <a:t>Employees and contractors</a:t>
            </a:r>
          </a:p>
          <a:p>
            <a:pPr lvl="1"/>
            <a:r>
              <a:rPr lang="en-US" dirty="0"/>
              <a:t>Vendors and visitors</a:t>
            </a: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Insiders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/>
              <a:t>Most dangerous adversary because of: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Knowledge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Access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Opportunity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Motivation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/>
              <a:t>Includes: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Employees and contractors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Vendors and visitors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001776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Handout 10.2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Purpose: to identify the threat involved in the case study</a:t>
            </a:r>
          </a:p>
          <a:p>
            <a:pPr lvl="1"/>
            <a:r>
              <a:rPr lang="en-US" dirty="0"/>
              <a:t>Duration: 10 minutes (5-case study; 5-discussion)</a:t>
            </a:r>
          </a:p>
          <a:p>
            <a:pPr lvl="1"/>
            <a:r>
              <a:rPr lang="en-US" dirty="0"/>
              <a:t>Group composition: table groups</a:t>
            </a:r>
          </a:p>
          <a:p>
            <a:pPr lvl="1"/>
            <a:r>
              <a:rPr lang="en-US" dirty="0"/>
              <a:t>Debrief: large-group discussion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Washington Navy Yard </a:t>
            </a:r>
            <a:br>
              <a:rPr lang="en-US" dirty="0"/>
            </a:br>
            <a:r>
              <a:rPr lang="en-US" dirty="0"/>
              <a:t>Shooting Case Study (1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5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/>
              <a:t>Purpose: to identify the threat involved in the case study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Duration: 10 minutes (5-case study; 5-discussion)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Group composition: table groups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Debrief: large-group discussion</a:t>
            </a:r>
            <a:endParaRPr lang="en-US" sz="1000" b="0" dirty="0"/>
          </a:p>
        </p:txBody>
      </p:sp>
      <p:sp>
        <p:nvSpPr>
          <p:cNvPr id="17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Washington Navy Yard </a:t>
            </a:r>
            <a:br>
              <a:rPr lang="en-US" sz="1000" b="0"/>
            </a:br>
            <a:r>
              <a:rPr lang="en-US" sz="1000" b="0"/>
              <a:t>Shooting Case Study (1 of 2)</a:t>
            </a:r>
            <a:endParaRPr lang="en-US" sz="1000" b="0" dirty="0"/>
          </a:p>
        </p:txBody>
      </p:sp>
      <p:sp>
        <p:nvSpPr>
          <p:cNvPr id="23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/>
              <a:t>Refer To:</a:t>
            </a:r>
            <a:endParaRPr lang="en-US" sz="800" b="0" dirty="0"/>
          </a:p>
        </p:txBody>
      </p:sp>
      <p:sp>
        <p:nvSpPr>
          <p:cNvPr id="24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/>
              <a:t>Handout 10.2</a:t>
            </a:r>
          </a:p>
        </p:txBody>
      </p:sp>
    </p:spTree>
    <p:extLst>
      <p:ext uri="{BB962C8B-B14F-4D97-AF65-F5344CB8AC3E}">
        <p14:creationId xmlns:p14="http://schemas.microsoft.com/office/powerpoint/2010/main" val="2713180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Washington Navy Yard </a:t>
            </a:r>
            <a:br>
              <a:rPr lang="en-US" dirty="0"/>
            </a:br>
            <a:r>
              <a:rPr lang="en-US" dirty="0"/>
              <a:t>Shooting Case Study (2 of 2)</a:t>
            </a:r>
          </a:p>
        </p:txBody>
      </p:sp>
      <p:pic>
        <p:nvPicPr>
          <p:cNvPr id="11" name="Picture Placeholder 10"/>
          <p:cNvPicPr>
            <a:picLocks noGrp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" b="758"/>
          <a:stretch>
            <a:fillRect/>
          </a:stretch>
        </p:blipFill>
        <p:spPr/>
      </p:pic>
      <p:pic>
        <p:nvPicPr>
          <p:cNvPr id="8" name="CISR10v_S15_Navy Yard Shooting_v4.00.wmv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5608" y="1217613"/>
            <a:ext cx="5072785" cy="3719512"/>
          </a:xfrm>
        </p:spPr>
      </p:pic>
      <p:sp>
        <p:nvSpPr>
          <p:cNvPr id="13" name="CallTop" hidden="1"/>
          <p:cNvSpPr txBox="1">
            <a:spLocks/>
          </p:cNvSpPr>
          <p:nvPr/>
        </p:nvSpPr>
        <p:spPr>
          <a:xfrm>
            <a:off x="50800" y="5029200"/>
            <a:ext cx="28448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Washington Navy Yard </a:t>
            </a:r>
            <a:br>
              <a:rPr lang="en-US" sz="1000" b="0"/>
            </a:br>
            <a:r>
              <a:rPr lang="en-US" sz="1000" b="0"/>
              <a:t>Shooting Case Study (2 of 2)</a:t>
            </a:r>
            <a:endParaRPr lang="en-US" sz="1000" b="0" dirty="0"/>
          </a:p>
        </p:txBody>
      </p:sp>
      <p:sp>
        <p:nvSpPr>
          <p:cNvPr id="16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Aft>
                <a:spcPct val="0"/>
              </a:spcAft>
              <a:buNone/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663063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Terrorists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Picture 2" descr="http://www.nctc.gov/site/img/profiles/no_picture.jpg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4050" y="4186865"/>
            <a:ext cx="1685585" cy="2294269"/>
          </a:xfrm>
          <a:ln>
            <a:solidFill>
              <a:srgbClr val="2F2F2F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Characteristics:</a:t>
            </a:r>
          </a:p>
          <a:p>
            <a:pPr lvl="1"/>
            <a:r>
              <a:rPr lang="en-US" dirty="0"/>
              <a:t>Are motivated by political or social objectives</a:t>
            </a:r>
          </a:p>
          <a:p>
            <a:pPr lvl="1"/>
            <a:r>
              <a:rPr lang="en-US" dirty="0"/>
              <a:t>Conduct hostile surveillance</a:t>
            </a:r>
          </a:p>
          <a:p>
            <a:pPr lvl="1"/>
            <a:r>
              <a:rPr lang="en-US" dirty="0"/>
              <a:t>Plan to kill to achieve goals</a:t>
            </a:r>
          </a:p>
          <a:p>
            <a:pPr lvl="1"/>
            <a:r>
              <a:rPr lang="en-US" dirty="0"/>
              <a:t>Use explosives, automatic weapons, or both</a:t>
            </a:r>
          </a:p>
          <a:p>
            <a:pPr lvl="1"/>
            <a:r>
              <a:rPr lang="en-US" dirty="0"/>
              <a:t>Will risk capture, injury, or death</a:t>
            </a:r>
          </a:p>
          <a:p>
            <a:pPr lvl="1"/>
            <a:r>
              <a:rPr lang="en-US" dirty="0"/>
              <a:t>Target critical infrastructure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06279" y="6223333"/>
            <a:ext cx="2140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Source: NCTC.GOV</a:t>
            </a:r>
          </a:p>
        </p:txBody>
      </p:sp>
      <p:sp>
        <p:nvSpPr>
          <p:cNvPr id="13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Terrorists</a:t>
            </a:r>
            <a:endParaRPr lang="en-US" sz="1000" b="0" dirty="0"/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/>
              <a:t>Characteristics: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/>
              <a:t>Are motivated by political or social objectives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/>
              <a:t>Conduct hostile surveillance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/>
              <a:t>Plan to kill to achieve goals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/>
              <a:t>Use explosives, automatic weapons, or both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/>
              <a:t>Will risk capture, injury, or death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/>
              <a:t>Target critical infrastructure</a:t>
            </a:r>
          </a:p>
          <a:p>
            <a:pPr>
              <a:spcAft>
                <a:spcPct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77620648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Criminals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2" descr="http://ncja.ncdoj.gov/getfile/0af8abc3-084e-4f4a-ae97-1a83fc0b116d/Criminal-intelligence.aspx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2551" y="3645041"/>
            <a:ext cx="3126586" cy="2222360"/>
          </a:xfrm>
          <a:ln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/>
              <a:t>Often motivated by financial gain</a:t>
            </a:r>
          </a:p>
          <a:p>
            <a:pPr lvl="0"/>
            <a:r>
              <a:rPr lang="en-US" dirty="0"/>
              <a:t>Develop financial networks to fund terrorist activity </a:t>
            </a:r>
          </a:p>
          <a:p>
            <a:r>
              <a:rPr lang="en-US" dirty="0"/>
              <a:t>Seek to avoid either capture or detection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8938" y="5655765"/>
            <a:ext cx="2140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Source: NCDOJ.GOV</a:t>
            </a:r>
          </a:p>
        </p:txBody>
      </p:sp>
      <p:sp>
        <p:nvSpPr>
          <p:cNvPr id="13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Criminals</a:t>
            </a:r>
            <a:endParaRPr lang="en-US" sz="1000" b="0" dirty="0"/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Often motivated by financial gain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Develop financial networks to fund terrorist activity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Seek to avoid either capture or detection</a:t>
            </a:r>
          </a:p>
        </p:txBody>
      </p:sp>
    </p:spTree>
    <p:extLst>
      <p:ext uri="{BB962C8B-B14F-4D97-AF65-F5344CB8AC3E}">
        <p14:creationId xmlns:p14="http://schemas.microsoft.com/office/powerpoint/2010/main" val="409735082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Discontented Employees (1 of 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Perceived mistreatment by boss or disagreements with coworkers</a:t>
            </a:r>
          </a:p>
          <a:p>
            <a:pPr lvl="0"/>
            <a:r>
              <a:rPr lang="en-US" dirty="0"/>
              <a:t>May disrupt known routines with aggressive behavior, theft, sabotage, or force</a:t>
            </a:r>
          </a:p>
          <a:p>
            <a:pPr lvl="0"/>
            <a:r>
              <a:rPr lang="en-US" dirty="0"/>
              <a:t>May risk capture or detection</a:t>
            </a:r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Perceived mistreatment by boss or disagreements with coworkers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May disrupt known routines with aggressive behavior, theft, sabotage, or force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May risk capture or detection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May use fear and intimidation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May be an insider or an outsider with insider information</a:t>
            </a:r>
            <a:endParaRPr lang="en-US" sz="1000" b="0" dirty="0"/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Discontented Employees (1 of 2)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657112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Discontented Employees (2 of 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May use fear and intimidation </a:t>
            </a:r>
          </a:p>
          <a:p>
            <a:r>
              <a:rPr lang="en-US" dirty="0"/>
              <a:t>May be an insider or an outsider with insider information</a:t>
            </a:r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May use fear and intimidation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May be an insider or an outsider with insider information</a:t>
            </a:r>
            <a:endParaRPr lang="en-US" sz="1000" b="0" dirty="0"/>
          </a:p>
        </p:txBody>
      </p:sp>
      <p:sp>
        <p:nvSpPr>
          <p:cNvPr id="12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dirty="0"/>
              <a:t>Discontented Employees (2 of 2)</a:t>
            </a:r>
          </a:p>
        </p:txBody>
      </p:sp>
    </p:spTree>
    <p:extLst>
      <p:ext uri="{BB962C8B-B14F-4D97-AF65-F5344CB8AC3E}">
        <p14:creationId xmlns:p14="http://schemas.microsoft.com/office/powerpoint/2010/main" val="36514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Objective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By the end of this module, you will be able to create a threat analysis statement for critical infrastructure</a:t>
            </a: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Module Objective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By the end of this module, you will be able to create a threat analysis statement for critical infrastructure</a:t>
            </a:r>
            <a:endParaRPr lang="en-US" sz="1000" b="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Activists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Oppose ecological, political, and economic programs</a:t>
            </a:r>
          </a:p>
          <a:p>
            <a:r>
              <a:rPr lang="en-US" dirty="0"/>
              <a:t>May use violent or nonviolent tactics for direct confrontation</a:t>
            </a:r>
          </a:p>
          <a:p>
            <a:r>
              <a:rPr lang="en-US" dirty="0"/>
              <a:t>May attempt to defeat barriers (fences and walls)</a:t>
            </a:r>
          </a:p>
          <a:p>
            <a:r>
              <a:rPr lang="en-US" dirty="0"/>
              <a:t>May be insider or outsider</a:t>
            </a: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Activists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Oppose ecological, political, and economic programs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May use violent or nonviolent tactics for direct confrontation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May attempt to defeat barriers (fences and walls)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May be insider or outsider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874587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Mentally Ill Persons (1 of 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Known criminal with mental illness history or family history of violence</a:t>
            </a:r>
          </a:p>
          <a:p>
            <a:r>
              <a:rPr lang="en-US" dirty="0"/>
              <a:t>Known member of a terrorist organization</a:t>
            </a:r>
          </a:p>
          <a:p>
            <a:r>
              <a:rPr lang="en-US" dirty="0"/>
              <a:t>Appearance of being under the influence of alcohol or other drugs</a:t>
            </a:r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Mentally Ill Persons (1 of 2)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Known criminal with mental illness history or family history of violence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Known member of a terrorist organization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Appearance of being under the influence of alcohol or other drugs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365539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Mentally Ill Persons (2 of 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Undiagnosed mental illness with no outward signs</a:t>
            </a:r>
          </a:p>
          <a:p>
            <a:r>
              <a:rPr lang="en-US" dirty="0"/>
              <a:t>May be insider or outsider</a:t>
            </a:r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Mentally Ill Persons (2 of 2)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Undiagnosed mental illness with no outward signs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May be insider or outsider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210847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are some examples of damage to critical infrastructure assets caused by terrorists, criminals, discontented employees, or mentally ill persons in your country?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9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What are some examples of damage to critical infrastructure assets caused by terrorists, criminals, discontented employees, or mentally ill persons in your country?</a:t>
            </a:r>
            <a:endParaRPr lang="en-US" sz="1000" b="0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Discussion Question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881461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Actions of an Adversary (1 of 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Consider the types of crimes and terrorist attacks these various adversaries are interested in and capable of carrying out</a:t>
            </a:r>
          </a:p>
          <a:p>
            <a:pPr lvl="0"/>
            <a:r>
              <a:rPr lang="en-US" dirty="0"/>
              <a:t>Determine which of these acts pose a credible threat to the specific site</a:t>
            </a:r>
          </a:p>
          <a:p>
            <a:r>
              <a:rPr lang="en-US" dirty="0"/>
              <a:t>Study historical examples and trends</a:t>
            </a: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Potential Actions of an Adversary (1 of 2)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Consider the types of crimes and terrorist attacks these various adversaries are interested in and capable of carrying out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Determine which of these acts pose a credible threat to the specific site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Study historical examples and trends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200737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Actions of an Adversary (2 of 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Sabotage — deliberate and malicious destruction or intrusion</a:t>
            </a:r>
          </a:p>
          <a:p>
            <a:pPr lvl="0"/>
            <a:r>
              <a:rPr lang="en-US" dirty="0"/>
              <a:t>Theft — unlawful possession of property, equipment, or information</a:t>
            </a:r>
          </a:p>
          <a:p>
            <a:r>
              <a:rPr lang="en-US" dirty="0"/>
              <a:t>Diversion of materials — unlawful movement or transfer</a:t>
            </a:r>
          </a:p>
          <a:p>
            <a:r>
              <a:rPr lang="en-US" dirty="0"/>
              <a:t>Other violent acts — against critical people assets</a:t>
            </a: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Potential Actions of an Adversary (2 of 2)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Sabotage — deliberate and malicious destruction or intrusion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Theft — unlawful possession of property, equipment, or information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Diversion of materials — unlawful movement or transfer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Other violent acts — against critical people assets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284312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Adversary Motivations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Political</a:t>
            </a:r>
          </a:p>
          <a:p>
            <a:pPr lvl="0"/>
            <a:r>
              <a:rPr lang="en-US" dirty="0"/>
              <a:t>Philosophical</a:t>
            </a:r>
          </a:p>
          <a:p>
            <a:pPr lvl="0"/>
            <a:r>
              <a:rPr lang="en-US" dirty="0"/>
              <a:t>Social</a:t>
            </a:r>
          </a:p>
          <a:p>
            <a:pPr lvl="0"/>
            <a:r>
              <a:rPr lang="en-US" dirty="0"/>
              <a:t>Economic</a:t>
            </a:r>
          </a:p>
          <a:p>
            <a:r>
              <a:rPr lang="en-US" dirty="0"/>
              <a:t>Personal</a:t>
            </a:r>
          </a:p>
        </p:txBody>
      </p:sp>
      <p:pic>
        <p:nvPicPr>
          <p:cNvPr id="9" name="Picture 2" descr="https://cdp.dhs.gov/images/news/articles/role-players-add-realism-excitement-to-cdp-exercises/7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8"/>
          <a:stretch/>
        </p:blipFill>
        <p:spPr>
          <a:xfrm>
            <a:off x="5530849" y="1686556"/>
            <a:ext cx="3046413" cy="2003244"/>
          </a:xfr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436886" y="3474356"/>
            <a:ext cx="2140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Source: DHS.GOV</a:t>
            </a:r>
          </a:p>
        </p:txBody>
      </p:sp>
      <p:sp>
        <p:nvSpPr>
          <p:cNvPr id="13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Adversary Motivations</a:t>
            </a:r>
            <a:endParaRPr lang="en-US" sz="1000" b="0" dirty="0"/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Political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Philosophical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Social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Economic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Personal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03560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Terrorist Tactics (1 of 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Part of the threat analysis involves examining the tactics of each potential adversary </a:t>
            </a:r>
          </a:p>
          <a:p>
            <a:pPr lvl="0"/>
            <a:r>
              <a:rPr lang="en-US" dirty="0"/>
              <a:t>Tactics may include or be a combination of:</a:t>
            </a:r>
          </a:p>
          <a:p>
            <a:pPr lvl="1"/>
            <a:r>
              <a:rPr lang="en-US" dirty="0"/>
              <a:t>Stealth — perform a task undetected</a:t>
            </a:r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Terrorist Tactics (1 of 2)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dirty="0"/>
              <a:t>Part of the threat analysis involves examining the tactics of each potential adversary 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dirty="0"/>
              <a:t>Tactics may include or be a combination of: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/>
              <a:t>Stealth — perform a task undetected</a:t>
            </a:r>
          </a:p>
        </p:txBody>
      </p:sp>
    </p:spTree>
    <p:extLst>
      <p:ext uri="{BB962C8B-B14F-4D97-AF65-F5344CB8AC3E}">
        <p14:creationId xmlns:p14="http://schemas.microsoft.com/office/powerpoint/2010/main" val="73433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Terrorist Tactics (2 of 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Force — gain access through the use of violence</a:t>
            </a:r>
          </a:p>
          <a:p>
            <a:pPr lvl="1"/>
            <a:r>
              <a:rPr lang="en-US" dirty="0"/>
              <a:t>Deceit — provide false information to gain access</a:t>
            </a:r>
          </a:p>
          <a:p>
            <a:r>
              <a:rPr lang="en-US" dirty="0"/>
              <a:t>Help enhance the design of the physical protection system</a:t>
            </a:r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dirty="0"/>
              <a:t>Terrorist Tactics (2 of 2)</a:t>
            </a:r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8600" lvl="1" indent="-114300">
              <a:spcAft>
                <a:spcPct val="0"/>
              </a:spcAft>
            </a:pPr>
            <a:r>
              <a:rPr lang="en-US" sz="1000" b="0"/>
              <a:t>Force — gain access through the use of violence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Deceit — provide false information to gain access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/>
              <a:t>Help enhance the design of the physical protection system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878839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Adversary Capabilities </a:t>
            </a:r>
            <a:br>
              <a:rPr lang="en-US" dirty="0"/>
            </a:br>
            <a:r>
              <a:rPr lang="en-US" dirty="0"/>
              <a:t>and Limitations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Determine system performance requirements</a:t>
            </a:r>
          </a:p>
          <a:p>
            <a:pPr lvl="0"/>
            <a:r>
              <a:rPr lang="en-US" dirty="0"/>
              <a:t>Define threat more clearly</a:t>
            </a:r>
          </a:p>
          <a:p>
            <a:pPr lvl="0"/>
            <a:r>
              <a:rPr lang="en-US" dirty="0"/>
              <a:t>Include specific considerations of:</a:t>
            </a:r>
          </a:p>
          <a:p>
            <a:pPr lvl="1"/>
            <a:r>
              <a:rPr lang="en-US" dirty="0"/>
              <a:t>Personnel</a:t>
            </a:r>
          </a:p>
          <a:p>
            <a:pPr lvl="1"/>
            <a:r>
              <a:rPr lang="en-US" dirty="0"/>
              <a:t>Knowledge, skills, and experience</a:t>
            </a:r>
          </a:p>
          <a:p>
            <a:pPr lvl="1"/>
            <a:r>
              <a:rPr lang="en-US" dirty="0"/>
              <a:t>Types and quantity of weapons</a:t>
            </a:r>
          </a:p>
          <a:p>
            <a:pPr lvl="1"/>
            <a:r>
              <a:rPr lang="en-US" dirty="0"/>
              <a:t>Tools and equipment</a:t>
            </a:r>
          </a:p>
          <a:p>
            <a:pPr lvl="1"/>
            <a:r>
              <a:rPr lang="en-US" dirty="0"/>
              <a:t>Transportation </a:t>
            </a: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dirty="0"/>
              <a:t>Adversary Capabilities and Limitations </a:t>
            </a:r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/>
              <a:t>Determine system performance requirements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/>
              <a:t>Define threat more clearly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/>
              <a:t>Include specific considerations of: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Personnel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Knowledge, skills, and experience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Types and quantity of weapons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Tools and equipment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Transportation 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13271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endParaRPr lang="en-US" sz="10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Protection System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93" y="1220788"/>
            <a:ext cx="5830840" cy="3719512"/>
          </a:xfrm>
        </p:spPr>
      </p:pic>
      <p:sp>
        <p:nvSpPr>
          <p:cNvPr id="14" name="Rectangle 13"/>
          <p:cNvSpPr/>
          <p:nvPr/>
        </p:nvSpPr>
        <p:spPr>
          <a:xfrm>
            <a:off x="1816634" y="1800425"/>
            <a:ext cx="15425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Identify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Critical Infrastructure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Module 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600450" y="1682750"/>
            <a:ext cx="1587500" cy="118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z="1400" dirty="0"/>
              <a:t>Assess Critical Infrastructure Components</a:t>
            </a:r>
          </a:p>
          <a:p>
            <a:r>
              <a:rPr lang="en-US" sz="1400" dirty="0"/>
              <a:t>Module 5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480050" y="1758976"/>
            <a:ext cx="1479549" cy="108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z="1400" dirty="0"/>
              <a:t>Identify Critical Infrastructure Assets</a:t>
            </a:r>
          </a:p>
          <a:p>
            <a:r>
              <a:rPr lang="en-US" sz="1400" dirty="0"/>
              <a:t>Module 6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149897" y="3605575"/>
            <a:ext cx="1395654" cy="110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latin typeface="+mj-lt"/>
                <a:ea typeface="Calibri" pitchFamily="34" charset="0"/>
                <a:cs typeface="Calibri" pitchFamily="34" charset="0"/>
              </a:rPr>
              <a:t>Analyze the Threat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latin typeface="+mj-lt"/>
                <a:cs typeface="Calibri" pitchFamily="34" charset="0"/>
              </a:rPr>
              <a:t>Modules 7-10</a:t>
            </a:r>
            <a:endParaRPr lang="en-US" sz="1400" b="1" dirty="0">
              <a:latin typeface="+mj-lt"/>
              <a:cs typeface="Calibri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980101" y="3675994"/>
            <a:ext cx="1443698" cy="103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latin typeface="+mj-lt"/>
                <a:cs typeface="Calibri" pitchFamily="34" charset="0"/>
              </a:rPr>
              <a:t>Identify 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latin typeface="+mj-lt"/>
                <a:cs typeface="Calibri" pitchFamily="34" charset="0"/>
              </a:rPr>
              <a:t>Security 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latin typeface="+mj-lt"/>
                <a:cs typeface="Calibri" pitchFamily="34" charset="0"/>
              </a:rPr>
              <a:t>Counter-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latin typeface="+mj-lt"/>
                <a:cs typeface="Calibri" pitchFamily="34" charset="0"/>
              </a:rPr>
              <a:t>Measures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latin typeface="+mj-lt"/>
                <a:cs typeface="Calibri" pitchFamily="34" charset="0"/>
              </a:rPr>
              <a:t>Modules 11-14</a:t>
            </a:r>
            <a:endParaRPr lang="en-US" sz="1400" b="1" dirty="0">
              <a:latin typeface="+mj-lt"/>
              <a:cs typeface="Calibri" pitchFamily="34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796398" y="3613151"/>
            <a:ext cx="1410932" cy="110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latin typeface="+mj-lt"/>
                <a:cs typeface="Calibri" pitchFamily="34" charset="0"/>
              </a:rPr>
              <a:t>Develop Operational Resilience 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latin typeface="+mj-lt"/>
                <a:cs typeface="Calibri" pitchFamily="34" charset="0"/>
              </a:rPr>
              <a:t>Module 15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83403" y="1280779"/>
            <a:ext cx="161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ea typeface="Calibri" pitchFamily="34" charset="0"/>
                <a:cs typeface="Calibri" pitchFamily="34" charset="0"/>
              </a:rPr>
              <a:t>VAM Phase 1</a:t>
            </a:r>
            <a:endParaRPr lang="en-US" b="1" dirty="0"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39394" y="3200154"/>
            <a:ext cx="161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ea typeface="Calibri" pitchFamily="34" charset="0"/>
                <a:cs typeface="Calibri" pitchFamily="34" charset="0"/>
              </a:rPr>
              <a:t>VAM Phase 2</a:t>
            </a:r>
            <a:endParaRPr lang="en-US" b="1" dirty="0"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47852" y="3200154"/>
            <a:ext cx="161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ea typeface="Calibri" pitchFamily="34" charset="0"/>
                <a:cs typeface="Calibri" pitchFamily="34" charset="0"/>
              </a:rPr>
              <a:t>VAM Phase 3</a:t>
            </a:r>
            <a:endParaRPr lang="en-US" b="1" dirty="0"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78956" y="3200154"/>
            <a:ext cx="161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ea typeface="Calibri" pitchFamily="34" charset="0"/>
                <a:cs typeface="Calibri" pitchFamily="34" charset="0"/>
              </a:rPr>
              <a:t>VAM Phase 4</a:t>
            </a:r>
            <a:endParaRPr lang="en-US" b="1" dirty="0">
              <a:cs typeface="Calibri" pitchFamily="34" charset="0"/>
            </a:endParaRPr>
          </a:p>
        </p:txBody>
      </p:sp>
      <p:sp>
        <p:nvSpPr>
          <p:cNvPr id="56" name="CallAddL" hidden="1"/>
          <p:cNvSpPr/>
          <p:nvPr/>
        </p:nvSpPr>
        <p:spPr>
          <a:xfrm>
            <a:off x="122101" y="5915019"/>
            <a:ext cx="81624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>
                <a:ea typeface="Calibri" pitchFamily="34" charset="0"/>
                <a:cs typeface="Calibri" pitchFamily="34" charset="0"/>
              </a:rPr>
              <a:t>VAM Phase 2</a:t>
            </a:r>
            <a:endParaRPr lang="en-US" sz="800" dirty="0">
              <a:cs typeface="Calibri" pitchFamily="34" charset="0"/>
            </a:endParaRPr>
          </a:p>
        </p:txBody>
      </p:sp>
      <p:sp>
        <p:nvSpPr>
          <p:cNvPr id="57" name="CallAddL" hidden="1"/>
          <p:cNvSpPr/>
          <p:nvPr/>
        </p:nvSpPr>
        <p:spPr>
          <a:xfrm>
            <a:off x="0" y="5497204"/>
            <a:ext cx="1060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Identify Critical Infrastructure</a:t>
            </a:r>
          </a:p>
          <a:p>
            <a:pPr algn="ctr"/>
            <a:r>
              <a:rPr lang="en-US" sz="600" dirty="0"/>
              <a:t>Module 2</a:t>
            </a:r>
          </a:p>
        </p:txBody>
      </p:sp>
      <p:sp>
        <p:nvSpPr>
          <p:cNvPr id="58" name="CallAddL" hidden="1"/>
          <p:cNvSpPr txBox="1">
            <a:spLocks noChangeArrowheads="1"/>
          </p:cNvSpPr>
          <p:nvPr/>
        </p:nvSpPr>
        <p:spPr bwMode="auto">
          <a:xfrm>
            <a:off x="1050925" y="5497204"/>
            <a:ext cx="1028700" cy="45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" dirty="0"/>
              <a:t>Assess Critical Infrastructure Components</a:t>
            </a:r>
          </a:p>
          <a:p>
            <a:pPr algn="ctr"/>
            <a:r>
              <a:rPr lang="en-US" sz="600" dirty="0"/>
              <a:t>Module 5</a:t>
            </a:r>
          </a:p>
        </p:txBody>
      </p:sp>
      <p:sp>
        <p:nvSpPr>
          <p:cNvPr id="59" name="CallAddL" hidden="1"/>
          <p:cNvSpPr txBox="1">
            <a:spLocks noChangeArrowheads="1"/>
          </p:cNvSpPr>
          <p:nvPr/>
        </p:nvSpPr>
        <p:spPr bwMode="auto">
          <a:xfrm>
            <a:off x="1982245" y="5497204"/>
            <a:ext cx="865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+mj-lt"/>
                <a:ea typeface="Calibri" pitchFamily="34" charset="0"/>
                <a:cs typeface="Calibri" pitchFamily="34" charset="0"/>
              </a:rPr>
              <a:t>Identify Critical Infrastructure Assets</a:t>
            </a:r>
          </a:p>
          <a:p>
            <a:pPr algn="ctr">
              <a:defRPr/>
            </a:pPr>
            <a:r>
              <a:rPr lang="en-US" sz="600" dirty="0">
                <a:latin typeface="+mj-lt"/>
                <a:cs typeface="Calibri" pitchFamily="34" charset="0"/>
              </a:rPr>
              <a:t>Module 6</a:t>
            </a:r>
          </a:p>
        </p:txBody>
      </p:sp>
      <p:sp>
        <p:nvSpPr>
          <p:cNvPr id="60" name="CallAddL" hidden="1"/>
          <p:cNvSpPr txBox="1">
            <a:spLocks noChangeArrowheads="1"/>
          </p:cNvSpPr>
          <p:nvPr/>
        </p:nvSpPr>
        <p:spPr bwMode="auto">
          <a:xfrm>
            <a:off x="79376" y="6122348"/>
            <a:ext cx="901699" cy="21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+mj-lt"/>
                <a:ea typeface="Calibri" pitchFamily="34" charset="0"/>
                <a:cs typeface="Calibri" pitchFamily="34" charset="0"/>
              </a:rPr>
              <a:t>Analyze the Threat</a:t>
            </a:r>
          </a:p>
          <a:p>
            <a:pPr algn="ctr">
              <a:defRPr/>
            </a:pPr>
            <a:r>
              <a:rPr lang="en-US" sz="600" dirty="0">
                <a:latin typeface="+mj-lt"/>
                <a:cs typeface="Calibri" pitchFamily="34" charset="0"/>
              </a:rPr>
              <a:t>Modules 7-10</a:t>
            </a:r>
          </a:p>
        </p:txBody>
      </p:sp>
      <p:sp>
        <p:nvSpPr>
          <p:cNvPr id="61" name="CallAddL" hidden="1"/>
          <p:cNvSpPr txBox="1">
            <a:spLocks noChangeArrowheads="1"/>
          </p:cNvSpPr>
          <p:nvPr/>
        </p:nvSpPr>
        <p:spPr bwMode="auto">
          <a:xfrm>
            <a:off x="1057275" y="6058848"/>
            <a:ext cx="1016000" cy="58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+mj-lt"/>
                <a:cs typeface="Calibri" pitchFamily="34" charset="0"/>
              </a:rPr>
              <a:t>Identify </a:t>
            </a:r>
          </a:p>
          <a:p>
            <a:pPr algn="ctr">
              <a:defRPr/>
            </a:pPr>
            <a:r>
              <a:rPr lang="en-US" sz="600" dirty="0">
                <a:latin typeface="+mj-lt"/>
                <a:cs typeface="Calibri" pitchFamily="34" charset="0"/>
              </a:rPr>
              <a:t>Security </a:t>
            </a:r>
          </a:p>
          <a:p>
            <a:pPr algn="ctr">
              <a:defRPr/>
            </a:pPr>
            <a:r>
              <a:rPr lang="en-US" sz="600" dirty="0">
                <a:latin typeface="+mj-lt"/>
                <a:cs typeface="Calibri" pitchFamily="34" charset="0"/>
              </a:rPr>
              <a:t>Counter-</a:t>
            </a:r>
          </a:p>
          <a:p>
            <a:pPr algn="ctr">
              <a:defRPr/>
            </a:pPr>
            <a:r>
              <a:rPr lang="en-US" sz="600" dirty="0">
                <a:latin typeface="+mj-lt"/>
                <a:cs typeface="Calibri" pitchFamily="34" charset="0"/>
              </a:rPr>
              <a:t>Measures</a:t>
            </a:r>
          </a:p>
          <a:p>
            <a:pPr algn="ctr">
              <a:defRPr/>
            </a:pPr>
            <a:r>
              <a:rPr lang="en-US" sz="600" dirty="0">
                <a:latin typeface="+mj-lt"/>
                <a:cs typeface="Calibri" pitchFamily="34" charset="0"/>
              </a:rPr>
              <a:t>Modules 11-14</a:t>
            </a:r>
          </a:p>
        </p:txBody>
      </p:sp>
      <p:sp>
        <p:nvSpPr>
          <p:cNvPr id="62" name="CallAddL" hidden="1"/>
          <p:cNvSpPr txBox="1">
            <a:spLocks noChangeArrowheads="1"/>
          </p:cNvSpPr>
          <p:nvPr/>
        </p:nvSpPr>
        <p:spPr bwMode="auto">
          <a:xfrm>
            <a:off x="2018110" y="6122348"/>
            <a:ext cx="793751" cy="43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+mj-lt"/>
                <a:cs typeface="Calibri" pitchFamily="34" charset="0"/>
              </a:rPr>
              <a:t>Develop Operational Resilience </a:t>
            </a:r>
          </a:p>
          <a:p>
            <a:pPr algn="ctr">
              <a:defRPr/>
            </a:pPr>
            <a:r>
              <a:rPr lang="en-US" sz="600" dirty="0">
                <a:latin typeface="+mj-lt"/>
                <a:cs typeface="Calibri" pitchFamily="34" charset="0"/>
              </a:rPr>
              <a:t>Module 15</a:t>
            </a:r>
          </a:p>
        </p:txBody>
      </p:sp>
      <p:sp>
        <p:nvSpPr>
          <p:cNvPr id="63" name="CallAddL" hidden="1"/>
          <p:cNvSpPr/>
          <p:nvPr/>
        </p:nvSpPr>
        <p:spPr>
          <a:xfrm>
            <a:off x="1071426" y="5345446"/>
            <a:ext cx="81624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>
                <a:ea typeface="Calibri" pitchFamily="34" charset="0"/>
                <a:cs typeface="Calibri" pitchFamily="34" charset="0"/>
              </a:rPr>
              <a:t>VAM Phase 1</a:t>
            </a:r>
            <a:endParaRPr lang="en-US" sz="800" dirty="0">
              <a:cs typeface="Calibri" pitchFamily="34" charset="0"/>
            </a:endParaRPr>
          </a:p>
        </p:txBody>
      </p:sp>
      <p:sp>
        <p:nvSpPr>
          <p:cNvPr id="64" name="CallAddL" hidden="1"/>
          <p:cNvSpPr/>
          <p:nvPr/>
        </p:nvSpPr>
        <p:spPr>
          <a:xfrm>
            <a:off x="122101" y="5915019"/>
            <a:ext cx="81624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>
                <a:ea typeface="Calibri" pitchFamily="34" charset="0"/>
                <a:cs typeface="Calibri" pitchFamily="34" charset="0"/>
              </a:rPr>
              <a:t>VAM Phase 2</a:t>
            </a:r>
            <a:endParaRPr lang="en-US" sz="800" dirty="0">
              <a:cs typeface="Calibri" pitchFamily="34" charset="0"/>
            </a:endParaRPr>
          </a:p>
        </p:txBody>
      </p:sp>
      <p:sp>
        <p:nvSpPr>
          <p:cNvPr id="65" name="CallAddL" hidden="1"/>
          <p:cNvSpPr/>
          <p:nvPr/>
        </p:nvSpPr>
        <p:spPr>
          <a:xfrm>
            <a:off x="1157151" y="5915019"/>
            <a:ext cx="81624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>
                <a:ea typeface="Calibri" pitchFamily="34" charset="0"/>
                <a:cs typeface="Calibri" pitchFamily="34" charset="0"/>
              </a:rPr>
              <a:t>VAM Phase 3</a:t>
            </a:r>
            <a:endParaRPr lang="en-US" sz="800" dirty="0">
              <a:cs typeface="Calibri" pitchFamily="34" charset="0"/>
            </a:endParaRPr>
          </a:p>
        </p:txBody>
      </p:sp>
      <p:sp>
        <p:nvSpPr>
          <p:cNvPr id="66" name="CallAddL" hidden="1"/>
          <p:cNvSpPr/>
          <p:nvPr/>
        </p:nvSpPr>
        <p:spPr>
          <a:xfrm>
            <a:off x="2006861" y="5915019"/>
            <a:ext cx="81624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>
                <a:ea typeface="Calibri" pitchFamily="34" charset="0"/>
                <a:cs typeface="Calibri" pitchFamily="34" charset="0"/>
              </a:rPr>
              <a:t>VAM Phase 4</a:t>
            </a:r>
            <a:endParaRPr lang="en-US" sz="800" dirty="0">
              <a:cs typeface="Calibri" pitchFamily="34" charset="0"/>
            </a:endParaRPr>
          </a:p>
        </p:txBody>
      </p:sp>
      <p:sp>
        <p:nvSpPr>
          <p:cNvPr id="3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Physical Protection System 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914549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TeachBack Moment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" b="746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Why is it important to analyze the threat?</a:t>
            </a:r>
          </a:p>
          <a:p>
            <a:r>
              <a:rPr lang="en-US" dirty="0"/>
              <a:t>What are the different types of adversary threats?</a:t>
            </a:r>
          </a:p>
        </p:txBody>
      </p:sp>
      <p:sp>
        <p:nvSpPr>
          <p:cNvPr id="12" name="CallTop" hidden="1"/>
          <p:cNvSpPr txBox="1">
            <a:spLocks/>
          </p:cNvSpPr>
          <p:nvPr/>
        </p:nvSpPr>
        <p:spPr>
          <a:xfrm>
            <a:off x="50800" y="5029200"/>
            <a:ext cx="28448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TeachBack Moment</a:t>
            </a:r>
            <a:endParaRPr lang="en-US" sz="1000" b="0" dirty="0"/>
          </a:p>
        </p:txBody>
      </p:sp>
      <p:sp>
        <p:nvSpPr>
          <p:cNvPr id="1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33363" indent="-233363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Why is it important to analyze the threat?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What are the different types of adversary threats?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Sources on </a:t>
            </a:r>
            <a:br>
              <a:rPr lang="en-US" dirty="0"/>
            </a:br>
            <a:r>
              <a:rPr lang="en-US" dirty="0"/>
              <a:t>Potential Threat (1 of 4)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Threat information helps define the threat:</a:t>
            </a:r>
          </a:p>
          <a:p>
            <a:pPr lvl="1"/>
            <a:r>
              <a:rPr lang="en-US" dirty="0"/>
              <a:t>The targeted critical infrastructure asset</a:t>
            </a:r>
          </a:p>
          <a:p>
            <a:pPr lvl="1"/>
            <a:r>
              <a:rPr lang="en-US" dirty="0"/>
              <a:t>Adversary’s objective</a:t>
            </a:r>
          </a:p>
        </p:txBody>
      </p:sp>
      <p:pic>
        <p:nvPicPr>
          <p:cNvPr id="9" name="Picture 2" descr="http://www.state.gov/img/15/62605/1_600px_600_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0850" y="1588029"/>
            <a:ext cx="3122613" cy="2081742"/>
          </a:xfr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513087" y="3454327"/>
            <a:ext cx="2140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Source: STATE.GOV</a:t>
            </a:r>
          </a:p>
        </p:txBody>
      </p:sp>
      <p:sp>
        <p:nvSpPr>
          <p:cNvPr id="13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dirty="0"/>
              <a:t>Information Sources on </a:t>
            </a:r>
            <a:br>
              <a:rPr lang="en-US" sz="1000" b="0" dirty="0"/>
            </a:br>
            <a:r>
              <a:rPr lang="en-US" sz="1000" b="0" dirty="0"/>
              <a:t>Potential Threat (1 of 4)</a:t>
            </a:r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/>
              <a:t>Threat information helps define the threat: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The targeted critical infrastructure asset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Adversary’s objective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671961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Sources on </a:t>
            </a:r>
            <a:br>
              <a:rPr lang="en-US" dirty="0"/>
            </a:br>
            <a:r>
              <a:rPr lang="en-US" dirty="0"/>
              <a:t>Potential Threat (2 of 4)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Communication with organizations that can provide information</a:t>
            </a:r>
          </a:p>
          <a:p>
            <a:pPr lvl="0"/>
            <a:r>
              <a:rPr lang="en-US" dirty="0"/>
              <a:t>Sources of threat information include:</a:t>
            </a:r>
          </a:p>
          <a:p>
            <a:pPr lvl="1"/>
            <a:r>
              <a:rPr lang="en-US" dirty="0"/>
              <a:t>Law enforcement reports</a:t>
            </a:r>
          </a:p>
          <a:p>
            <a:pPr lvl="1"/>
            <a:r>
              <a:rPr lang="en-US" dirty="0"/>
              <a:t>In-country intelligence reports</a:t>
            </a:r>
          </a:p>
          <a:p>
            <a:pPr lvl="1"/>
            <a:r>
              <a:rPr lang="en-US" dirty="0"/>
              <a:t>National threat data reports</a:t>
            </a: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dirty="0"/>
              <a:t>Information Sources on </a:t>
            </a:r>
            <a:br>
              <a:rPr lang="en-US" sz="1000" b="0" dirty="0"/>
            </a:br>
            <a:r>
              <a:rPr lang="en-US" sz="1000" b="0" dirty="0"/>
              <a:t>Potential Threat (2 of 4)</a:t>
            </a:r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dirty="0"/>
              <a:t>Communication with organizations that can provide information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dirty="0"/>
              <a:t>Sources of threat information include: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/>
              <a:t>Law enforcement reports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/>
              <a:t>In-country intelligence reports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/>
              <a:t>National threat data reports</a:t>
            </a:r>
          </a:p>
        </p:txBody>
      </p:sp>
    </p:spTree>
    <p:extLst>
      <p:ext uri="{BB962C8B-B14F-4D97-AF65-F5344CB8AC3E}">
        <p14:creationId xmlns:p14="http://schemas.microsoft.com/office/powerpoint/2010/main" val="3485285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Sources on </a:t>
            </a:r>
            <a:br>
              <a:rPr lang="en-US" dirty="0"/>
            </a:br>
            <a:r>
              <a:rPr lang="en-US" dirty="0"/>
              <a:t>Potential Threat (3 of 4)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Military and law enforcement agencies</a:t>
            </a:r>
          </a:p>
          <a:p>
            <a:pPr lvl="1"/>
            <a:r>
              <a:rPr lang="en-US" dirty="0"/>
              <a:t>International intelligence agencies</a:t>
            </a:r>
          </a:p>
          <a:p>
            <a:pPr lvl="0"/>
            <a:r>
              <a:rPr lang="en-US" dirty="0"/>
              <a:t>Site incident reports</a:t>
            </a:r>
          </a:p>
          <a:p>
            <a:pPr lvl="0"/>
            <a:r>
              <a:rPr lang="en-US" dirty="0"/>
              <a:t>Reports of criminal or terrorist activities in the area</a:t>
            </a:r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Information Sources on </a:t>
            </a:r>
            <a:br>
              <a:rPr lang="en-US" sz="1000" b="0"/>
            </a:br>
            <a:r>
              <a:rPr lang="en-US" sz="1000" b="0"/>
              <a:t>Potential Threat (3 of 4)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8600" lvl="1" indent="-114300">
              <a:spcAft>
                <a:spcPct val="0"/>
              </a:spcAft>
            </a:pPr>
            <a:r>
              <a:rPr lang="en-US" sz="1000" b="0"/>
              <a:t>Military and law enforcement agencies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International intelligence agencies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/>
              <a:t>Site incident reports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/>
              <a:t>Reports of criminal or terrorist activities in the area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624270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Sources on </a:t>
            </a:r>
            <a:br>
              <a:rPr lang="en-US" dirty="0"/>
            </a:br>
            <a:r>
              <a:rPr lang="en-US" dirty="0"/>
              <a:t>Potential Threat (4 of 4)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Contact lists for law enforcement activities</a:t>
            </a:r>
          </a:p>
          <a:p>
            <a:pPr lvl="0"/>
            <a:r>
              <a:rPr lang="en-US" dirty="0"/>
              <a:t>Number and types of personnel at the facility</a:t>
            </a:r>
          </a:p>
          <a:p>
            <a:pPr lvl="0"/>
            <a:r>
              <a:rPr lang="en-US" dirty="0"/>
              <a:t>Any available threat information</a:t>
            </a:r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Information Sources on </a:t>
            </a:r>
            <a:br>
              <a:rPr lang="en-US" sz="1000" b="0"/>
            </a:br>
            <a:r>
              <a:rPr lang="en-US" sz="1000" b="0"/>
              <a:t>Potential Threat (4 of 4)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Contact lists for law enforcement activities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Number and types of personnel at the facility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Any available threat information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922176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are other suggestions for sources of information about potential threats in your country?</a:t>
            </a:r>
          </a:p>
          <a:p>
            <a:r>
              <a:rPr lang="en-US" dirty="0"/>
              <a:t>What types of similar sources of statistics on terrorist activities does your government have?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What are other suggestions for sources of information about potential threats in your country?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What types of similar sources of statistics on terrorist activities does your government have?</a:t>
            </a:r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Discussion Questions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933346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Threat Information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Formats information to help facilitate the critical decision-making process:</a:t>
            </a:r>
          </a:p>
          <a:p>
            <a:pPr lvl="1"/>
            <a:r>
              <a:rPr lang="en-US" dirty="0"/>
              <a:t>Which threats should be included in the threat spectrum? </a:t>
            </a:r>
          </a:p>
          <a:p>
            <a:pPr lvl="1"/>
            <a:r>
              <a:rPr lang="en-US" dirty="0"/>
              <a:t>What is the effectiveness of the existing physical protection system?</a:t>
            </a:r>
          </a:p>
          <a:p>
            <a:r>
              <a:rPr lang="en-US" dirty="0"/>
              <a:t>Includes both types of adversaries, insider and outsider, in the threat analysis statement</a:t>
            </a: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Organizing Threat Information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/>
              <a:t>Formats information to help facilitate the critical decision-making process: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Which threats should be included in the threat spectrum?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What is the effectiveness of the existing physical protection system?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/>
              <a:t>Includes both types of adversaries, insider and outsider, in the threat analysis statement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602474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Workbook 10.1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An awareness of common barriers will help:</a:t>
            </a:r>
          </a:p>
          <a:p>
            <a:pPr lvl="1"/>
            <a:r>
              <a:rPr lang="en-US" dirty="0"/>
              <a:t>Avoid critical mistakes that could negatively affect critical infrastructure protection </a:t>
            </a:r>
          </a:p>
          <a:p>
            <a:pPr lvl="1"/>
            <a:r>
              <a:rPr lang="en-US" dirty="0"/>
              <a:t>Facilitate the analytical thought process relating to the physical protection system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Barriers to Analytical Thinking </a:t>
            </a:r>
            <a:br>
              <a:rPr lang="en-US" dirty="0"/>
            </a:br>
            <a:r>
              <a:rPr lang="en-US" dirty="0"/>
              <a:t>(1 of 2)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21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/>
              <a:t>Refer To:</a:t>
            </a:r>
            <a:endParaRPr lang="en-US" sz="800" b="0" dirty="0"/>
          </a:p>
        </p:txBody>
      </p:sp>
      <p:sp>
        <p:nvSpPr>
          <p:cNvPr id="22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/>
              <a:t>Workbook 10.1</a:t>
            </a:r>
          </a:p>
        </p:txBody>
      </p:sp>
      <p:sp>
        <p:nvSpPr>
          <p:cNvPr id="14" name="CallAddL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rgbClr val="BEBEB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50" b="0"/>
              <a:t>Barriers to Analytical Thinking </a:t>
            </a:r>
            <a:br>
              <a:rPr lang="en-US" sz="950" b="0"/>
            </a:br>
            <a:r>
              <a:rPr lang="en-US" sz="950" b="0"/>
              <a:t>(1 of 2)</a:t>
            </a:r>
            <a:endParaRPr lang="en-US" sz="950" b="0" dirty="0"/>
          </a:p>
        </p:txBody>
      </p:sp>
      <p:sp>
        <p:nvSpPr>
          <p:cNvPr id="16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/>
              <a:t>An awareness of common barriers will help: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Avoid critical mistakes that could negatively affect critical infrastructure protection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Facilitate the analytical thought process relating to the physical protection system</a:t>
            </a:r>
          </a:p>
          <a:p>
            <a:pPr>
              <a:spcAft>
                <a:spcPct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776346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Workbook 10.1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dirty="0"/>
              <a:t>Focus on facts not personal opinions</a:t>
            </a:r>
          </a:p>
          <a:p>
            <a:pPr lvl="1"/>
            <a:r>
              <a:rPr lang="en-US" dirty="0"/>
              <a:t>Use analytical thinking processes to overcome barriers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Barriers to Analytical Thinking </a:t>
            </a:r>
            <a:br>
              <a:rPr lang="en-US" dirty="0"/>
            </a:br>
            <a:r>
              <a:rPr lang="en-US" dirty="0"/>
              <a:t>(2 of 2)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21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/>
              <a:t>Refer To:</a:t>
            </a:r>
            <a:endParaRPr lang="en-US" sz="800" b="0" dirty="0"/>
          </a:p>
        </p:txBody>
      </p:sp>
      <p:sp>
        <p:nvSpPr>
          <p:cNvPr id="22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/>
              <a:t>Workbook 10.1</a:t>
            </a:r>
          </a:p>
        </p:txBody>
      </p:sp>
      <p:sp>
        <p:nvSpPr>
          <p:cNvPr id="14" name="CallAddL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rgbClr val="BEBEB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50" b="0" dirty="0"/>
              <a:t>Barriers to Analytical Thinking </a:t>
            </a:r>
            <a:br>
              <a:rPr lang="en-US" sz="950" b="0" dirty="0"/>
            </a:br>
            <a:r>
              <a:rPr lang="en-US" sz="950" b="0" dirty="0"/>
              <a:t>(2 of 2)</a:t>
            </a:r>
          </a:p>
        </p:txBody>
      </p:sp>
      <p:sp>
        <p:nvSpPr>
          <p:cNvPr id="16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8600" lvl="1" indent="-114300">
              <a:spcAft>
                <a:spcPct val="0"/>
              </a:spcAft>
            </a:pPr>
            <a:r>
              <a:rPr lang="en-US" sz="1000" b="0"/>
              <a:t>Focus on facts not personal opinions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Use analytical thinking processes to overcome barriers</a:t>
            </a:r>
          </a:p>
          <a:p>
            <a:pPr>
              <a:spcAft>
                <a:spcPct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974432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 your experience, which types of barriers to analytical thinking have you encountered?</a:t>
            </a:r>
          </a:p>
          <a:p>
            <a:r>
              <a:rPr lang="en-US" dirty="0"/>
              <a:t>What actions could you take to prevent or avoid these barriers?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9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In your experience, which types of barriers to analytical thinking have you encountered?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What actions could you take to prevent or avoid these barriers?</a:t>
            </a:r>
            <a:endParaRPr lang="en-US" sz="1000" b="0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Discussion Questions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45912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Threat Analysis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Gather threat data</a:t>
            </a:r>
          </a:p>
          <a:p>
            <a:pPr lvl="0"/>
            <a:r>
              <a:rPr lang="en-US" dirty="0"/>
              <a:t>Identify data sources</a:t>
            </a:r>
          </a:p>
          <a:p>
            <a:pPr lvl="0"/>
            <a:r>
              <a:rPr lang="en-US" dirty="0"/>
              <a:t>Prepare threat analysis statement</a:t>
            </a:r>
          </a:p>
          <a:p>
            <a:r>
              <a:rPr lang="en-US" dirty="0"/>
              <a:t>Establish physical protection system design requirements</a:t>
            </a: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Purpose of the Threat Analysis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Gather threat data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Identify data sources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Prepare threat analysis statement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Establish physical protection system design requirements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717038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Workbook 10.1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Advocating the opposite view</a:t>
            </a:r>
          </a:p>
          <a:p>
            <a:r>
              <a:rPr lang="en-US" dirty="0"/>
              <a:t>Team A or Team B analysis</a:t>
            </a:r>
          </a:p>
          <a:p>
            <a:r>
              <a:rPr lang="en-US" dirty="0"/>
              <a:t>Other team analysis</a:t>
            </a:r>
          </a:p>
          <a:p>
            <a:r>
              <a:rPr lang="en-US" dirty="0"/>
              <a:t>“What if?” analysis</a:t>
            </a:r>
          </a:p>
          <a:p>
            <a:r>
              <a:rPr lang="en-US" dirty="0"/>
              <a:t>High consequence and low probability analysis</a:t>
            </a:r>
          </a:p>
          <a:p>
            <a:r>
              <a:rPr lang="en-US" dirty="0"/>
              <a:t>Outside-in-thinking</a:t>
            </a:r>
          </a:p>
          <a:p>
            <a:r>
              <a:rPr lang="en-US" dirty="0"/>
              <a:t>Gaming and simulation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Outcome </a:t>
            </a:r>
            <a:br>
              <a:rPr lang="en-US" dirty="0"/>
            </a:br>
            <a:r>
              <a:rPr lang="en-US" dirty="0"/>
              <a:t>Thinking Techniques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5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Advocating the opposite view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Team A or Team B analysis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Other team analysis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“What if?” analysis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High consequence and low probability analysis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Outside-in-thinking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Gaming and simulation</a:t>
            </a:r>
            <a:endParaRPr lang="en-US" sz="1000" b="0" dirty="0"/>
          </a:p>
        </p:txBody>
      </p:sp>
      <p:sp>
        <p:nvSpPr>
          <p:cNvPr id="17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Alternative Outcome </a:t>
            </a:r>
            <a:br>
              <a:rPr lang="en-US" sz="1000" b="0"/>
            </a:br>
            <a:r>
              <a:rPr lang="en-US" sz="1000" b="0"/>
              <a:t>Thinking Techniques</a:t>
            </a:r>
            <a:endParaRPr lang="en-US" sz="1000" b="0" dirty="0"/>
          </a:p>
        </p:txBody>
      </p:sp>
      <p:sp>
        <p:nvSpPr>
          <p:cNvPr id="20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/>
              <a:t>Refer To:</a:t>
            </a:r>
            <a:endParaRPr lang="en-US" sz="800" b="0" dirty="0"/>
          </a:p>
        </p:txBody>
      </p:sp>
      <p:sp>
        <p:nvSpPr>
          <p:cNvPr id="21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/>
              <a:t>Workbook 10.1</a:t>
            </a:r>
          </a:p>
        </p:txBody>
      </p:sp>
    </p:spTree>
    <p:extLst>
      <p:ext uri="{BB962C8B-B14F-4D97-AF65-F5344CB8AC3E}">
        <p14:creationId xmlns:p14="http://schemas.microsoft.com/office/powerpoint/2010/main" val="24302244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Insider Threat Information Worksheet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0" name="Picture 2" descr="http://www.dol.gov/oasam/doljobs/images/pic_pg8-1a.jpg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6700" y="3924935"/>
            <a:ext cx="1930929" cy="2317116"/>
          </a:xfrm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/>
              <a:t>Begin threat analysis by considering unique potential insider threats posed by insiders at the critical infrastructure facility</a:t>
            </a:r>
          </a:p>
          <a:p>
            <a:r>
              <a:rPr lang="en-US" dirty="0"/>
              <a:t>Rate and organize the insider threat information on a worksheet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37253" y="6026607"/>
            <a:ext cx="2140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/>
              <a:t>Source: DOL.GOV</a:t>
            </a:r>
          </a:p>
        </p:txBody>
      </p:sp>
      <p:sp>
        <p:nvSpPr>
          <p:cNvPr id="15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Insider Threat Information Worksheet</a:t>
            </a:r>
            <a:endParaRPr lang="en-US" sz="1000" b="0" dirty="0"/>
          </a:p>
        </p:txBody>
      </p:sp>
      <p:sp>
        <p:nvSpPr>
          <p:cNvPr id="16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Begin threat analysis by considering unique potential insider threats posed by insiders at the critical infrastructure facility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Rate and organize the insider threat information on a worksheet</a:t>
            </a:r>
          </a:p>
          <a:p>
            <a:pPr>
              <a:spcAft>
                <a:spcPts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334873760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Workbook 10.2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Purpose: to help organize gathered information about insider threats </a:t>
            </a:r>
          </a:p>
          <a:p>
            <a:pPr lvl="1"/>
            <a:r>
              <a:rPr lang="en-US" dirty="0"/>
              <a:t>Duration: 15 minutes ( 5-reading; 10-discussion)</a:t>
            </a:r>
          </a:p>
          <a:p>
            <a:pPr lvl="1"/>
            <a:r>
              <a:rPr lang="en-US" dirty="0"/>
              <a:t>Group composition: table groups</a:t>
            </a:r>
          </a:p>
          <a:p>
            <a:pPr lvl="1"/>
            <a:r>
              <a:rPr lang="en-US" dirty="0"/>
              <a:t>Debrief: large-group discussion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Insider Threat Information Worksheet Activity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5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/>
              <a:t>Purpose: to help organize gathered information about insider threats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Duration: 15 minutes ( 5-reading; 10-discussion)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Group composition: table groups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Debrief: large-group discussion</a:t>
            </a:r>
            <a:endParaRPr lang="en-US" sz="1000" b="0" dirty="0"/>
          </a:p>
        </p:txBody>
      </p:sp>
      <p:sp>
        <p:nvSpPr>
          <p:cNvPr id="17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Insider Threat Information Worksheet Activity </a:t>
            </a:r>
            <a:endParaRPr lang="en-US" sz="1000" b="0" dirty="0"/>
          </a:p>
        </p:txBody>
      </p:sp>
      <p:sp>
        <p:nvSpPr>
          <p:cNvPr id="20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/>
              <a:t>Refer To:</a:t>
            </a:r>
            <a:endParaRPr lang="en-US" sz="800" b="0" dirty="0"/>
          </a:p>
        </p:txBody>
      </p:sp>
      <p:sp>
        <p:nvSpPr>
          <p:cNvPr id="21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/>
              <a:t>Workbook 10.2</a:t>
            </a:r>
          </a:p>
        </p:txBody>
      </p:sp>
    </p:spTree>
    <p:extLst>
      <p:ext uri="{BB962C8B-B14F-4D97-AF65-F5344CB8AC3E}">
        <p14:creationId xmlns:p14="http://schemas.microsoft.com/office/powerpoint/2010/main" val="3467905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Workbook 10.3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Organized by an assessment of potential threat:</a:t>
            </a:r>
          </a:p>
          <a:p>
            <a:pPr lvl="1"/>
            <a:r>
              <a:rPr lang="en-US" dirty="0"/>
              <a:t>Actions</a:t>
            </a:r>
          </a:p>
          <a:p>
            <a:pPr lvl="1"/>
            <a:r>
              <a:rPr lang="en-US" dirty="0"/>
              <a:t>Motivations</a:t>
            </a:r>
          </a:p>
          <a:p>
            <a:pPr lvl="1"/>
            <a:r>
              <a:rPr lang="en-US" dirty="0"/>
              <a:t>Tactics</a:t>
            </a:r>
          </a:p>
          <a:p>
            <a:pPr lvl="1"/>
            <a:r>
              <a:rPr lang="en-US" dirty="0"/>
              <a:t>Capabilities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Outsider Threat </a:t>
            </a:r>
            <a:br>
              <a:rPr lang="en-US" dirty="0"/>
            </a:br>
            <a:r>
              <a:rPr lang="en-US" dirty="0"/>
              <a:t>Information Worksheet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5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/>
              <a:t>Organized by an assessment of potential threat: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Actions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Motivations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Tactics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Capabilities</a:t>
            </a:r>
            <a:endParaRPr lang="en-US" sz="1000" b="0" dirty="0"/>
          </a:p>
        </p:txBody>
      </p:sp>
      <p:sp>
        <p:nvSpPr>
          <p:cNvPr id="17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dirty="0"/>
              <a:t>Outsider Threat </a:t>
            </a:r>
          </a:p>
          <a:p>
            <a:r>
              <a:rPr lang="en-US" sz="1000" b="0" dirty="0"/>
              <a:t>Information Worksheet</a:t>
            </a:r>
          </a:p>
        </p:txBody>
      </p:sp>
      <p:sp>
        <p:nvSpPr>
          <p:cNvPr id="18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/>
              <a:t>Refer To:</a:t>
            </a:r>
            <a:endParaRPr lang="en-US" sz="800" b="0" dirty="0"/>
          </a:p>
        </p:txBody>
      </p:sp>
      <p:sp>
        <p:nvSpPr>
          <p:cNvPr id="19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/>
              <a:t>Workbook 10.3</a:t>
            </a:r>
          </a:p>
        </p:txBody>
      </p:sp>
    </p:spTree>
    <p:extLst>
      <p:ext uri="{BB962C8B-B14F-4D97-AF65-F5344CB8AC3E}">
        <p14:creationId xmlns:p14="http://schemas.microsoft.com/office/powerpoint/2010/main" val="795242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Workbook 10.3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/>
            <a:r>
              <a:rPr lang="en-US" dirty="0"/>
              <a:t>Purpose: to help organize gathered information about outsider threats</a:t>
            </a:r>
          </a:p>
          <a:p>
            <a:pPr lvl="1"/>
            <a:r>
              <a:rPr lang="en-US" dirty="0"/>
              <a:t>Duration: 15 minutes (5-reading; 10-debrief)</a:t>
            </a:r>
          </a:p>
          <a:p>
            <a:pPr lvl="1"/>
            <a:r>
              <a:rPr lang="en-US" dirty="0"/>
              <a:t>Group composition: table groups</a:t>
            </a:r>
          </a:p>
          <a:p>
            <a:pPr lvl="1"/>
            <a:r>
              <a:rPr lang="en-US" dirty="0"/>
              <a:t>Debrief: large-group discussion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Outsider Threat </a:t>
            </a:r>
            <a:br>
              <a:rPr lang="en-US" dirty="0"/>
            </a:br>
            <a:r>
              <a:rPr lang="en-US" dirty="0"/>
              <a:t>Worksheet Activity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/>
              <a:t>Purpose: to help organize gathered information about outsider threats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Duration: 15 minutes (5-reading; 10-debrief)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Group composition: table groups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Debrief: large-group discussion</a:t>
            </a:r>
            <a:endParaRPr lang="en-US" sz="1000" b="0" dirty="0"/>
          </a:p>
        </p:txBody>
      </p:sp>
      <p:sp>
        <p:nvSpPr>
          <p:cNvPr id="19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Outsider Threat </a:t>
            </a:r>
            <a:br>
              <a:rPr lang="en-US" sz="1000" b="0"/>
            </a:br>
            <a:r>
              <a:rPr lang="en-US" sz="1000" b="0"/>
              <a:t>Worksheet Activity</a:t>
            </a:r>
            <a:endParaRPr lang="en-US" sz="1000" b="0" dirty="0"/>
          </a:p>
        </p:txBody>
      </p:sp>
      <p:sp>
        <p:nvSpPr>
          <p:cNvPr id="15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/>
              <a:t>Refer To:</a:t>
            </a:r>
            <a:endParaRPr lang="en-US" sz="8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/>
              <a:t>Workbook 10.3</a:t>
            </a:r>
          </a:p>
        </p:txBody>
      </p:sp>
    </p:spTree>
    <p:extLst>
      <p:ext uri="{BB962C8B-B14F-4D97-AF65-F5344CB8AC3E}">
        <p14:creationId xmlns:p14="http://schemas.microsoft.com/office/powerpoint/2010/main" val="1384180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9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Workbook 10.4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Determine information about each terrorist:</a:t>
            </a:r>
          </a:p>
          <a:p>
            <a:pPr lvl="1"/>
            <a:r>
              <a:rPr lang="en-US" dirty="0"/>
              <a:t>Threat type</a:t>
            </a:r>
          </a:p>
          <a:p>
            <a:pPr lvl="1"/>
            <a:r>
              <a:rPr lang="en-US" dirty="0"/>
              <a:t>Capability</a:t>
            </a:r>
          </a:p>
          <a:p>
            <a:pPr lvl="1"/>
            <a:r>
              <a:rPr lang="en-US" dirty="0"/>
              <a:t>History and intent</a:t>
            </a:r>
          </a:p>
          <a:p>
            <a:pPr lvl="1"/>
            <a:r>
              <a:rPr lang="en-US" dirty="0"/>
              <a:t>Target appeal (attractiveness)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Estimating Likelihood </a:t>
            </a:r>
            <a:br>
              <a:rPr lang="en-US" dirty="0"/>
            </a:br>
            <a:r>
              <a:rPr lang="en-US" dirty="0"/>
              <a:t>of Attack (1 of 2)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6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/>
              <a:t>Determine information about each terrorist: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Threat type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Capability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History and intent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Target appeal (attractiveness)</a:t>
            </a:r>
            <a:endParaRPr lang="en-US" sz="1000" b="0" dirty="0"/>
          </a:p>
        </p:txBody>
      </p:sp>
      <p:sp>
        <p:nvSpPr>
          <p:cNvPr id="18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dirty="0"/>
              <a:t>Estimating Likelihood </a:t>
            </a:r>
          </a:p>
          <a:p>
            <a:r>
              <a:rPr lang="en-US" sz="1000" b="0" dirty="0"/>
              <a:t>of Attack (1 of 2)</a:t>
            </a:r>
          </a:p>
        </p:txBody>
      </p:sp>
      <p:sp>
        <p:nvSpPr>
          <p:cNvPr id="19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/>
              <a:t>Refer To:</a:t>
            </a:r>
            <a:endParaRPr lang="en-US" sz="800" b="0" dirty="0"/>
          </a:p>
        </p:txBody>
      </p:sp>
      <p:sp>
        <p:nvSpPr>
          <p:cNvPr id="20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/>
              <a:t>Workbook 10.4</a:t>
            </a:r>
          </a:p>
        </p:txBody>
      </p:sp>
    </p:spTree>
    <p:extLst>
      <p:ext uri="{BB962C8B-B14F-4D97-AF65-F5344CB8AC3E}">
        <p14:creationId xmlns:p14="http://schemas.microsoft.com/office/powerpoint/2010/main" val="19500491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Workbook 10.4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Rating scale:</a:t>
            </a:r>
          </a:p>
          <a:p>
            <a:pPr lvl="1"/>
            <a:r>
              <a:rPr lang="en-US" dirty="0"/>
              <a:t>Very Low</a:t>
            </a:r>
          </a:p>
          <a:p>
            <a:pPr lvl="1"/>
            <a:r>
              <a:rPr lang="en-US" dirty="0"/>
              <a:t>Low</a:t>
            </a:r>
          </a:p>
          <a:p>
            <a:pPr lvl="1"/>
            <a:r>
              <a:rPr lang="en-US" dirty="0"/>
              <a:t>Medium</a:t>
            </a:r>
          </a:p>
          <a:p>
            <a:pPr lvl="1"/>
            <a:r>
              <a:rPr lang="en-US" dirty="0"/>
              <a:t>High</a:t>
            </a:r>
          </a:p>
          <a:p>
            <a:pPr lvl="1"/>
            <a:r>
              <a:rPr lang="en-US" dirty="0"/>
              <a:t>Very High</a:t>
            </a:r>
          </a:p>
          <a:p>
            <a:r>
              <a:rPr lang="en-US" dirty="0"/>
              <a:t>Numerical scale to rate threat type: 1–10, with 10 being highest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Estimating Likelihood </a:t>
            </a:r>
            <a:br>
              <a:rPr lang="en-US" dirty="0"/>
            </a:br>
            <a:r>
              <a:rPr lang="en-US" dirty="0"/>
              <a:t>of Attack (2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/>
              <a:t>Rating scale: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Very Low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Low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Medium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High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Very High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/>
              <a:t>Numerical scale to rate threat type: 1–10, with 10 being highest</a:t>
            </a:r>
            <a:endParaRPr lang="en-US" sz="1000" b="0" dirty="0"/>
          </a:p>
        </p:txBody>
      </p:sp>
      <p:sp>
        <p:nvSpPr>
          <p:cNvPr id="19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Estimating Likelihood </a:t>
            </a:r>
            <a:br>
              <a:rPr lang="en-US" sz="1000" b="0"/>
            </a:br>
            <a:r>
              <a:rPr lang="en-US" sz="1000" b="0"/>
              <a:t>of Attack (2 of 2)</a:t>
            </a:r>
            <a:endParaRPr lang="en-US" sz="1000" b="0" dirty="0"/>
          </a:p>
        </p:txBody>
      </p:sp>
      <p:sp>
        <p:nvSpPr>
          <p:cNvPr id="14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/>
              <a:t>Refer To:</a:t>
            </a:r>
            <a:endParaRPr lang="en-US" sz="800" b="0" dirty="0"/>
          </a:p>
        </p:txBody>
      </p:sp>
      <p:sp>
        <p:nvSpPr>
          <p:cNvPr id="15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/>
              <a:t>Workbook 10.4</a:t>
            </a:r>
          </a:p>
        </p:txBody>
      </p:sp>
    </p:spTree>
    <p:extLst>
      <p:ext uri="{BB962C8B-B14F-4D97-AF65-F5344CB8AC3E}">
        <p14:creationId xmlns:p14="http://schemas.microsoft.com/office/powerpoint/2010/main" val="57798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9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Workbook 10.4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Purpose: to provide an example to help you estimate the likelihood of attack of an identified threat</a:t>
            </a:r>
          </a:p>
          <a:p>
            <a:pPr lvl="1"/>
            <a:r>
              <a:rPr lang="en-US" dirty="0"/>
              <a:t>Duration: 25 minutes (20-activity; 5-debrief)</a:t>
            </a:r>
          </a:p>
          <a:p>
            <a:pPr lvl="1"/>
            <a:r>
              <a:rPr lang="en-US" dirty="0"/>
              <a:t>Group composition: table groups</a:t>
            </a:r>
          </a:p>
          <a:p>
            <a:pPr lvl="1"/>
            <a:r>
              <a:rPr lang="en-US" dirty="0"/>
              <a:t>Debrief: large-group discussion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Estimating Likelihood of </a:t>
            </a:r>
            <a:br>
              <a:rPr lang="en-US" dirty="0"/>
            </a:br>
            <a:r>
              <a:rPr lang="en-US" dirty="0"/>
              <a:t>Attack Worksheet Activity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/>
              <a:t>Purpose: to provide an example to help you estimate the likelihood of attack of an identified threat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Duration: 25 minutes (20-activity; 5-debrief)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Group composition: table groups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Debrief: large-group discussion</a:t>
            </a:r>
            <a:endParaRPr lang="en-US" sz="1000" b="0" dirty="0"/>
          </a:p>
        </p:txBody>
      </p:sp>
      <p:sp>
        <p:nvSpPr>
          <p:cNvPr id="19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Estimating Likelihood of </a:t>
            </a:r>
            <a:br>
              <a:rPr lang="en-US" sz="1000" b="0"/>
            </a:br>
            <a:r>
              <a:rPr lang="en-US" sz="1000" b="0"/>
              <a:t>Attack Worksheet Activity</a:t>
            </a:r>
            <a:endParaRPr lang="en-US" sz="1000" b="0" dirty="0"/>
          </a:p>
        </p:txBody>
      </p:sp>
      <p:sp>
        <p:nvSpPr>
          <p:cNvPr id="15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/>
              <a:t>Refer To:</a:t>
            </a:r>
            <a:endParaRPr lang="en-US" sz="800" b="0" dirty="0"/>
          </a:p>
        </p:txBody>
      </p:sp>
      <p:sp>
        <p:nvSpPr>
          <p:cNvPr id="20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/>
              <a:t>Workbook 10.4</a:t>
            </a:r>
          </a:p>
        </p:txBody>
      </p:sp>
    </p:spTree>
    <p:extLst>
      <p:ext uri="{BB962C8B-B14F-4D97-AF65-F5344CB8AC3E}">
        <p14:creationId xmlns:p14="http://schemas.microsoft.com/office/powerpoint/2010/main" val="36266285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Workbook 10.5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Compare the likelihood of attack for all threat 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the most likely threat 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Prepare threat analysis statement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to Prepare </a:t>
            </a:r>
            <a:br>
              <a:rPr lang="en-US" dirty="0"/>
            </a:br>
            <a:r>
              <a:rPr lang="en-US" dirty="0"/>
              <a:t>Threat Analysis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  <a:buFont typeface="+mj-lt"/>
              <a:buAutoNum type="arabicPeriod"/>
            </a:pPr>
            <a:r>
              <a:rPr lang="en-US" sz="1000" b="0"/>
              <a:t>Compare the likelihood of attack for all threat types</a:t>
            </a:r>
          </a:p>
          <a:p>
            <a:pPr marL="114300" indent="-114300">
              <a:spcAft>
                <a:spcPts val="0"/>
              </a:spcAft>
              <a:buFont typeface="+mj-lt"/>
              <a:buAutoNum type="arabicPeriod"/>
            </a:pPr>
            <a:r>
              <a:rPr lang="en-US" sz="1000" b="0"/>
              <a:t>Identify the most likely threat type</a:t>
            </a:r>
          </a:p>
          <a:p>
            <a:pPr marL="114300" indent="-114300">
              <a:spcAft>
                <a:spcPts val="0"/>
              </a:spcAft>
              <a:buFont typeface="+mj-lt"/>
              <a:buAutoNum type="arabicPeriod"/>
            </a:pPr>
            <a:r>
              <a:rPr lang="en-US" sz="1000" b="0"/>
              <a:t>Prepare threat analysis statement </a:t>
            </a:r>
            <a:endParaRPr lang="en-US" sz="1000" b="0" dirty="0"/>
          </a:p>
        </p:txBody>
      </p:sp>
      <p:sp>
        <p:nvSpPr>
          <p:cNvPr id="20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Steps to Prepare </a:t>
            </a:r>
            <a:br>
              <a:rPr lang="en-US" sz="1000" b="0"/>
            </a:br>
            <a:r>
              <a:rPr lang="en-US" sz="1000" b="0"/>
              <a:t>Threat Analysis Statement</a:t>
            </a:r>
            <a:endParaRPr lang="en-US" sz="1000" b="0" dirty="0"/>
          </a:p>
        </p:txBody>
      </p:sp>
      <p:sp>
        <p:nvSpPr>
          <p:cNvPr id="18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/>
              <a:t>Refer To:</a:t>
            </a:r>
            <a:endParaRPr lang="en-US" sz="800" b="0" dirty="0"/>
          </a:p>
        </p:txBody>
      </p:sp>
      <p:sp>
        <p:nvSpPr>
          <p:cNvPr id="21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/>
              <a:t>Workbook 10.5</a:t>
            </a:r>
          </a:p>
        </p:txBody>
      </p:sp>
    </p:spTree>
    <p:extLst>
      <p:ext uri="{BB962C8B-B14F-4D97-AF65-F5344CB8AC3E}">
        <p14:creationId xmlns:p14="http://schemas.microsoft.com/office/powerpoint/2010/main" val="35644888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Workbook 10.5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/>
              <a:t> </a:t>
            </a:r>
            <a:fld id="{1E05A8D5-9D50-4F79-AAB3-D0C9B9E3293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Module 10: Analyzing the Threat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Purpose: to prepare a threat analysis statement using a given scenario</a:t>
            </a:r>
          </a:p>
          <a:p>
            <a:pPr lvl="1"/>
            <a:r>
              <a:rPr lang="en-US" dirty="0"/>
              <a:t>Duration: 15 minutes (10-activity; 5-debrief)</a:t>
            </a:r>
          </a:p>
          <a:p>
            <a:pPr lvl="1"/>
            <a:r>
              <a:rPr lang="en-US" dirty="0"/>
              <a:t>Group composition: table groups</a:t>
            </a:r>
          </a:p>
          <a:p>
            <a:pPr lvl="1"/>
            <a:r>
              <a:rPr lang="en-US" dirty="0"/>
              <a:t>Debrief: large-group discussion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Preparing a Threat </a:t>
            </a:r>
            <a:br>
              <a:rPr lang="en-US"/>
            </a:br>
            <a:r>
              <a:rPr lang="en-US"/>
              <a:t>Analysis Statement Activity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/>
              <a:t>Purpose: to prepare a threat analysis statement using a given scenario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Duration: 15 minutes (10-activity; 5-debrief)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Group composition: table groups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Debrief: large-group discussion</a:t>
            </a:r>
            <a:endParaRPr lang="en-US" sz="1000" b="0" dirty="0"/>
          </a:p>
        </p:txBody>
      </p:sp>
      <p:sp>
        <p:nvSpPr>
          <p:cNvPr id="20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Preparing a Threat </a:t>
            </a:r>
            <a:br>
              <a:rPr lang="en-US" sz="1000" b="0"/>
            </a:br>
            <a:r>
              <a:rPr lang="en-US" sz="1000" b="0"/>
              <a:t>Analysis Statement Activity</a:t>
            </a:r>
            <a:endParaRPr lang="en-US" sz="1000" b="0" dirty="0"/>
          </a:p>
        </p:txBody>
      </p:sp>
      <p:sp>
        <p:nvSpPr>
          <p:cNvPr id="15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/>
              <a:t>Refer To:</a:t>
            </a:r>
            <a:endParaRPr lang="en-US" sz="8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/>
              <a:t>Workbook 10.5</a:t>
            </a:r>
          </a:p>
        </p:txBody>
      </p:sp>
    </p:spTree>
    <p:extLst>
      <p:ext uri="{BB962C8B-B14F-4D97-AF65-F5344CB8AC3E}">
        <p14:creationId xmlns:p14="http://schemas.microsoft.com/office/powerpoint/2010/main" val="163164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Analysis Statement (1 of 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2" descr="http://www.fema.gov/media-library-data/d321504e-015d-4e15-a7bc-87fc7ccfe14c/42067.jpg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1" y="3931299"/>
            <a:ext cx="2990628" cy="1986901"/>
          </a:xfrm>
          <a:ln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/>
              <a:t>Identifies potential or credible threat capabilities</a:t>
            </a:r>
          </a:p>
          <a:p>
            <a:r>
              <a:rPr lang="en-US" dirty="0"/>
              <a:t>Represents an assessment by informed and qualified people using available information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94404" y="5702757"/>
            <a:ext cx="11448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Source: FEMA.GOV</a:t>
            </a:r>
          </a:p>
        </p:txBody>
      </p:sp>
      <p:sp>
        <p:nvSpPr>
          <p:cNvPr id="13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Threat Analysis Statement (1 of 2)</a:t>
            </a:r>
            <a:endParaRPr lang="en-US" sz="1000" b="0" dirty="0"/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Identifies potential or credible threat capabilities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Represents an assessment by informed and qualified people using available information</a:t>
            </a:r>
          </a:p>
          <a:p>
            <a:pPr>
              <a:spcAft>
                <a:spcPts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766950790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Engagement </a:t>
            </a:r>
            <a:br>
              <a:rPr lang="en-US" dirty="0"/>
            </a:br>
            <a:r>
              <a:rPr lang="en-US" dirty="0"/>
              <a:t>and Human Rights Discussion</a:t>
            </a: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Why is it important to engage the community in determining the types of threats that may exist?</a:t>
            </a:r>
          </a:p>
        </p:txBody>
      </p:sp>
      <p:sp>
        <p:nvSpPr>
          <p:cNvPr id="14" name="CallTop" hidden="1"/>
          <p:cNvSpPr txBox="1">
            <a:spLocks/>
          </p:cNvSpPr>
          <p:nvPr/>
        </p:nvSpPr>
        <p:spPr>
          <a:xfrm>
            <a:off x="50800" y="5029200"/>
            <a:ext cx="28448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Community Engagement </a:t>
            </a:r>
            <a:br>
              <a:rPr lang="en-US" sz="1000" b="0"/>
            </a:br>
            <a:r>
              <a:rPr lang="en-US" sz="1000" b="0"/>
              <a:t>and Human Rights Discussion</a:t>
            </a:r>
            <a:endParaRPr lang="en-US" sz="1000" b="0" dirty="0"/>
          </a:p>
        </p:txBody>
      </p:sp>
      <p:sp>
        <p:nvSpPr>
          <p:cNvPr id="1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33363" indent="-233363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Why is it important to engage the community in determining the types of threats that may exist?</a:t>
            </a:r>
          </a:p>
        </p:txBody>
      </p:sp>
    </p:spTree>
    <p:extLst>
      <p:ext uri="{BB962C8B-B14F-4D97-AF65-F5344CB8AC3E}">
        <p14:creationId xmlns:p14="http://schemas.microsoft.com/office/powerpoint/2010/main" val="4145979068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3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Refer to </a:t>
            </a:r>
          </a:p>
          <a:p>
            <a:r>
              <a:rPr lang="en-US" dirty="0"/>
              <a:t>Workbook Part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Purpose: to prepare a threat analysis statement</a:t>
            </a:r>
          </a:p>
          <a:p>
            <a:pPr lvl="1"/>
            <a:r>
              <a:rPr lang="en-US" dirty="0"/>
              <a:t>Duration: 60 minutes (45-exercise; 15-debrief)</a:t>
            </a:r>
          </a:p>
          <a:p>
            <a:pPr lvl="1"/>
            <a:r>
              <a:rPr lang="en-US" dirty="0"/>
              <a:t>Group composition: table groups</a:t>
            </a:r>
          </a:p>
          <a:p>
            <a:pPr lvl="1"/>
            <a:r>
              <a:rPr lang="en-US" dirty="0"/>
              <a:t>Debrief: presentation and discussion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Threaded Exercise Part 3 — National Ministries Building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/>
              <a:t>Purpose: to prepare a threat analysis statement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Duration: 60 minutes (45-exercise; 15-debrief)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Group composition: table groups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Debrief: presentation and discussion</a:t>
            </a:r>
            <a:endParaRPr lang="en-US" sz="1000" b="0" dirty="0"/>
          </a:p>
        </p:txBody>
      </p:sp>
      <p:sp>
        <p:nvSpPr>
          <p:cNvPr id="17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Threaded Exercise Part 3 — National Ministries Building</a:t>
            </a:r>
            <a:endParaRPr lang="en-US" sz="1000" b="0" dirty="0"/>
          </a:p>
        </p:txBody>
      </p:sp>
      <p:sp>
        <p:nvSpPr>
          <p:cNvPr id="20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/>
              <a:t>Refer To:</a:t>
            </a:r>
            <a:endParaRPr lang="en-US" sz="800" b="0" dirty="0"/>
          </a:p>
        </p:txBody>
      </p:sp>
      <p:sp>
        <p:nvSpPr>
          <p:cNvPr id="21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/>
              <a:t>Workbook Part 3</a:t>
            </a:r>
          </a:p>
        </p:txBody>
      </p:sp>
    </p:spTree>
    <p:extLst>
      <p:ext uri="{BB962C8B-B14F-4D97-AF65-F5344CB8AC3E}">
        <p14:creationId xmlns:p14="http://schemas.microsoft.com/office/powerpoint/2010/main" val="9248745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Refer to </a:t>
            </a:r>
          </a:p>
          <a:p>
            <a:r>
              <a:rPr lang="en-US" dirty="0"/>
              <a:t>Workbook Part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Ministries </a:t>
            </a:r>
            <a:br>
              <a:rPr lang="en-US" dirty="0"/>
            </a:br>
            <a:r>
              <a:rPr lang="en-US" dirty="0"/>
              <a:t>Building Complex Map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799680" y="1301525"/>
            <a:ext cx="5748632" cy="4186879"/>
            <a:chOff x="1416050" y="1301525"/>
            <a:chExt cx="6378993" cy="4645988"/>
          </a:xfrm>
        </p:grpSpPr>
        <p:pic>
          <p:nvPicPr>
            <p:cNvPr id="12" name="Content Placeholder 10" descr="VIST2_Mod-6_Graphic-attachment-1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050" y="1301525"/>
              <a:ext cx="6339840" cy="464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99"/>
            <p:cNvSpPr txBox="1">
              <a:spLocks noChangeArrowheads="1"/>
            </p:cNvSpPr>
            <p:nvPr/>
          </p:nvSpPr>
          <p:spPr bwMode="auto">
            <a:xfrm>
              <a:off x="4150360" y="1571626"/>
              <a:ext cx="1143000" cy="77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Cambria"/>
                  <a:ea typeface="Calibri"/>
                  <a:cs typeface="Times New Roman"/>
                </a:rPr>
                <a:t>Ministry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Cambria"/>
                  <a:ea typeface="Calibri"/>
                  <a:cs typeface="Times New Roman"/>
                </a:rPr>
                <a:t>of Defense</a:t>
              </a:r>
            </a:p>
          </p:txBody>
        </p:sp>
        <p:sp>
          <p:nvSpPr>
            <p:cNvPr id="14" name="Text Box 98"/>
            <p:cNvSpPr txBox="1">
              <a:spLocks noChangeArrowheads="1"/>
            </p:cNvSpPr>
            <p:nvPr/>
          </p:nvSpPr>
          <p:spPr bwMode="auto">
            <a:xfrm>
              <a:off x="5080118" y="1590676"/>
              <a:ext cx="1151890" cy="445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Cambria"/>
                  <a:ea typeface="Calibri"/>
                  <a:cs typeface="Times New Roman"/>
                </a:rPr>
                <a:t>Security Office</a:t>
              </a:r>
            </a:p>
          </p:txBody>
        </p:sp>
        <p:sp>
          <p:nvSpPr>
            <p:cNvPr id="15" name="Text Box 100"/>
            <p:cNvSpPr txBox="1">
              <a:spLocks noChangeArrowheads="1"/>
            </p:cNvSpPr>
            <p:nvPr/>
          </p:nvSpPr>
          <p:spPr bwMode="auto">
            <a:xfrm>
              <a:off x="6742748" y="2612072"/>
              <a:ext cx="101314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Cambria"/>
                  <a:ea typeface="Calibri"/>
                  <a:cs typeface="Times New Roman"/>
                </a:rPr>
                <a:t>Foreign Embassy</a:t>
              </a:r>
            </a:p>
          </p:txBody>
        </p:sp>
        <p:sp>
          <p:nvSpPr>
            <p:cNvPr id="16" name="Text Box 101"/>
            <p:cNvSpPr txBox="1">
              <a:spLocks noChangeArrowheads="1"/>
            </p:cNvSpPr>
            <p:nvPr/>
          </p:nvSpPr>
          <p:spPr bwMode="auto">
            <a:xfrm>
              <a:off x="6474878" y="3195161"/>
              <a:ext cx="1320165" cy="643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latin typeface="Cambria"/>
                  <a:ea typeface="Calibri"/>
                  <a:cs typeface="Times New Roman"/>
                </a:rPr>
                <a:t>Building Generator</a:t>
              </a:r>
            </a:p>
          </p:txBody>
        </p:sp>
        <p:sp>
          <p:nvSpPr>
            <p:cNvPr id="17" name="Text Box 130"/>
            <p:cNvSpPr txBox="1">
              <a:spLocks noChangeArrowheads="1"/>
            </p:cNvSpPr>
            <p:nvPr/>
          </p:nvSpPr>
          <p:spPr bwMode="auto">
            <a:xfrm>
              <a:off x="5517515" y="5402263"/>
              <a:ext cx="154495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Cambria"/>
                  <a:ea typeface="Calibri"/>
                  <a:cs typeface="Times New Roman"/>
                </a:rPr>
                <a:t>Second Street</a:t>
              </a:r>
            </a:p>
          </p:txBody>
        </p:sp>
        <p:sp>
          <p:nvSpPr>
            <p:cNvPr id="18" name="Text Box 129"/>
            <p:cNvSpPr txBox="1">
              <a:spLocks noChangeArrowheads="1"/>
            </p:cNvSpPr>
            <p:nvPr/>
          </p:nvSpPr>
          <p:spPr bwMode="auto">
            <a:xfrm>
              <a:off x="3702684" y="5400676"/>
              <a:ext cx="136080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Cambria"/>
                  <a:ea typeface="Calibri"/>
                  <a:cs typeface="Times New Roman"/>
                </a:rPr>
                <a:t>First Street</a:t>
              </a:r>
            </a:p>
          </p:txBody>
        </p:sp>
        <p:sp>
          <p:nvSpPr>
            <p:cNvPr id="19" name="Text Box 96"/>
            <p:cNvSpPr txBox="1">
              <a:spLocks noChangeArrowheads="1"/>
            </p:cNvSpPr>
            <p:nvPr/>
          </p:nvSpPr>
          <p:spPr bwMode="auto">
            <a:xfrm>
              <a:off x="1857374" y="4862195"/>
              <a:ext cx="1845309" cy="341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Cambria"/>
                  <a:ea typeface="Calibri"/>
                  <a:cs typeface="Times New Roman"/>
                </a:rPr>
                <a:t>Judiciary Lane</a:t>
              </a:r>
            </a:p>
          </p:txBody>
        </p:sp>
        <p:sp>
          <p:nvSpPr>
            <p:cNvPr id="20" name="Text Box 95"/>
            <p:cNvSpPr txBox="1">
              <a:spLocks noChangeArrowheads="1"/>
            </p:cNvSpPr>
            <p:nvPr/>
          </p:nvSpPr>
          <p:spPr bwMode="auto">
            <a:xfrm>
              <a:off x="1440269" y="3837032"/>
              <a:ext cx="15621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Cambria"/>
                  <a:ea typeface="Calibri"/>
                  <a:cs typeface="Times New Roman"/>
                </a:rPr>
                <a:t>National Avenue</a:t>
              </a:r>
            </a:p>
          </p:txBody>
        </p:sp>
        <p:sp>
          <p:nvSpPr>
            <p:cNvPr id="21" name="Text Box 97"/>
            <p:cNvSpPr txBox="1">
              <a:spLocks noChangeArrowheads="1"/>
            </p:cNvSpPr>
            <p:nvPr/>
          </p:nvSpPr>
          <p:spPr bwMode="auto">
            <a:xfrm>
              <a:off x="2240915" y="3050222"/>
              <a:ext cx="1494790" cy="77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Cambria"/>
                  <a:ea typeface="Calibri"/>
                  <a:cs typeface="Times New Roman"/>
                </a:rPr>
                <a:t>National Ministries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Cambria"/>
                  <a:ea typeface="Calibri"/>
                  <a:cs typeface="Times New Roman"/>
                </a:rPr>
                <a:t>Building</a:t>
              </a:r>
            </a:p>
          </p:txBody>
        </p:sp>
        <p:sp>
          <p:nvSpPr>
            <p:cNvPr id="22" name="Text Box 128"/>
            <p:cNvSpPr txBox="1">
              <a:spLocks noChangeArrowheads="1"/>
            </p:cNvSpPr>
            <p:nvPr/>
          </p:nvSpPr>
          <p:spPr bwMode="auto">
            <a:xfrm>
              <a:off x="3058161" y="4028757"/>
              <a:ext cx="94136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Cambria"/>
                  <a:ea typeface="Calibri"/>
                  <a:cs typeface="Times New Roman"/>
                </a:rPr>
                <a:t>Parking Lot</a:t>
              </a:r>
            </a:p>
          </p:txBody>
        </p:sp>
        <p:sp>
          <p:nvSpPr>
            <p:cNvPr id="23" name="Text Box 107"/>
            <p:cNvSpPr txBox="1">
              <a:spLocks noChangeArrowheads="1"/>
            </p:cNvSpPr>
            <p:nvPr/>
          </p:nvSpPr>
          <p:spPr bwMode="auto">
            <a:xfrm>
              <a:off x="6096794" y="4262438"/>
              <a:ext cx="1455896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Cambria"/>
                  <a:ea typeface="Calibri"/>
                  <a:cs typeface="Times New Roman"/>
                </a:rPr>
                <a:t>Parking Garage</a:t>
              </a:r>
            </a:p>
          </p:txBody>
        </p:sp>
      </p:grpSp>
      <p:sp>
        <p:nvSpPr>
          <p:cNvPr id="28" name="CallAddLeft" hidden="1"/>
          <p:cNvSpPr txBox="1">
            <a:spLocks/>
          </p:cNvSpPr>
          <p:nvPr/>
        </p:nvSpPr>
        <p:spPr>
          <a:xfrm>
            <a:off x="50800" y="5031559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dirty="0"/>
              <a:t>National Ministries </a:t>
            </a:r>
            <a:br>
              <a:rPr lang="en-US" sz="1000" b="0" dirty="0"/>
            </a:br>
            <a:r>
              <a:rPr lang="en-US" sz="1000" b="0" dirty="0"/>
              <a:t>Building Complex Map</a:t>
            </a:r>
          </a:p>
        </p:txBody>
      </p:sp>
      <p:sp>
        <p:nvSpPr>
          <p:cNvPr id="32" name="Text Box 98" hidden="1"/>
          <p:cNvSpPr txBox="1">
            <a:spLocks noChangeArrowheads="1"/>
          </p:cNvSpPr>
          <p:nvPr/>
        </p:nvSpPr>
        <p:spPr bwMode="auto">
          <a:xfrm>
            <a:off x="6171962" y="1513842"/>
            <a:ext cx="895350" cy="233681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+mn-lt"/>
                <a:ea typeface="Calibri"/>
                <a:cs typeface="Times New Roman"/>
              </a:rPr>
              <a:t>(Security office)</a:t>
            </a:r>
          </a:p>
        </p:txBody>
      </p:sp>
      <p:sp>
        <p:nvSpPr>
          <p:cNvPr id="33" name="Text Box 100" hidden="1"/>
          <p:cNvSpPr txBox="1">
            <a:spLocks noChangeArrowheads="1"/>
          </p:cNvSpPr>
          <p:nvPr/>
        </p:nvSpPr>
        <p:spPr bwMode="auto">
          <a:xfrm>
            <a:off x="6493788" y="2426811"/>
            <a:ext cx="1147048" cy="251778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+mn-lt"/>
                <a:ea typeface="Calibri"/>
                <a:cs typeface="Times New Roman"/>
              </a:rPr>
              <a:t>(Foreign embassy)</a:t>
            </a:r>
          </a:p>
        </p:txBody>
      </p:sp>
      <p:sp>
        <p:nvSpPr>
          <p:cNvPr id="34" name="Text Box 101" hidden="1"/>
          <p:cNvSpPr txBox="1">
            <a:spLocks noChangeArrowheads="1"/>
          </p:cNvSpPr>
          <p:nvPr/>
        </p:nvSpPr>
        <p:spPr bwMode="auto">
          <a:xfrm>
            <a:off x="6405642" y="3469484"/>
            <a:ext cx="1162050" cy="212722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+mn-lt"/>
                <a:ea typeface="Calibri"/>
                <a:cs typeface="Times New Roman"/>
              </a:rPr>
              <a:t>(Building generator)</a:t>
            </a:r>
          </a:p>
        </p:txBody>
      </p:sp>
      <p:sp>
        <p:nvSpPr>
          <p:cNvPr id="35" name="Text Box 130" hidden="1"/>
          <p:cNvSpPr txBox="1">
            <a:spLocks noChangeArrowheads="1"/>
          </p:cNvSpPr>
          <p:nvPr/>
        </p:nvSpPr>
        <p:spPr bwMode="auto">
          <a:xfrm>
            <a:off x="6243717" y="5148899"/>
            <a:ext cx="1162050" cy="251777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+mn-lt"/>
                <a:ea typeface="Calibri"/>
                <a:cs typeface="Times New Roman"/>
              </a:rPr>
              <a:t>(Second Street)</a:t>
            </a:r>
          </a:p>
        </p:txBody>
      </p:sp>
      <p:sp>
        <p:nvSpPr>
          <p:cNvPr id="36" name="Text Box 129" hidden="1"/>
          <p:cNvSpPr txBox="1">
            <a:spLocks noChangeArrowheads="1"/>
          </p:cNvSpPr>
          <p:nvPr/>
        </p:nvSpPr>
        <p:spPr bwMode="auto">
          <a:xfrm>
            <a:off x="2910205" y="5466557"/>
            <a:ext cx="825500" cy="231458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+mn-lt"/>
                <a:ea typeface="Calibri"/>
                <a:cs typeface="Times New Roman"/>
              </a:rPr>
              <a:t>(First Street)</a:t>
            </a:r>
          </a:p>
        </p:txBody>
      </p:sp>
      <p:sp>
        <p:nvSpPr>
          <p:cNvPr id="37" name="Text Box 96" hidden="1"/>
          <p:cNvSpPr txBox="1">
            <a:spLocks noChangeArrowheads="1"/>
          </p:cNvSpPr>
          <p:nvPr/>
        </p:nvSpPr>
        <p:spPr bwMode="auto">
          <a:xfrm>
            <a:off x="1928176" y="5165884"/>
            <a:ext cx="1162050" cy="30480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+mn-lt"/>
                <a:ea typeface="Calibri"/>
                <a:cs typeface="Times New Roman"/>
              </a:rPr>
              <a:t>(Judiciary Lane)</a:t>
            </a:r>
          </a:p>
        </p:txBody>
      </p:sp>
      <p:sp>
        <p:nvSpPr>
          <p:cNvPr id="38" name="Text Box 95" hidden="1"/>
          <p:cNvSpPr txBox="1">
            <a:spLocks noChangeArrowheads="1"/>
          </p:cNvSpPr>
          <p:nvPr/>
        </p:nvSpPr>
        <p:spPr bwMode="auto">
          <a:xfrm>
            <a:off x="1593848" y="4119405"/>
            <a:ext cx="1016000" cy="212408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+mn-lt"/>
                <a:ea typeface="Calibri"/>
                <a:cs typeface="Times New Roman"/>
              </a:rPr>
              <a:t>(National Avenue)</a:t>
            </a:r>
          </a:p>
        </p:txBody>
      </p:sp>
      <p:sp>
        <p:nvSpPr>
          <p:cNvPr id="39" name="Text Box 97" hidden="1"/>
          <p:cNvSpPr txBox="1">
            <a:spLocks noChangeArrowheads="1"/>
          </p:cNvSpPr>
          <p:nvPr/>
        </p:nvSpPr>
        <p:spPr bwMode="auto">
          <a:xfrm>
            <a:off x="2240915" y="2802571"/>
            <a:ext cx="1398270" cy="30480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+mn-lt"/>
                <a:ea typeface="Calibri"/>
                <a:cs typeface="Times New Roman"/>
              </a:rPr>
              <a:t>(National Ministries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+mn-lt"/>
                <a:ea typeface="Calibri"/>
                <a:cs typeface="Times New Roman"/>
              </a:rPr>
              <a:t>Building)</a:t>
            </a:r>
          </a:p>
        </p:txBody>
      </p:sp>
      <p:sp>
        <p:nvSpPr>
          <p:cNvPr id="40" name="Text Box 128" hidden="1"/>
          <p:cNvSpPr txBox="1">
            <a:spLocks noChangeArrowheads="1"/>
          </p:cNvSpPr>
          <p:nvPr/>
        </p:nvSpPr>
        <p:spPr bwMode="auto">
          <a:xfrm>
            <a:off x="3095942" y="4483100"/>
            <a:ext cx="793750" cy="210183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+mn-lt"/>
                <a:ea typeface="Calibri"/>
                <a:cs typeface="Times New Roman"/>
              </a:rPr>
              <a:t>(Parking lot)</a:t>
            </a:r>
          </a:p>
        </p:txBody>
      </p:sp>
      <p:sp>
        <p:nvSpPr>
          <p:cNvPr id="41" name="Text Box 107" hidden="1"/>
          <p:cNvSpPr txBox="1">
            <a:spLocks noChangeArrowheads="1"/>
          </p:cNvSpPr>
          <p:nvPr/>
        </p:nvSpPr>
        <p:spPr bwMode="auto">
          <a:xfrm>
            <a:off x="6171605" y="4464368"/>
            <a:ext cx="1077714" cy="283845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+mn-lt"/>
                <a:ea typeface="Calibri"/>
                <a:cs typeface="Times New Roman"/>
              </a:rPr>
              <a:t>(Parking garage)</a:t>
            </a:r>
          </a:p>
        </p:txBody>
      </p:sp>
      <p:sp>
        <p:nvSpPr>
          <p:cNvPr id="42" name="Text Box 98" hidden="1"/>
          <p:cNvSpPr txBox="1">
            <a:spLocks noChangeArrowheads="1"/>
          </p:cNvSpPr>
          <p:nvPr/>
        </p:nvSpPr>
        <p:spPr bwMode="auto">
          <a:xfrm>
            <a:off x="3139757" y="1545598"/>
            <a:ext cx="1191895" cy="233681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+mn-lt"/>
                <a:ea typeface="Calibri"/>
                <a:cs typeface="Times New Roman"/>
              </a:rPr>
              <a:t>(</a:t>
            </a:r>
            <a:r>
              <a:rPr lang="en-US" sz="800" dirty="0">
                <a:latin typeface="+mn-lt"/>
                <a:ea typeface="Calibri"/>
                <a:cs typeface="Times New Roman"/>
              </a:rPr>
              <a:t>Ministry of Defense</a:t>
            </a:r>
            <a:r>
              <a:rPr lang="en-US" sz="800" dirty="0">
                <a:effectLst/>
                <a:latin typeface="+mn-lt"/>
                <a:ea typeface="Calibri"/>
                <a:cs typeface="Times New Roman"/>
              </a:rPr>
              <a:t>)</a:t>
            </a:r>
          </a:p>
        </p:txBody>
      </p:sp>
      <p:sp>
        <p:nvSpPr>
          <p:cNvPr id="43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/>
              <a:t>Refer To:</a:t>
            </a:r>
            <a:endParaRPr lang="en-US" sz="800" b="0" dirty="0"/>
          </a:p>
        </p:txBody>
      </p:sp>
      <p:sp>
        <p:nvSpPr>
          <p:cNvPr id="44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/>
              <a:t>Workbook Part 3</a:t>
            </a:r>
          </a:p>
        </p:txBody>
      </p:sp>
      <p:sp>
        <p:nvSpPr>
          <p:cNvPr id="45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endParaRPr lang="en-US" sz="1000" b="0" dirty="0"/>
          </a:p>
        </p:txBody>
      </p:sp>
      <p:grpSp>
        <p:nvGrpSpPr>
          <p:cNvPr id="46" name="CallTop" hidden="1"/>
          <p:cNvGrpSpPr/>
          <p:nvPr/>
        </p:nvGrpSpPr>
        <p:grpSpPr>
          <a:xfrm>
            <a:off x="18466" y="5343792"/>
            <a:ext cx="2839558" cy="1204277"/>
            <a:chOff x="1815178" y="1182537"/>
            <a:chExt cx="5505448" cy="3087684"/>
          </a:xfrm>
        </p:grpSpPr>
        <p:sp>
          <p:nvSpPr>
            <p:cNvPr id="47" name="Text Box 99" hidden="1"/>
            <p:cNvSpPr txBox="1">
              <a:spLocks noChangeArrowheads="1"/>
            </p:cNvSpPr>
            <p:nvPr/>
          </p:nvSpPr>
          <p:spPr bwMode="auto">
            <a:xfrm>
              <a:off x="3781596" y="1228508"/>
              <a:ext cx="998859" cy="77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Ministry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of Defense</a:t>
              </a:r>
            </a:p>
          </p:txBody>
        </p:sp>
        <p:sp>
          <p:nvSpPr>
            <p:cNvPr id="48" name="Text Box 98" hidden="1"/>
            <p:cNvSpPr txBox="1">
              <a:spLocks noChangeArrowheads="1"/>
            </p:cNvSpPr>
            <p:nvPr/>
          </p:nvSpPr>
          <p:spPr bwMode="auto">
            <a:xfrm>
              <a:off x="4530391" y="1182537"/>
              <a:ext cx="1351949" cy="44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Security office</a:t>
              </a:r>
            </a:p>
          </p:txBody>
        </p:sp>
        <p:sp>
          <p:nvSpPr>
            <p:cNvPr id="49" name="Text Box 100" hidden="1"/>
            <p:cNvSpPr txBox="1">
              <a:spLocks noChangeArrowheads="1"/>
            </p:cNvSpPr>
            <p:nvPr/>
          </p:nvSpPr>
          <p:spPr bwMode="auto">
            <a:xfrm>
              <a:off x="5923306" y="1546456"/>
              <a:ext cx="139732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Foreign embassy</a:t>
              </a:r>
            </a:p>
          </p:txBody>
        </p:sp>
        <p:sp>
          <p:nvSpPr>
            <p:cNvPr id="50" name="Text Box 101" hidden="1"/>
            <p:cNvSpPr txBox="1">
              <a:spLocks noChangeArrowheads="1"/>
            </p:cNvSpPr>
            <p:nvPr/>
          </p:nvSpPr>
          <p:spPr bwMode="auto">
            <a:xfrm>
              <a:off x="5994629" y="2505873"/>
              <a:ext cx="1064310" cy="49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Building generator</a:t>
              </a:r>
            </a:p>
          </p:txBody>
        </p:sp>
        <p:sp>
          <p:nvSpPr>
            <p:cNvPr id="51" name="Text Box 130" hidden="1"/>
            <p:cNvSpPr txBox="1">
              <a:spLocks noChangeArrowheads="1"/>
            </p:cNvSpPr>
            <p:nvPr/>
          </p:nvSpPr>
          <p:spPr bwMode="auto">
            <a:xfrm>
              <a:off x="5016217" y="4013046"/>
              <a:ext cx="1544954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Second Street</a:t>
              </a:r>
            </a:p>
          </p:txBody>
        </p:sp>
        <p:sp>
          <p:nvSpPr>
            <p:cNvPr id="52" name="Text Box 129" hidden="1"/>
            <p:cNvSpPr txBox="1">
              <a:spLocks noChangeArrowheads="1"/>
            </p:cNvSpPr>
            <p:nvPr/>
          </p:nvSpPr>
          <p:spPr bwMode="auto">
            <a:xfrm>
              <a:off x="3327415" y="3839696"/>
              <a:ext cx="1360806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First Street</a:t>
              </a:r>
            </a:p>
          </p:txBody>
        </p:sp>
        <p:sp>
          <p:nvSpPr>
            <p:cNvPr id="53" name="Text Box 96" hidden="1"/>
            <p:cNvSpPr txBox="1">
              <a:spLocks noChangeArrowheads="1"/>
            </p:cNvSpPr>
            <p:nvPr/>
          </p:nvSpPr>
          <p:spPr bwMode="auto">
            <a:xfrm>
              <a:off x="1815178" y="3626654"/>
              <a:ext cx="1845308" cy="34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Judiciary Lane</a:t>
              </a:r>
            </a:p>
          </p:txBody>
        </p:sp>
        <p:sp>
          <p:nvSpPr>
            <p:cNvPr id="54" name="Text Box 95" hidden="1"/>
            <p:cNvSpPr txBox="1">
              <a:spLocks noChangeArrowheads="1"/>
            </p:cNvSpPr>
            <p:nvPr/>
          </p:nvSpPr>
          <p:spPr bwMode="auto">
            <a:xfrm>
              <a:off x="1877869" y="3064731"/>
              <a:ext cx="1562099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National Avenue</a:t>
              </a:r>
            </a:p>
          </p:txBody>
        </p:sp>
        <p:sp>
          <p:nvSpPr>
            <p:cNvPr id="55" name="Text Box 97" hidden="1"/>
            <p:cNvSpPr txBox="1">
              <a:spLocks noChangeArrowheads="1"/>
            </p:cNvSpPr>
            <p:nvPr/>
          </p:nvSpPr>
          <p:spPr bwMode="auto">
            <a:xfrm>
              <a:off x="2139486" y="1573352"/>
              <a:ext cx="1038861" cy="779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National Ministries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Building</a:t>
              </a:r>
            </a:p>
          </p:txBody>
        </p:sp>
        <p:sp>
          <p:nvSpPr>
            <p:cNvPr id="56" name="Text Box 128" hidden="1"/>
            <p:cNvSpPr txBox="1">
              <a:spLocks noChangeArrowheads="1"/>
            </p:cNvSpPr>
            <p:nvPr/>
          </p:nvSpPr>
          <p:spPr bwMode="auto">
            <a:xfrm>
              <a:off x="3388849" y="2817806"/>
              <a:ext cx="869316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Parking lot</a:t>
              </a:r>
            </a:p>
          </p:txBody>
        </p:sp>
        <p:sp>
          <p:nvSpPr>
            <p:cNvPr id="57" name="Text Box 107" hidden="1"/>
            <p:cNvSpPr txBox="1">
              <a:spLocks noChangeArrowheads="1"/>
            </p:cNvSpPr>
            <p:nvPr/>
          </p:nvSpPr>
          <p:spPr bwMode="auto">
            <a:xfrm>
              <a:off x="5862176" y="3386712"/>
              <a:ext cx="1273017" cy="280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Parking garage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34594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Summary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Purpose of the threat analysis</a:t>
            </a:r>
          </a:p>
          <a:p>
            <a:pPr lvl="0"/>
            <a:r>
              <a:rPr lang="en-US" dirty="0"/>
              <a:t>Potential adversary threats</a:t>
            </a:r>
          </a:p>
          <a:p>
            <a:r>
              <a:rPr lang="en-US" dirty="0"/>
              <a:t>Information sources on potential threat</a:t>
            </a:r>
          </a:p>
        </p:txBody>
      </p:sp>
      <p:sp>
        <p:nvSpPr>
          <p:cNvPr id="16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Purpose of the threat analysis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Potential adversary threats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Information sources on potential threat</a:t>
            </a:r>
            <a:endParaRPr lang="en-US" sz="1000" b="0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Module Summary</a:t>
            </a:r>
            <a:endParaRPr lang="en-US" sz="1000" b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Analysis Statement (2 of 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Helps determine the basic requirements of a critical infrastructure’s physical protection system</a:t>
            </a:r>
          </a:p>
          <a:p>
            <a:pPr lvl="0"/>
            <a:r>
              <a:rPr lang="en-US" dirty="0"/>
              <a:t>Review and update as necessary</a:t>
            </a: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/>
              <a:t>Threat Analysis Statement (2 of 2)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Helps determine the basic requirements of a critical infrastructure’s physical protection system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Review and update as necessary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75114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Handout 10.1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Purpose: to examine and discuss a sample threat analysis statement from a given case study</a:t>
            </a:r>
          </a:p>
          <a:p>
            <a:pPr lvl="1"/>
            <a:r>
              <a:rPr lang="en-US" dirty="0"/>
              <a:t>Duration: 30 minutes (20-reading; 10-discussion)</a:t>
            </a:r>
          </a:p>
          <a:p>
            <a:pPr lvl="1"/>
            <a:r>
              <a:rPr lang="en-US" dirty="0"/>
              <a:t>Group composition: table groups</a:t>
            </a:r>
          </a:p>
          <a:p>
            <a:pPr lvl="1"/>
            <a:r>
              <a:rPr lang="en-US" dirty="0"/>
              <a:t>Debrief: large-group discussion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Threat Analysis Statement Case Study (1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5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/>
              <a:t>Purpose: to examine and discuss a sample threat analysis statement from a given case study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Duration: 30 minutes (20-reading; 10-discussion)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Group composition: table groups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/>
              <a:t>Debrief: large-group discussion</a:t>
            </a:r>
            <a:endParaRPr lang="en-US" sz="1000" b="0" dirty="0"/>
          </a:p>
        </p:txBody>
      </p:sp>
      <p:sp>
        <p:nvSpPr>
          <p:cNvPr id="17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00" b="0" dirty="0"/>
              <a:t>Sample Threat Analysis Statement Case Study (1 of 3)</a:t>
            </a:r>
          </a:p>
        </p:txBody>
      </p:sp>
      <p:sp>
        <p:nvSpPr>
          <p:cNvPr id="18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/>
              <a:t>Refer To:</a:t>
            </a:r>
            <a:endParaRPr lang="en-US" sz="800" b="0" dirty="0"/>
          </a:p>
        </p:txBody>
      </p:sp>
      <p:sp>
        <p:nvSpPr>
          <p:cNvPr id="21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/>
              <a:t>Handout 10.1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pic>
        <p:nvPicPr>
          <p:cNvPr id="16" name="Picture 2" descr="http://nnsa.energy.gov/sites/default/files/Sandia%20ITC%20South%20Africa%20State%20Dept.jpg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289" y="3496447"/>
            <a:ext cx="2263990" cy="3018654"/>
          </a:xfrm>
          <a:ln>
            <a:solidFill>
              <a:schemeClr val="tx1"/>
            </a:solidFill>
          </a:ln>
        </p:spPr>
      </p:pic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/>
              <a:t>Facility: nuclear power plant in Pelindaba, South Africa</a:t>
            </a:r>
          </a:p>
          <a:p>
            <a:pPr lvl="0"/>
            <a:r>
              <a:rPr lang="en-US" dirty="0"/>
              <a:t>Specific threat: terrorist, radiological sabotage</a:t>
            </a:r>
          </a:p>
          <a:p>
            <a:r>
              <a:rPr lang="en-US" dirty="0"/>
              <a:t>Credible threat: terrorist, theft, or diversion of special nuclear material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Threat Analysis Statement Case Study (2 of 3)</a:t>
            </a:r>
          </a:p>
        </p:txBody>
      </p:sp>
      <p:pic>
        <p:nvPicPr>
          <p:cNvPr id="18" name="Picture Placeholder 17"/>
          <p:cNvPicPr>
            <a:picLocks noGrp="1"/>
          </p:cNvPicPr>
          <p:nvPr>
            <p:ph type="pic" sz="quarter" idx="3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Handout 10.1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19273" y="6299657"/>
            <a:ext cx="19860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Source: ENERGY.GOV</a:t>
            </a:r>
          </a:p>
        </p:txBody>
      </p:sp>
      <p:sp>
        <p:nvSpPr>
          <p:cNvPr id="2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Facility: nuclear power plant in Pelindaba, South Africa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Specific threat: terrorist, radiological sabotage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Credible threat: terrorist, theft, or diversion of special nuclear material</a:t>
            </a:r>
          </a:p>
        </p:txBody>
      </p:sp>
      <p:sp>
        <p:nvSpPr>
          <p:cNvPr id="22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00" b="0" dirty="0"/>
              <a:t>Sample Threat Analysis Statement Case Study (2 of 3)</a:t>
            </a:r>
          </a:p>
        </p:txBody>
      </p:sp>
      <p:sp>
        <p:nvSpPr>
          <p:cNvPr id="24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/>
              <a:t>Refer To:</a:t>
            </a:r>
            <a:endParaRPr lang="en-US" sz="800" b="0" dirty="0"/>
          </a:p>
        </p:txBody>
      </p:sp>
      <p:sp>
        <p:nvSpPr>
          <p:cNvPr id="25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/>
              <a:t>Handout 10.1</a:t>
            </a:r>
          </a:p>
        </p:txBody>
      </p:sp>
    </p:spTree>
    <p:extLst>
      <p:ext uri="{BB962C8B-B14F-4D97-AF65-F5344CB8AC3E}">
        <p14:creationId xmlns:p14="http://schemas.microsoft.com/office/powerpoint/2010/main" val="2741318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Handout 10.1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/>
              <a:t> </a:t>
            </a:r>
            <a:fld id="{1E05A8D5-9D50-4F79-AAB3-D0C9B9E3293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Module 10: Analyzing the Threat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/>
              <a:t>CISR v1.0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What critical information was not included in the sample threat analysis?</a:t>
            </a:r>
          </a:p>
          <a:p>
            <a:pPr lvl="0"/>
            <a:r>
              <a:rPr lang="en-US" dirty="0"/>
              <a:t>What were some of the significant points of the threat analysis statement?</a:t>
            </a:r>
          </a:p>
          <a:p>
            <a:r>
              <a:rPr lang="en-US" dirty="0"/>
              <a:t>What were some of the security countermeasure failures?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Threat Analysis Statement Case Study (3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5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/>
              <a:t>What critical information was not included in the sample threat analysis?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What were some of the significant points of the threat analysis statement?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/>
              <a:t>What were some of the security countermeasure failures?</a:t>
            </a:r>
            <a:endParaRPr lang="en-US" sz="1000" b="0" dirty="0"/>
          </a:p>
        </p:txBody>
      </p:sp>
      <p:sp>
        <p:nvSpPr>
          <p:cNvPr id="18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00" b="0" dirty="0"/>
              <a:t>Sample Threat Analysis Statement Case Study (3 of 3)</a:t>
            </a:r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/>
              <a:t>Refer To:</a:t>
            </a:r>
            <a:endParaRPr lang="en-US" sz="800" b="0" dirty="0"/>
          </a:p>
        </p:txBody>
      </p:sp>
      <p:sp>
        <p:nvSpPr>
          <p:cNvPr id="21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/>
              <a:t>Handout 10.1</a:t>
            </a:r>
          </a:p>
        </p:txBody>
      </p:sp>
    </p:spTree>
    <p:extLst>
      <p:ext uri="{BB962C8B-B14F-4D97-AF65-F5344CB8AC3E}">
        <p14:creationId xmlns:p14="http://schemas.microsoft.com/office/powerpoint/2010/main" val="2489807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odule 1: Instructional Overview&amp;#x0D;&amp;#x0A;Major Event Security Management&amp;#x0D;&amp;#x0A;&amp;quot;&quot;/&gt;&lt;property id=&quot;20307&quot; value=&quot;260&quot;/&gt;&lt;/object&gt;&lt;object type=&quot;3&quot; unique_id=&quot;10005&quot;&gt;&lt;property id=&quot;20148&quot; value=&quot;5&quot;/&gt;&lt;property id=&quot;20300&quot; value=&quot;Slide 2 - &amp;quot;Instruction Overview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Course Materials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Class Administration&amp;quot;&quot;/&gt;&lt;property id=&quot;20307&quot; value=&quot;258&quot;/&gt;&lt;/object&gt;&lt;object type=&quot;3&quot; unique_id=&quot;10008&quot;&gt;&lt;property id=&quot;20148&quot; value=&quot;5&quot;/&gt;&lt;property id=&quot;20300&quot; value=&quot;Slide 6 - &amp;quot;Introductions&amp;quot;&quot;/&gt;&lt;property id=&quot;20307&quot; value=&quot;259&quot;/&gt;&lt;/object&gt;&lt;object type=&quot;3&quot; unique_id=&quot;10009&quot;&gt;&lt;property id=&quot;20148&quot; value=&quot;5&quot;/&gt;&lt;property id=&quot;20300&quot; value=&quot;Slide 7 - &amp;quot;U.S. Department of State&amp;#x0D;&amp;#x0A;Diplomatic Security Service&amp;#x0D;&amp;#x0A;Office of Antiterrorism Assistance&amp;quot;&quot;/&gt;&lt;property id=&quot;20307&quot; value=&quot;261&quot;/&gt;&lt;/object&gt;&lt;object type=&quot;3&quot; unique_id=&quot;10018&quot;&gt;&lt;property id=&quot;20148&quot; value=&quot;5&quot;/&gt;&lt;property id=&quot;20300&quot; value=&quot;Slide 5 - &amp;quot;Course Module Structure&amp;quot;&quot;/&gt;&lt;property id=&quot;20307&quot; value=&quot;262&quot;/&gt;&lt;/object&gt;&lt;object type=&quot;3&quot; unique_id=&quot;10055&quot;&gt;&lt;property id=&quot;20148&quot; value=&quot;5&quot;/&gt;&lt;property id=&quot;20300&quot; value=&quot;Slide 8 - &amp;quot;Measuring Success&amp;quot;&quot;/&gt;&lt;property id=&quot;20307&quot; value=&quot;263&quot;/&gt;&lt;/object&gt;&lt;/object&gt;&lt;/object&gt;&lt;/database&gt;"/>
</p:tagLst>
</file>

<file path=ppt/theme/theme1.xml><?xml version="1.0" encoding="utf-8"?>
<a:theme xmlns:a="http://schemas.openxmlformats.org/drawingml/2006/main" name="Primary Master No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ference Master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3A8669FE01B49B99F730BF577FB1F" ma:contentTypeVersion="" ma:contentTypeDescription="Create a new document." ma:contentTypeScope="" ma:versionID="43ad00e84c03e9fe39a1426cb15443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89CB066-19E0-4684-8C04-811DD1ADC7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DC52E2-9A21-4722-BB56-DC348A3A14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285736-B111-41EB-AFCB-75917D21F858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CourseAcronym02b_Module Template_FG-PG_vNO</Template>
  <TotalTime>1484</TotalTime>
  <Words>3999</Words>
  <Application>Microsoft Office PowerPoint</Application>
  <PresentationFormat>On-screen Show (4:3)</PresentationFormat>
  <Paragraphs>793</Paragraphs>
  <Slides>53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Cambria</vt:lpstr>
      <vt:lpstr>Helvetica</vt:lpstr>
      <vt:lpstr>Times New Roman</vt:lpstr>
      <vt:lpstr>Wingdings</vt:lpstr>
      <vt:lpstr>Primary Master No Icons</vt:lpstr>
      <vt:lpstr>Reference Master Icons</vt:lpstr>
      <vt:lpstr>Analyzing the Threat</vt:lpstr>
      <vt:lpstr>Module Objective</vt:lpstr>
      <vt:lpstr>Physical Protection System </vt:lpstr>
      <vt:lpstr>Purpose of the Threat Analysis</vt:lpstr>
      <vt:lpstr>Threat Analysis Statement (1 of 2)</vt:lpstr>
      <vt:lpstr>Threat Analysis Statement (2 of 2)</vt:lpstr>
      <vt:lpstr>Sample Threat Analysis Statement Case Study (1 of 3)</vt:lpstr>
      <vt:lpstr>Sample Threat Analysis Statement Case Study (2 of 3)</vt:lpstr>
      <vt:lpstr>Sample Threat Analysis Statement Case Study (3 of 3)</vt:lpstr>
      <vt:lpstr>Potential Adversary Threats</vt:lpstr>
      <vt:lpstr>Adversary Categories (1 of 2)</vt:lpstr>
      <vt:lpstr>Adversary Categories (2 of 2)</vt:lpstr>
      <vt:lpstr>Insiders</vt:lpstr>
      <vt:lpstr>Washington Navy Yard  Shooting Case Study (1 of 2)</vt:lpstr>
      <vt:lpstr>Washington Navy Yard  Shooting Case Study (2 of 2)</vt:lpstr>
      <vt:lpstr>Terrorists</vt:lpstr>
      <vt:lpstr>Criminals</vt:lpstr>
      <vt:lpstr>Discontented Employees (1 of 2)</vt:lpstr>
      <vt:lpstr>Discontented Employees (2 of 2)</vt:lpstr>
      <vt:lpstr>Activists</vt:lpstr>
      <vt:lpstr>Mentally Ill Persons (1 of 2)</vt:lpstr>
      <vt:lpstr>Mentally Ill Persons (2 of 2)</vt:lpstr>
      <vt:lpstr>Discussion Question</vt:lpstr>
      <vt:lpstr>Potential Actions of an Adversary (1 of 2)</vt:lpstr>
      <vt:lpstr>Potential Actions of an Adversary (2 of 2)</vt:lpstr>
      <vt:lpstr>Adversary Motivations</vt:lpstr>
      <vt:lpstr>Terrorist Tactics (1 of 2)</vt:lpstr>
      <vt:lpstr>Terrorist Tactics (2 of 2)</vt:lpstr>
      <vt:lpstr>Adversary Capabilities  and Limitations </vt:lpstr>
      <vt:lpstr>TeachBack Moment</vt:lpstr>
      <vt:lpstr>Information Sources on  Potential Threat (1 of 4)</vt:lpstr>
      <vt:lpstr>Information Sources on  Potential Threat (2 of 4)</vt:lpstr>
      <vt:lpstr>Information Sources on  Potential Threat (3 of 4)</vt:lpstr>
      <vt:lpstr>Information Sources on  Potential Threat (4 of 4)</vt:lpstr>
      <vt:lpstr>Discussion Questions</vt:lpstr>
      <vt:lpstr>Organizing Threat Information</vt:lpstr>
      <vt:lpstr>Barriers to Analytical Thinking  (1 of 2)</vt:lpstr>
      <vt:lpstr>Barriers to Analytical Thinking  (2 of 2)</vt:lpstr>
      <vt:lpstr>Discussion Questions</vt:lpstr>
      <vt:lpstr>Alternative Outcome  Thinking Techniques</vt:lpstr>
      <vt:lpstr>Insider Threat Information Worksheet</vt:lpstr>
      <vt:lpstr>Insider Threat Information Worksheet Activity </vt:lpstr>
      <vt:lpstr>Outsider Threat  Information Worksheet</vt:lpstr>
      <vt:lpstr>Outsider Threat  Worksheet Activity</vt:lpstr>
      <vt:lpstr>Estimating Likelihood  of Attack (1 of 2)</vt:lpstr>
      <vt:lpstr>Estimating Likelihood  of Attack (2 of 2)</vt:lpstr>
      <vt:lpstr>Estimating Likelihood of  Attack Worksheet Activity</vt:lpstr>
      <vt:lpstr>Steps to Prepare  Threat Analysis Statement</vt:lpstr>
      <vt:lpstr>Preparing a Threat  Analysis Statement Activity</vt:lpstr>
      <vt:lpstr>Community Engagement  and Human Rights Discussion</vt:lpstr>
      <vt:lpstr>Threaded Exercise Part 3 — National Ministries Building</vt:lpstr>
      <vt:lpstr>National Ministries  Building Complex Map</vt:lpstr>
      <vt:lpstr>Module Summary</vt:lpstr>
    </vt:vector>
  </TitlesOfParts>
  <Company>Office of Antiterrorism Assistance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10: Analyzing the Threat</dc:title>
  <dc:subject>Critical Infrastructure Security and Resilience (CISR) v4.00</dc:subject>
  <dc:creator>ATA</dc:creator>
  <cp:lastModifiedBy>PAE-DELL-1</cp:lastModifiedBy>
  <cp:revision>108</cp:revision>
  <dcterms:created xsi:type="dcterms:W3CDTF">2013-12-04T17:15:08Z</dcterms:created>
  <dcterms:modified xsi:type="dcterms:W3CDTF">2022-04-29T09:17:52Z</dcterms:modified>
  <cp:contentStatus>v4.00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0x01010039D3A8669FE01B49B99F730BF577FB1F</vt:lpwstr>
  </property>
</Properties>
</file>