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4"/>
    <p:sldMasterId id="2147483762" r:id="rId5"/>
  </p:sldMasterIdLst>
  <p:notesMasterIdLst>
    <p:notesMasterId r:id="rId94"/>
  </p:notesMasterIdLst>
  <p:handoutMasterIdLst>
    <p:handoutMasterId r:id="rId95"/>
  </p:handoutMasterIdLst>
  <p:sldIdLst>
    <p:sldId id="271" r:id="rId6"/>
    <p:sldId id="275" r:id="rId7"/>
    <p:sldId id="340" r:id="rId8"/>
    <p:sldId id="278" r:id="rId9"/>
    <p:sldId id="341" r:id="rId10"/>
    <p:sldId id="279" r:id="rId11"/>
    <p:sldId id="272" r:id="rId12"/>
    <p:sldId id="311" r:id="rId13"/>
    <p:sldId id="342" r:id="rId14"/>
    <p:sldId id="312" r:id="rId15"/>
    <p:sldId id="314" r:id="rId16"/>
    <p:sldId id="280" r:id="rId17"/>
    <p:sldId id="400" r:id="rId18"/>
    <p:sldId id="281" r:id="rId19"/>
    <p:sldId id="282" r:id="rId20"/>
    <p:sldId id="316" r:id="rId21"/>
    <p:sldId id="343" r:id="rId22"/>
    <p:sldId id="344" r:id="rId23"/>
    <p:sldId id="305" r:id="rId24"/>
    <p:sldId id="317" r:id="rId25"/>
    <p:sldId id="345" r:id="rId26"/>
    <p:sldId id="332" r:id="rId27"/>
    <p:sldId id="318" r:id="rId28"/>
    <p:sldId id="347" r:id="rId29"/>
    <p:sldId id="348" r:id="rId30"/>
    <p:sldId id="349" r:id="rId31"/>
    <p:sldId id="284" r:id="rId32"/>
    <p:sldId id="287" r:id="rId33"/>
    <p:sldId id="350" r:id="rId34"/>
    <p:sldId id="351" r:id="rId35"/>
    <p:sldId id="333" r:id="rId36"/>
    <p:sldId id="405" r:id="rId37"/>
    <p:sldId id="289" r:id="rId38"/>
    <p:sldId id="319" r:id="rId39"/>
    <p:sldId id="286" r:id="rId40"/>
    <p:sldId id="320" r:id="rId41"/>
    <p:sldId id="285" r:id="rId42"/>
    <p:sldId id="334" r:id="rId43"/>
    <p:sldId id="359" r:id="rId44"/>
    <p:sldId id="290" r:id="rId45"/>
    <p:sldId id="363" r:id="rId46"/>
    <p:sldId id="291" r:id="rId47"/>
    <p:sldId id="294" r:id="rId48"/>
    <p:sldId id="321" r:id="rId49"/>
    <p:sldId id="364" r:id="rId50"/>
    <p:sldId id="366" r:id="rId51"/>
    <p:sldId id="288" r:id="rId52"/>
    <p:sldId id="335" r:id="rId53"/>
    <p:sldId id="406" r:id="rId54"/>
    <p:sldId id="322" r:id="rId55"/>
    <p:sldId id="367" r:id="rId56"/>
    <p:sldId id="368" r:id="rId57"/>
    <p:sldId id="407" r:id="rId58"/>
    <p:sldId id="267" r:id="rId59"/>
    <p:sldId id="369" r:id="rId60"/>
    <p:sldId id="292" r:id="rId61"/>
    <p:sldId id="370" r:id="rId62"/>
    <p:sldId id="300" r:id="rId63"/>
    <p:sldId id="371" r:id="rId64"/>
    <p:sldId id="297" r:id="rId65"/>
    <p:sldId id="324" r:id="rId66"/>
    <p:sldId id="306" r:id="rId67"/>
    <p:sldId id="372" r:id="rId68"/>
    <p:sldId id="299" r:id="rId69"/>
    <p:sldId id="329" r:id="rId70"/>
    <p:sldId id="308" r:id="rId71"/>
    <p:sldId id="402" r:id="rId72"/>
    <p:sldId id="401" r:id="rId73"/>
    <p:sldId id="373" r:id="rId74"/>
    <p:sldId id="403" r:id="rId75"/>
    <p:sldId id="301" r:id="rId76"/>
    <p:sldId id="408" r:id="rId77"/>
    <p:sldId id="330" r:id="rId78"/>
    <p:sldId id="374" r:id="rId79"/>
    <p:sldId id="298" r:id="rId80"/>
    <p:sldId id="375" r:id="rId81"/>
    <p:sldId id="376" r:id="rId82"/>
    <p:sldId id="377" r:id="rId83"/>
    <p:sldId id="378" r:id="rId84"/>
    <p:sldId id="302" r:id="rId85"/>
    <p:sldId id="331" r:id="rId86"/>
    <p:sldId id="303" r:id="rId87"/>
    <p:sldId id="309" r:id="rId88"/>
    <p:sldId id="398" r:id="rId89"/>
    <p:sldId id="310" r:id="rId90"/>
    <p:sldId id="404" r:id="rId91"/>
    <p:sldId id="296" r:id="rId92"/>
    <p:sldId id="277" r:id="rId93"/>
  </p:sldIdLst>
  <p:sldSz cx="9144000" cy="6858000" type="screen4x3"/>
  <p:notesSz cx="7010400" cy="9372600"/>
  <p:custDataLst>
    <p:tags r:id="rId9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69">
          <p15:clr>
            <a:srgbClr val="A4A3A4"/>
          </p15:clr>
        </p15:guide>
        <p15:guide id="2" orient="horz" pos="720">
          <p15:clr>
            <a:srgbClr val="A4A3A4"/>
          </p15:clr>
        </p15:guide>
        <p15:guide id="3" orient="horz" pos="144">
          <p15:clr>
            <a:srgbClr val="A4A3A4"/>
          </p15:clr>
        </p15:guide>
        <p15:guide id="4" orient="horz" pos="3108">
          <p15:clr>
            <a:srgbClr val="A4A3A4"/>
          </p15:clr>
        </p15:guide>
        <p15:guide id="5" orient="horz" pos="141">
          <p15:clr>
            <a:srgbClr val="A4A3A4"/>
          </p15:clr>
        </p15:guide>
        <p15:guide id="6" orient="horz" pos="3168">
          <p15:clr>
            <a:srgbClr val="A4A3A4"/>
          </p15:clr>
        </p15:guide>
        <p15:guide id="7" orient="horz" pos="3112">
          <p15:clr>
            <a:srgbClr val="A4A3A4"/>
          </p15:clr>
        </p15:guide>
        <p15:guide id="8" orient="horz" pos="4146">
          <p15:clr>
            <a:srgbClr val="A4A3A4"/>
          </p15:clr>
        </p15:guide>
        <p15:guide id="9" orient="horz" pos="2160">
          <p15:clr>
            <a:srgbClr val="A4A3A4"/>
          </p15:clr>
        </p15:guide>
        <p15:guide id="10" orient="horz" pos="432">
          <p15:clr>
            <a:srgbClr val="A4A3A4"/>
          </p15:clr>
        </p15:guide>
        <p15:guide id="11" pos="259">
          <p15:clr>
            <a:srgbClr val="A4A3A4"/>
          </p15:clr>
        </p15:guide>
        <p15:guide id="12" pos="5617">
          <p15:clr>
            <a:srgbClr val="A4A3A4"/>
          </p15:clr>
        </p15:guide>
        <p15:guide id="13" pos="48">
          <p15:clr>
            <a:srgbClr val="A4A3A4"/>
          </p15:clr>
        </p15:guide>
        <p15:guide id="14" pos="1824">
          <p15:clr>
            <a:srgbClr val="A4A3A4"/>
          </p15:clr>
        </p15:guide>
        <p15:guide id="15" pos="2880">
          <p15:clr>
            <a:srgbClr val="A4A3A4"/>
          </p15:clr>
        </p15:guide>
        <p15:guide id="16" pos="4031">
          <p15:clr>
            <a:srgbClr val="A4A3A4"/>
          </p15:clr>
        </p15:guide>
        <p15:guide id="17" pos="5499">
          <p15:clr>
            <a:srgbClr val="A4A3A4"/>
          </p15:clr>
        </p15:guide>
        <p15:guide id="18" pos="2764">
          <p15:clr>
            <a:srgbClr val="A4A3A4"/>
          </p15:clr>
        </p15:guide>
        <p15:guide id="19" pos="2995">
          <p15:clr>
            <a:srgbClr val="A4A3A4"/>
          </p15:clr>
        </p15:guide>
        <p15:guide id="20" orient="horz" pos="3370">
          <p15:clr>
            <a:srgbClr val="A4A3A4"/>
          </p15:clr>
        </p15:guide>
        <p15:guide id="21" orient="horz" pos="924">
          <p15:clr>
            <a:srgbClr val="A4A3A4"/>
          </p15:clr>
        </p15:guide>
        <p15:guide id="22" pos="4235">
          <p15:clr>
            <a:srgbClr val="A4A3A4"/>
          </p15:clr>
        </p15:guide>
        <p15:guide id="23" pos="15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52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monmp" initials="s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2F2F2F"/>
    <a:srgbClr val="002060"/>
    <a:srgbClr val="0000FF"/>
    <a:srgbClr val="F1B713"/>
    <a:srgbClr val="DDDDDD"/>
    <a:srgbClr val="F8DB88"/>
    <a:srgbClr val="FFFF99"/>
    <a:srgbClr val="D7CB29"/>
    <a:srgbClr val="EADB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8927" autoAdjust="0"/>
    <p:restoredTop sz="95326" autoAdjust="0"/>
  </p:normalViewPr>
  <p:slideViewPr>
    <p:cSldViewPr snapToGrid="0">
      <p:cViewPr varScale="1">
        <p:scale>
          <a:sx n="173" d="100"/>
          <a:sy n="173" d="100"/>
        </p:scale>
        <p:origin x="-336" y="-90"/>
      </p:cViewPr>
      <p:guideLst>
        <p:guide orient="horz" pos="769"/>
        <p:guide orient="horz" pos="720"/>
        <p:guide orient="horz" pos="144"/>
        <p:guide orient="horz" pos="3108"/>
        <p:guide orient="horz" pos="141"/>
        <p:guide orient="horz" pos="3168"/>
        <p:guide orient="horz" pos="3112"/>
        <p:guide orient="horz" pos="4146"/>
        <p:guide orient="horz" pos="2160"/>
        <p:guide orient="horz" pos="432"/>
        <p:guide orient="horz" pos="3370"/>
        <p:guide orient="horz" pos="924"/>
        <p:guide pos="259"/>
        <p:guide pos="5617"/>
        <p:guide pos="48"/>
        <p:guide pos="1824"/>
        <p:guide pos="2880"/>
        <p:guide pos="4031"/>
        <p:guide pos="5499"/>
        <p:guide pos="2764"/>
        <p:guide pos="2995"/>
        <p:guide pos="4235"/>
        <p:guide pos="15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59406"/>
    </p:cViewPr>
  </p:sorterViewPr>
  <p:notesViewPr>
    <p:cSldViewPr snapToGrid="0">
      <p:cViewPr>
        <p:scale>
          <a:sx n="90" d="100"/>
          <a:sy n="90" d="100"/>
        </p:scale>
        <p:origin x="-3654" y="360"/>
      </p:cViewPr>
      <p:guideLst>
        <p:guide orient="horz" pos="2952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slide" Target="slides/slide71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97" Type="http://schemas.openxmlformats.org/officeDocument/2006/relationships/commentAuthors" Target="commentAuthor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slide" Target="slides/slide82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90" Type="http://schemas.openxmlformats.org/officeDocument/2006/relationships/slide" Target="slides/slide85.xml"/><Relationship Id="rId95" Type="http://schemas.openxmlformats.org/officeDocument/2006/relationships/handoutMaster" Target="handoutMasters/handoutMaster1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100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slide" Target="slides/slide88.xml"/><Relationship Id="rId98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notesMaster" Target="notesMasters/notesMaster1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E5A8A7-463E-4EB3-845A-AD60293F1BA7}" type="doc">
      <dgm:prSet loTypeId="urn:microsoft.com/office/officeart/2005/8/layout/cycle1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157B01A-D255-4542-AB62-69828D72DC3C}">
      <dgm:prSet phldrT="[Text]" custT="1"/>
      <dgm:spPr/>
      <dgm:t>
        <a:bodyPr/>
        <a:lstStyle/>
        <a:p>
          <a:r>
            <a:rPr lang="en-US" sz="2000" b="1" dirty="0" smtClean="0"/>
            <a:t>Phase 1: Prevention</a:t>
          </a:r>
          <a:endParaRPr lang="en-US" sz="2000" b="1" dirty="0"/>
        </a:p>
      </dgm:t>
    </dgm:pt>
    <dgm:pt modelId="{C3254077-480C-400B-AF49-DD697FDB90F0}" type="parTrans" cxnId="{D349C5BC-801A-44B9-9AA9-599E9397D06C}">
      <dgm:prSet/>
      <dgm:spPr/>
      <dgm:t>
        <a:bodyPr/>
        <a:lstStyle/>
        <a:p>
          <a:endParaRPr lang="en-US"/>
        </a:p>
      </dgm:t>
    </dgm:pt>
    <dgm:pt modelId="{0B346912-2893-4E53-967F-953605D23F50}" type="sibTrans" cxnId="{D349C5BC-801A-44B9-9AA9-599E9397D06C}">
      <dgm:prSet/>
      <dgm:spPr>
        <a:solidFill>
          <a:srgbClr val="0000FF"/>
        </a:solidFill>
      </dgm:spPr>
      <dgm:t>
        <a:bodyPr/>
        <a:lstStyle/>
        <a:p>
          <a:endParaRPr lang="en-US"/>
        </a:p>
      </dgm:t>
    </dgm:pt>
    <dgm:pt modelId="{8AB40DAE-4344-447C-81EB-70F782E792D2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 smtClean="0"/>
            <a:t>Phase 2: Preparedness</a:t>
          </a:r>
          <a:endParaRPr lang="en-US" sz="2000" b="1" dirty="0"/>
        </a:p>
      </dgm:t>
    </dgm:pt>
    <dgm:pt modelId="{E99EDBD2-0B98-4AD8-A4A9-A9DAC8BB19C5}" type="parTrans" cxnId="{6ECED112-B36C-44F3-A02B-CDBF3BB62B04}">
      <dgm:prSet/>
      <dgm:spPr/>
      <dgm:t>
        <a:bodyPr/>
        <a:lstStyle/>
        <a:p>
          <a:endParaRPr lang="en-US"/>
        </a:p>
      </dgm:t>
    </dgm:pt>
    <dgm:pt modelId="{C7DBAD60-8687-4B5A-89F4-98443BD13DC6}" type="sibTrans" cxnId="{6ECED112-B36C-44F3-A02B-CDBF3BB62B04}">
      <dgm:prSet/>
      <dgm:spPr>
        <a:solidFill>
          <a:srgbClr val="0000FF"/>
        </a:solidFill>
      </dgm:spPr>
      <dgm:t>
        <a:bodyPr/>
        <a:lstStyle/>
        <a:p>
          <a:endParaRPr lang="en-US"/>
        </a:p>
      </dgm:t>
    </dgm:pt>
    <dgm:pt modelId="{78C78C10-3203-4C48-BBF6-0670F6C8A89E}">
      <dgm:prSet phldrT="[Text]" custT="1"/>
      <dgm:spPr/>
      <dgm:t>
        <a:bodyPr/>
        <a:lstStyle/>
        <a:p>
          <a:r>
            <a:rPr lang="en-US" sz="2000" b="1" dirty="0" smtClean="0"/>
            <a:t>Phase 3: Response</a:t>
          </a:r>
          <a:endParaRPr lang="en-US" sz="2400" b="1" dirty="0"/>
        </a:p>
      </dgm:t>
    </dgm:pt>
    <dgm:pt modelId="{319BCC9E-46CF-4114-98CE-FE03DDC96536}" type="parTrans" cxnId="{D2A140B4-46C0-4195-B4B7-A14EFA7CFE0A}">
      <dgm:prSet/>
      <dgm:spPr/>
      <dgm:t>
        <a:bodyPr/>
        <a:lstStyle/>
        <a:p>
          <a:endParaRPr lang="en-US"/>
        </a:p>
      </dgm:t>
    </dgm:pt>
    <dgm:pt modelId="{F76CB2D5-27D0-4454-BAD9-BBD6F4124080}" type="sibTrans" cxnId="{D2A140B4-46C0-4195-B4B7-A14EFA7CFE0A}">
      <dgm:prSet/>
      <dgm:spPr>
        <a:solidFill>
          <a:srgbClr val="0000FF"/>
        </a:solidFill>
      </dgm:spPr>
      <dgm:t>
        <a:bodyPr/>
        <a:lstStyle/>
        <a:p>
          <a:endParaRPr lang="en-US"/>
        </a:p>
      </dgm:t>
    </dgm:pt>
    <dgm:pt modelId="{02485D7E-B5BD-4974-8328-4B2E8FC929EA}">
      <dgm:prSet phldrT="[Text]" custT="1"/>
      <dgm:spPr/>
      <dgm:t>
        <a:bodyPr/>
        <a:lstStyle/>
        <a:p>
          <a:r>
            <a:rPr lang="en-US" sz="2000" b="1" dirty="0" smtClean="0"/>
            <a:t>Phase 4: Recovery</a:t>
          </a:r>
          <a:endParaRPr lang="en-US" sz="1700" b="1" dirty="0"/>
        </a:p>
      </dgm:t>
    </dgm:pt>
    <dgm:pt modelId="{F1EE0659-EFAB-4658-A793-9FA3E54A8815}" type="parTrans" cxnId="{50A16B1D-0986-4E28-9605-5FD1A2576EF2}">
      <dgm:prSet/>
      <dgm:spPr/>
      <dgm:t>
        <a:bodyPr/>
        <a:lstStyle/>
        <a:p>
          <a:endParaRPr lang="en-US"/>
        </a:p>
      </dgm:t>
    </dgm:pt>
    <dgm:pt modelId="{072C180F-F6D8-429F-A397-1AF2CB7FECC7}" type="sibTrans" cxnId="{50A16B1D-0986-4E28-9605-5FD1A2576EF2}">
      <dgm:prSet/>
      <dgm:spPr>
        <a:solidFill>
          <a:srgbClr val="0000FF"/>
        </a:solidFill>
      </dgm:spPr>
      <dgm:t>
        <a:bodyPr/>
        <a:lstStyle/>
        <a:p>
          <a:endParaRPr lang="en-US"/>
        </a:p>
      </dgm:t>
    </dgm:pt>
    <dgm:pt modelId="{4C2D7BAF-C65A-4340-A82B-D44A3AFBF1E6}" type="pres">
      <dgm:prSet presAssocID="{F6E5A8A7-463E-4EB3-845A-AD60293F1BA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69D24D-E910-4297-BF9B-8194340E0B19}" type="pres">
      <dgm:prSet presAssocID="{8157B01A-D255-4542-AB62-69828D72DC3C}" presName="dummy" presStyleCnt="0"/>
      <dgm:spPr/>
      <dgm:t>
        <a:bodyPr/>
        <a:lstStyle/>
        <a:p>
          <a:endParaRPr lang="en-US"/>
        </a:p>
      </dgm:t>
    </dgm:pt>
    <dgm:pt modelId="{D4A152DA-DF86-40A2-8813-C0ED10A7598C}" type="pres">
      <dgm:prSet presAssocID="{8157B01A-D255-4542-AB62-69828D72DC3C}" presName="node" presStyleLbl="revTx" presStyleIdx="0" presStyleCnt="4" custScaleX="1083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7BD936-3688-4587-A044-2CC7967A7A92}" type="pres">
      <dgm:prSet presAssocID="{0B346912-2893-4E53-967F-953605D23F50}" presName="sibTrans" presStyleLbl="node1" presStyleIdx="0" presStyleCnt="4"/>
      <dgm:spPr/>
      <dgm:t>
        <a:bodyPr/>
        <a:lstStyle/>
        <a:p>
          <a:endParaRPr lang="en-US"/>
        </a:p>
      </dgm:t>
    </dgm:pt>
    <dgm:pt modelId="{5ABF7F6B-ECCD-4F01-B9E8-478CA5A69596}" type="pres">
      <dgm:prSet presAssocID="{8AB40DAE-4344-447C-81EB-70F782E792D2}" presName="dummy" presStyleCnt="0"/>
      <dgm:spPr/>
      <dgm:t>
        <a:bodyPr/>
        <a:lstStyle/>
        <a:p>
          <a:endParaRPr lang="en-US"/>
        </a:p>
      </dgm:t>
    </dgm:pt>
    <dgm:pt modelId="{CDD3B91D-B254-4384-949C-243B5F11453F}" type="pres">
      <dgm:prSet presAssocID="{8AB40DAE-4344-447C-81EB-70F782E792D2}" presName="node" presStyleLbl="revTx" presStyleIdx="1" presStyleCnt="4" custScaleX="136140" custRadScaleRad="98764" custRadScaleInc="-96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FA6443-4DC4-44FC-AEF4-8E7F9C572ABD}" type="pres">
      <dgm:prSet presAssocID="{C7DBAD60-8687-4B5A-89F4-98443BD13DC6}" presName="sibTrans" presStyleLbl="node1" presStyleIdx="1" presStyleCnt="4"/>
      <dgm:spPr/>
      <dgm:t>
        <a:bodyPr/>
        <a:lstStyle/>
        <a:p>
          <a:endParaRPr lang="en-US"/>
        </a:p>
      </dgm:t>
    </dgm:pt>
    <dgm:pt modelId="{5CBCFDAE-3D4A-4BB1-BE1B-791341FA0ACA}" type="pres">
      <dgm:prSet presAssocID="{78C78C10-3203-4C48-BBF6-0670F6C8A89E}" presName="dummy" presStyleCnt="0"/>
      <dgm:spPr/>
      <dgm:t>
        <a:bodyPr/>
        <a:lstStyle/>
        <a:p>
          <a:endParaRPr lang="en-US"/>
        </a:p>
      </dgm:t>
    </dgm:pt>
    <dgm:pt modelId="{066C2E13-B0C8-4D63-88A1-0DC7E3991D69}" type="pres">
      <dgm:prSet presAssocID="{78C78C10-3203-4C48-BBF6-0670F6C8A89E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CAA71E-E111-4D83-8925-D7D4011189C5}" type="pres">
      <dgm:prSet presAssocID="{F76CB2D5-27D0-4454-BAD9-BBD6F4124080}" presName="sibTrans" presStyleLbl="node1" presStyleIdx="2" presStyleCnt="4"/>
      <dgm:spPr/>
      <dgm:t>
        <a:bodyPr/>
        <a:lstStyle/>
        <a:p>
          <a:endParaRPr lang="en-US"/>
        </a:p>
      </dgm:t>
    </dgm:pt>
    <dgm:pt modelId="{DFCC310B-47AA-4E15-8610-CEA4BC9120E3}" type="pres">
      <dgm:prSet presAssocID="{02485D7E-B5BD-4974-8328-4B2E8FC929EA}" presName="dummy" presStyleCnt="0"/>
      <dgm:spPr/>
      <dgm:t>
        <a:bodyPr/>
        <a:lstStyle/>
        <a:p>
          <a:endParaRPr lang="en-US"/>
        </a:p>
      </dgm:t>
    </dgm:pt>
    <dgm:pt modelId="{9E0A0E8A-3BB8-43CC-96A3-6D1FA55204F1}" type="pres">
      <dgm:prSet presAssocID="{02485D7E-B5BD-4974-8328-4B2E8FC929EA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5A1E73-2FDD-4B82-8199-4A928815EB55}" type="pres">
      <dgm:prSet presAssocID="{072C180F-F6D8-429F-A397-1AF2CB7FECC7}" presName="sibTrans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6ECED112-B36C-44F3-A02B-CDBF3BB62B04}" srcId="{F6E5A8A7-463E-4EB3-845A-AD60293F1BA7}" destId="{8AB40DAE-4344-447C-81EB-70F782E792D2}" srcOrd="1" destOrd="0" parTransId="{E99EDBD2-0B98-4AD8-A4A9-A9DAC8BB19C5}" sibTransId="{C7DBAD60-8687-4B5A-89F4-98443BD13DC6}"/>
    <dgm:cxn modelId="{05F96DA6-D344-4351-9F5D-DDFB9E118147}" type="presOf" srcId="{072C180F-F6D8-429F-A397-1AF2CB7FECC7}" destId="{F95A1E73-2FDD-4B82-8199-4A928815EB55}" srcOrd="0" destOrd="0" presId="urn:microsoft.com/office/officeart/2005/8/layout/cycle1"/>
    <dgm:cxn modelId="{85B08DB2-3CA2-46A8-8ECC-B1BEF8C9719E}" type="presOf" srcId="{0B346912-2893-4E53-967F-953605D23F50}" destId="{487BD936-3688-4587-A044-2CC7967A7A92}" srcOrd="0" destOrd="0" presId="urn:microsoft.com/office/officeart/2005/8/layout/cycle1"/>
    <dgm:cxn modelId="{05459B5C-D943-4B8C-9738-8F7D37CF1FAA}" type="presOf" srcId="{8AB40DAE-4344-447C-81EB-70F782E792D2}" destId="{CDD3B91D-B254-4384-949C-243B5F11453F}" srcOrd="0" destOrd="0" presId="urn:microsoft.com/office/officeart/2005/8/layout/cycle1"/>
    <dgm:cxn modelId="{4763F50C-3AB6-4198-B9A1-D91FEF3AAA97}" type="presOf" srcId="{78C78C10-3203-4C48-BBF6-0670F6C8A89E}" destId="{066C2E13-B0C8-4D63-88A1-0DC7E3991D69}" srcOrd="0" destOrd="0" presId="urn:microsoft.com/office/officeart/2005/8/layout/cycle1"/>
    <dgm:cxn modelId="{50A16B1D-0986-4E28-9605-5FD1A2576EF2}" srcId="{F6E5A8A7-463E-4EB3-845A-AD60293F1BA7}" destId="{02485D7E-B5BD-4974-8328-4B2E8FC929EA}" srcOrd="3" destOrd="0" parTransId="{F1EE0659-EFAB-4658-A793-9FA3E54A8815}" sibTransId="{072C180F-F6D8-429F-A397-1AF2CB7FECC7}"/>
    <dgm:cxn modelId="{79288568-36A5-4EA7-AEBD-0FDE2FB7F06D}" type="presOf" srcId="{8157B01A-D255-4542-AB62-69828D72DC3C}" destId="{D4A152DA-DF86-40A2-8813-C0ED10A7598C}" srcOrd="0" destOrd="0" presId="urn:microsoft.com/office/officeart/2005/8/layout/cycle1"/>
    <dgm:cxn modelId="{40FD0597-1576-4995-B72F-E9EC8A866C43}" type="presOf" srcId="{02485D7E-B5BD-4974-8328-4B2E8FC929EA}" destId="{9E0A0E8A-3BB8-43CC-96A3-6D1FA55204F1}" srcOrd="0" destOrd="0" presId="urn:microsoft.com/office/officeart/2005/8/layout/cycle1"/>
    <dgm:cxn modelId="{227EF4DC-4529-4954-AF9E-74FD1B581485}" type="presOf" srcId="{F6E5A8A7-463E-4EB3-845A-AD60293F1BA7}" destId="{4C2D7BAF-C65A-4340-A82B-D44A3AFBF1E6}" srcOrd="0" destOrd="0" presId="urn:microsoft.com/office/officeart/2005/8/layout/cycle1"/>
    <dgm:cxn modelId="{2CAA27A0-D39F-4741-B0E5-28C8D49BE123}" type="presOf" srcId="{F76CB2D5-27D0-4454-BAD9-BBD6F4124080}" destId="{CDCAA71E-E111-4D83-8925-D7D4011189C5}" srcOrd="0" destOrd="0" presId="urn:microsoft.com/office/officeart/2005/8/layout/cycle1"/>
    <dgm:cxn modelId="{D2A140B4-46C0-4195-B4B7-A14EFA7CFE0A}" srcId="{F6E5A8A7-463E-4EB3-845A-AD60293F1BA7}" destId="{78C78C10-3203-4C48-BBF6-0670F6C8A89E}" srcOrd="2" destOrd="0" parTransId="{319BCC9E-46CF-4114-98CE-FE03DDC96536}" sibTransId="{F76CB2D5-27D0-4454-BAD9-BBD6F4124080}"/>
    <dgm:cxn modelId="{D3B834FB-6144-48FD-A4E9-6A1AEA7E5446}" type="presOf" srcId="{C7DBAD60-8687-4B5A-89F4-98443BD13DC6}" destId="{E7FA6443-4DC4-44FC-AEF4-8E7F9C572ABD}" srcOrd="0" destOrd="0" presId="urn:microsoft.com/office/officeart/2005/8/layout/cycle1"/>
    <dgm:cxn modelId="{D349C5BC-801A-44B9-9AA9-599E9397D06C}" srcId="{F6E5A8A7-463E-4EB3-845A-AD60293F1BA7}" destId="{8157B01A-D255-4542-AB62-69828D72DC3C}" srcOrd="0" destOrd="0" parTransId="{C3254077-480C-400B-AF49-DD697FDB90F0}" sibTransId="{0B346912-2893-4E53-967F-953605D23F50}"/>
    <dgm:cxn modelId="{AE4A3760-AF27-47B3-8ED6-22AD988CCA3B}" type="presParOf" srcId="{4C2D7BAF-C65A-4340-A82B-D44A3AFBF1E6}" destId="{1069D24D-E910-4297-BF9B-8194340E0B19}" srcOrd="0" destOrd="0" presId="urn:microsoft.com/office/officeart/2005/8/layout/cycle1"/>
    <dgm:cxn modelId="{551AFEC9-0A2B-4FA9-BE88-64CF1DDD253C}" type="presParOf" srcId="{4C2D7BAF-C65A-4340-A82B-D44A3AFBF1E6}" destId="{D4A152DA-DF86-40A2-8813-C0ED10A7598C}" srcOrd="1" destOrd="0" presId="urn:microsoft.com/office/officeart/2005/8/layout/cycle1"/>
    <dgm:cxn modelId="{F28249CD-D878-41DA-AAD3-CBD7393EF6A4}" type="presParOf" srcId="{4C2D7BAF-C65A-4340-A82B-D44A3AFBF1E6}" destId="{487BD936-3688-4587-A044-2CC7967A7A92}" srcOrd="2" destOrd="0" presId="urn:microsoft.com/office/officeart/2005/8/layout/cycle1"/>
    <dgm:cxn modelId="{42E6D2BB-5067-430E-9960-5D4F580B48C9}" type="presParOf" srcId="{4C2D7BAF-C65A-4340-A82B-D44A3AFBF1E6}" destId="{5ABF7F6B-ECCD-4F01-B9E8-478CA5A69596}" srcOrd="3" destOrd="0" presId="urn:microsoft.com/office/officeart/2005/8/layout/cycle1"/>
    <dgm:cxn modelId="{0C7ABBA4-C9DD-4145-92A5-1BE3CD73FDEF}" type="presParOf" srcId="{4C2D7BAF-C65A-4340-A82B-D44A3AFBF1E6}" destId="{CDD3B91D-B254-4384-949C-243B5F11453F}" srcOrd="4" destOrd="0" presId="urn:microsoft.com/office/officeart/2005/8/layout/cycle1"/>
    <dgm:cxn modelId="{4035A390-A9A7-4E46-813E-6B9F36FD3BCE}" type="presParOf" srcId="{4C2D7BAF-C65A-4340-A82B-D44A3AFBF1E6}" destId="{E7FA6443-4DC4-44FC-AEF4-8E7F9C572ABD}" srcOrd="5" destOrd="0" presId="urn:microsoft.com/office/officeart/2005/8/layout/cycle1"/>
    <dgm:cxn modelId="{13EB5DB9-493E-4385-A5FA-435461EF9734}" type="presParOf" srcId="{4C2D7BAF-C65A-4340-A82B-D44A3AFBF1E6}" destId="{5CBCFDAE-3D4A-4BB1-BE1B-791341FA0ACA}" srcOrd="6" destOrd="0" presId="urn:microsoft.com/office/officeart/2005/8/layout/cycle1"/>
    <dgm:cxn modelId="{6D43EA33-99FA-4630-91F7-45B8E6F70C7F}" type="presParOf" srcId="{4C2D7BAF-C65A-4340-A82B-D44A3AFBF1E6}" destId="{066C2E13-B0C8-4D63-88A1-0DC7E3991D69}" srcOrd="7" destOrd="0" presId="urn:microsoft.com/office/officeart/2005/8/layout/cycle1"/>
    <dgm:cxn modelId="{E24082A2-C563-416B-A5DB-9A0DB4172D45}" type="presParOf" srcId="{4C2D7BAF-C65A-4340-A82B-D44A3AFBF1E6}" destId="{CDCAA71E-E111-4D83-8925-D7D4011189C5}" srcOrd="8" destOrd="0" presId="urn:microsoft.com/office/officeart/2005/8/layout/cycle1"/>
    <dgm:cxn modelId="{BDB9136C-7847-4A90-B9C0-8D28127B80D0}" type="presParOf" srcId="{4C2D7BAF-C65A-4340-A82B-D44A3AFBF1E6}" destId="{DFCC310B-47AA-4E15-8610-CEA4BC9120E3}" srcOrd="9" destOrd="0" presId="urn:microsoft.com/office/officeart/2005/8/layout/cycle1"/>
    <dgm:cxn modelId="{FE9556EE-094C-4F75-A5F4-F1EDBA8B3B68}" type="presParOf" srcId="{4C2D7BAF-C65A-4340-A82B-D44A3AFBF1E6}" destId="{9E0A0E8A-3BB8-43CC-96A3-6D1FA55204F1}" srcOrd="10" destOrd="0" presId="urn:microsoft.com/office/officeart/2005/8/layout/cycle1"/>
    <dgm:cxn modelId="{50E4D43E-F59D-4B03-BF91-CCA0EDB5703F}" type="presParOf" srcId="{4C2D7BAF-C65A-4340-A82B-D44A3AFBF1E6}" destId="{F95A1E73-2FDD-4B82-8199-4A928815EB55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A152DA-DF86-40A2-8813-C0ED10A7598C}">
      <dsp:nvSpPr>
        <dsp:cNvPr id="0" name=""/>
        <dsp:cNvSpPr/>
      </dsp:nvSpPr>
      <dsp:spPr>
        <a:xfrm>
          <a:off x="4487301" y="82788"/>
          <a:ext cx="1425860" cy="1316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Phase 1: Prevention</a:t>
          </a:r>
          <a:endParaRPr lang="en-US" sz="2000" b="1" kern="1200" dirty="0"/>
        </a:p>
      </dsp:txBody>
      <dsp:txXfrm>
        <a:off x="4487301" y="82788"/>
        <a:ext cx="1425860" cy="1316012"/>
      </dsp:txXfrm>
    </dsp:sp>
    <dsp:sp modelId="{487BD936-3688-4587-A044-2CC7967A7A92}">
      <dsp:nvSpPr>
        <dsp:cNvPr id="0" name=""/>
        <dsp:cNvSpPr/>
      </dsp:nvSpPr>
      <dsp:spPr>
        <a:xfrm>
          <a:off x="2210271" y="-36860"/>
          <a:ext cx="3720914" cy="3720914"/>
        </a:xfrm>
        <a:prstGeom prst="circularArrow">
          <a:avLst>
            <a:gd name="adj1" fmla="val 6897"/>
            <a:gd name="adj2" fmla="val 464931"/>
            <a:gd name="adj3" fmla="val 472058"/>
            <a:gd name="adj4" fmla="val 20665706"/>
            <a:gd name="adj5" fmla="val 8046"/>
          </a:avLst>
        </a:prstGeom>
        <a:solidFill>
          <a:srgbClr val="0000FF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D3B91D-B254-4384-949C-243B5F11453F}">
      <dsp:nvSpPr>
        <dsp:cNvPr id="0" name=""/>
        <dsp:cNvSpPr/>
      </dsp:nvSpPr>
      <dsp:spPr>
        <a:xfrm>
          <a:off x="4345057" y="2249587"/>
          <a:ext cx="1791619" cy="1316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Phase 2: Preparedness</a:t>
          </a:r>
          <a:endParaRPr lang="en-US" sz="2000" b="1" kern="1200" dirty="0"/>
        </a:p>
      </dsp:txBody>
      <dsp:txXfrm>
        <a:off x="4345057" y="2249587"/>
        <a:ext cx="1791619" cy="1316012"/>
      </dsp:txXfrm>
    </dsp:sp>
    <dsp:sp modelId="{E7FA6443-4DC4-44FC-AEF4-8E7F9C572ABD}">
      <dsp:nvSpPr>
        <dsp:cNvPr id="0" name=""/>
        <dsp:cNvSpPr/>
      </dsp:nvSpPr>
      <dsp:spPr>
        <a:xfrm>
          <a:off x="2178817" y="-12857"/>
          <a:ext cx="3720914" cy="3720914"/>
        </a:xfrm>
        <a:prstGeom prst="circularArrow">
          <a:avLst>
            <a:gd name="adj1" fmla="val 6897"/>
            <a:gd name="adj2" fmla="val 464931"/>
            <a:gd name="adj3" fmla="val 5856207"/>
            <a:gd name="adj4" fmla="val 4731508"/>
            <a:gd name="adj5" fmla="val 8046"/>
          </a:avLst>
        </a:prstGeom>
        <a:solidFill>
          <a:srgbClr val="0000FF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C2E13-B0C8-4D63-88A1-0DC7E3991D69}">
      <dsp:nvSpPr>
        <dsp:cNvPr id="0" name=""/>
        <dsp:cNvSpPr/>
      </dsp:nvSpPr>
      <dsp:spPr>
        <a:xfrm>
          <a:off x="2304303" y="2320710"/>
          <a:ext cx="1316012" cy="1316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Phase 3: Response</a:t>
          </a:r>
          <a:endParaRPr lang="en-US" sz="2400" b="1" kern="1200" dirty="0"/>
        </a:p>
      </dsp:txBody>
      <dsp:txXfrm>
        <a:off x="2304303" y="2320710"/>
        <a:ext cx="1316012" cy="1316012"/>
      </dsp:txXfrm>
    </dsp:sp>
    <dsp:sp modelId="{CDCAA71E-E111-4D83-8925-D7D4011189C5}">
      <dsp:nvSpPr>
        <dsp:cNvPr id="0" name=""/>
        <dsp:cNvSpPr/>
      </dsp:nvSpPr>
      <dsp:spPr>
        <a:xfrm>
          <a:off x="2220813" y="-701"/>
          <a:ext cx="3720914" cy="3720914"/>
        </a:xfrm>
        <a:prstGeom prst="circularArrow">
          <a:avLst>
            <a:gd name="adj1" fmla="val 6897"/>
            <a:gd name="adj2" fmla="val 464931"/>
            <a:gd name="adj3" fmla="val 11351188"/>
            <a:gd name="adj4" fmla="val 9783881"/>
            <a:gd name="adj5" fmla="val 8046"/>
          </a:avLst>
        </a:prstGeom>
        <a:solidFill>
          <a:srgbClr val="0000FF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0A0E8A-3BB8-43CC-96A3-6D1FA55204F1}">
      <dsp:nvSpPr>
        <dsp:cNvPr id="0" name=""/>
        <dsp:cNvSpPr/>
      </dsp:nvSpPr>
      <dsp:spPr>
        <a:xfrm>
          <a:off x="2304303" y="82788"/>
          <a:ext cx="1316012" cy="1316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Phase 4: Recovery</a:t>
          </a:r>
          <a:endParaRPr lang="en-US" sz="1700" b="1" kern="1200" dirty="0"/>
        </a:p>
      </dsp:txBody>
      <dsp:txXfrm>
        <a:off x="2304303" y="82788"/>
        <a:ext cx="1316012" cy="1316012"/>
      </dsp:txXfrm>
    </dsp:sp>
    <dsp:sp modelId="{F95A1E73-2FDD-4B82-8199-4A928815EB55}">
      <dsp:nvSpPr>
        <dsp:cNvPr id="0" name=""/>
        <dsp:cNvSpPr/>
      </dsp:nvSpPr>
      <dsp:spPr>
        <a:xfrm>
          <a:off x="2220813" y="-701"/>
          <a:ext cx="3720914" cy="3720914"/>
        </a:xfrm>
        <a:prstGeom prst="circularArrow">
          <a:avLst>
            <a:gd name="adj1" fmla="val 6897"/>
            <a:gd name="adj2" fmla="val 464931"/>
            <a:gd name="adj3" fmla="val 16627116"/>
            <a:gd name="adj4" fmla="val 15183881"/>
            <a:gd name="adj5" fmla="val 8046"/>
          </a:avLst>
        </a:prstGeom>
        <a:solidFill>
          <a:srgbClr val="0000FF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505200" y="0"/>
            <a:ext cx="30175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9144" rIns="45720" bIns="9144" numCol="1" anchor="b" anchorCtr="0" compatLnSpc="1">
            <a:prstTxWarp prst="textNoShape">
              <a:avLst/>
            </a:prstTxWarp>
          </a:bodyPr>
          <a:lstStyle>
            <a:lvl1pPr defTabSz="936712">
              <a:defRPr sz="1200">
                <a:latin typeface="Arial" charset="0"/>
              </a:defRPr>
            </a:lvl1pPr>
          </a:lstStyle>
          <a:p>
            <a:pPr algn="r">
              <a:defRPr/>
            </a:pPr>
            <a:r>
              <a:rPr lang="en-US" sz="900" dirty="0" smtClean="0"/>
              <a:t>Office of Antiterrorism Assistance</a:t>
            </a:r>
            <a:endParaRPr lang="en-US" sz="900" dirty="0"/>
          </a:p>
        </p:txBody>
      </p:sp>
      <p:sp>
        <p:nvSpPr>
          <p:cNvPr id="18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87680" y="8915400"/>
            <a:ext cx="301752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9144" rIns="45720" bIns="0" numCol="1" anchor="t" anchorCtr="0" compatLnSpc="1">
            <a:prstTxWarp prst="textNoShape">
              <a:avLst/>
            </a:prstTxWarp>
          </a:bodyPr>
          <a:lstStyle>
            <a:lvl1pPr algn="r" defTabSz="936712">
              <a:defRPr sz="1200">
                <a:latin typeface="Arial" charset="0"/>
              </a:defRPr>
            </a:lvl1pPr>
          </a:lstStyle>
          <a:p>
            <a:pPr algn="l">
              <a:defRPr/>
            </a:pPr>
            <a:r>
              <a:rPr lang="en-US" sz="900" dirty="0" smtClean="0"/>
              <a:t>Critical Infrastructure Security and Resilience (CISR) v4.00</a:t>
            </a:r>
            <a:endParaRPr lang="en-US" sz="900" dirty="0"/>
          </a:p>
        </p:txBody>
      </p:sp>
      <p:sp>
        <p:nvSpPr>
          <p:cNvPr id="19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87680" y="0"/>
            <a:ext cx="30175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9144" rIns="45720" bIns="9144" numCol="1" anchor="b" anchorCtr="0" compatLnSpc="1">
            <a:prstTxWarp prst="textNoShape">
              <a:avLst/>
            </a:prstTxWarp>
          </a:bodyPr>
          <a:lstStyle>
            <a:lvl1pPr defTabSz="936712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sz="900" dirty="0" smtClean="0"/>
              <a:t>Module 11: Policies and Procedures</a:t>
            </a:r>
            <a:endParaRPr lang="en-US" sz="900" dirty="0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505200" y="8915400"/>
            <a:ext cx="301752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9144" rIns="45720" bIns="0" numCol="1" anchor="t" anchorCtr="0" compatLnSpc="1">
            <a:prstTxWarp prst="textNoShape">
              <a:avLst/>
            </a:prstTxWarp>
          </a:bodyPr>
          <a:lstStyle>
            <a:lvl1pPr algn="r" defTabSz="936712">
              <a:defRPr sz="1200">
                <a:latin typeface="Arial" charset="0"/>
              </a:defRPr>
            </a:lvl1pPr>
          </a:lstStyle>
          <a:p>
            <a:pPr>
              <a:defRPr/>
            </a:pPr>
            <a:fld id="{591BD6A8-70E5-40D7-9606-410942FF5122}" type="slidenum">
              <a:rPr lang="en-US" sz="900"/>
              <a:pPr>
                <a:defRPr/>
              </a:pPr>
              <a:t>‹#›</a:t>
            </a:fld>
            <a:endParaRPr lang="en-US" sz="9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33400" y="457200"/>
            <a:ext cx="5943600" cy="0"/>
          </a:xfrm>
          <a:prstGeom prst="line">
            <a:avLst/>
          </a:prstGeom>
          <a:ln w="9525">
            <a:solidFill>
              <a:srgbClr val="2F2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33400" y="8915400"/>
            <a:ext cx="5943600" cy="0"/>
          </a:xfrm>
          <a:prstGeom prst="line">
            <a:avLst/>
          </a:prstGeom>
          <a:ln w="9525">
            <a:solidFill>
              <a:srgbClr val="2F2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87680" y="9051638"/>
            <a:ext cx="6035040" cy="320962"/>
          </a:xfrm>
          <a:prstGeom prst="rect">
            <a:avLst/>
          </a:prstGeom>
          <a:noFill/>
        </p:spPr>
        <p:txBody>
          <a:bodyPr wrap="square" tIns="9144" bIns="9144" rtlCol="0">
            <a:noAutofit/>
          </a:bodyPr>
          <a:lstStyle/>
          <a:p>
            <a:pPr algn="ctr"/>
            <a:r>
              <a:rPr lang="en-US" sz="900" b="1" dirty="0" smtClean="0"/>
              <a:t>OFFICE OF ANTITERRORISM ASSISTANCE - FOR TRAINING PURPOSES ONLY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3997515574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701675"/>
            <a:ext cx="4686300" cy="35163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04902" y="4452710"/>
            <a:ext cx="4800598" cy="420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11" tIns="46806" rIns="93611" bIns="468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505200" y="0"/>
            <a:ext cx="30175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9144" rIns="45720" bIns="9144" numCol="1" anchor="b" anchorCtr="0" compatLnSpc="1">
            <a:prstTxWarp prst="textNoShape">
              <a:avLst/>
            </a:prstTxWarp>
          </a:bodyPr>
          <a:lstStyle>
            <a:lvl1pPr defTabSz="936712">
              <a:defRPr sz="1200">
                <a:latin typeface="Arial" charset="0"/>
              </a:defRPr>
            </a:lvl1pPr>
          </a:lstStyle>
          <a:p>
            <a:pPr algn="r">
              <a:defRPr/>
            </a:pPr>
            <a:r>
              <a:rPr lang="en-US" sz="900" dirty="0" smtClean="0"/>
              <a:t>Office of Antiterrorism Assistance</a:t>
            </a:r>
            <a:endParaRPr lang="en-US" sz="900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87680" y="8915400"/>
            <a:ext cx="301752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9144" rIns="45720" bIns="0" numCol="1" anchor="t" anchorCtr="0" compatLnSpc="1">
            <a:prstTxWarp prst="textNoShape">
              <a:avLst/>
            </a:prstTxWarp>
          </a:bodyPr>
          <a:lstStyle>
            <a:lvl1pPr algn="r" defTabSz="936712">
              <a:defRPr sz="1200">
                <a:latin typeface="Arial" charset="0"/>
              </a:defRPr>
            </a:lvl1pPr>
          </a:lstStyle>
          <a:p>
            <a:pPr algn="l">
              <a:defRPr/>
            </a:pPr>
            <a:r>
              <a:rPr lang="en-US" sz="900" dirty="0" smtClean="0"/>
              <a:t>Critical Infrastructure Security and Resilience (CISR) v4.00</a:t>
            </a:r>
            <a:endParaRPr lang="en-US" sz="900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87680" y="0"/>
            <a:ext cx="301752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9144" rIns="45720" bIns="9144" numCol="1" anchor="b" anchorCtr="0" compatLnSpc="1">
            <a:prstTxWarp prst="textNoShape">
              <a:avLst/>
            </a:prstTxWarp>
          </a:bodyPr>
          <a:lstStyle>
            <a:lvl1pPr defTabSz="936712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sz="900" dirty="0" smtClean="0"/>
              <a:t>Module 11: Policies and Procedures</a:t>
            </a:r>
            <a:endParaRPr lang="en-US" sz="900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505200" y="8915400"/>
            <a:ext cx="301752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20" tIns="9144" rIns="45720" bIns="0" numCol="1" anchor="t" anchorCtr="0" compatLnSpc="1">
            <a:prstTxWarp prst="textNoShape">
              <a:avLst/>
            </a:prstTxWarp>
          </a:bodyPr>
          <a:lstStyle>
            <a:lvl1pPr algn="r" defTabSz="936712">
              <a:defRPr sz="1200">
                <a:latin typeface="Arial" charset="0"/>
              </a:defRPr>
            </a:lvl1pPr>
          </a:lstStyle>
          <a:p>
            <a:pPr>
              <a:defRPr/>
            </a:pPr>
            <a:fld id="{591BD6A8-70E5-40D7-9606-410942FF5122}" type="slidenum">
              <a:rPr lang="en-US" sz="900"/>
              <a:pPr>
                <a:defRPr/>
              </a:pPr>
              <a:t>‹#›</a:t>
            </a:fld>
            <a:endParaRPr lang="en-US" sz="9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533400" y="457200"/>
            <a:ext cx="5943600" cy="0"/>
          </a:xfrm>
          <a:prstGeom prst="line">
            <a:avLst/>
          </a:prstGeom>
          <a:ln w="9525">
            <a:solidFill>
              <a:srgbClr val="2F2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3400" y="8915400"/>
            <a:ext cx="5943600" cy="0"/>
          </a:xfrm>
          <a:prstGeom prst="line">
            <a:avLst/>
          </a:prstGeom>
          <a:ln w="9525">
            <a:solidFill>
              <a:srgbClr val="2F2F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7680" y="9051638"/>
            <a:ext cx="6035040" cy="320962"/>
          </a:xfrm>
          <a:prstGeom prst="rect">
            <a:avLst/>
          </a:prstGeom>
          <a:noFill/>
        </p:spPr>
        <p:txBody>
          <a:bodyPr wrap="square" tIns="9144" bIns="9144" rtlCol="0">
            <a:noAutofit/>
          </a:bodyPr>
          <a:lstStyle/>
          <a:p>
            <a:pPr algn="ctr"/>
            <a:r>
              <a:rPr lang="en-US" sz="900" b="1" dirty="0" smtClean="0"/>
              <a:t>OFFICE OF ANTITERRORISM ASSISTANCE - FOR TRAINING PURPOSES ONLY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261995445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14300" indent="-114300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571500" indent="-114300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1028700" indent="-114300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85900" indent="-114300" algn="l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en-US" sz="900" dirty="0" smtClean="0"/>
              <a:t>Office of Antiterrorism Assistance</a:t>
            </a:r>
            <a:endParaRPr lang="en-US" sz="9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z="900" dirty="0" smtClean="0"/>
              <a:t>Critical Infrastructure Security and Resilience (CISR) v4.00</a:t>
            </a:r>
            <a:endParaRPr lang="en-US" sz="9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900" dirty="0" smtClean="0"/>
              <a:t>Module 11: Policies and Procedures</a:t>
            </a:r>
            <a:endParaRPr lang="en-US" sz="9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91BD6A8-70E5-40D7-9606-410942FF5122}" type="slidenum">
              <a:rPr lang="en-US" sz="900" smtClean="0"/>
              <a:pPr>
                <a:defRPr/>
              </a:pPr>
              <a:t>1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362304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algn="r">
              <a:defRPr/>
            </a:pPr>
            <a:r>
              <a:rPr lang="en-US" sz="900" dirty="0" smtClean="0"/>
              <a:t>Office of Antiterrorism Assistance</a:t>
            </a:r>
            <a:endParaRPr lang="en-US" sz="9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sz="900" dirty="0" smtClean="0"/>
              <a:t>Critical Infrastructure Security and Resilience (CISR) v4.00</a:t>
            </a:r>
            <a:endParaRPr lang="en-US" sz="9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z="900" dirty="0" smtClean="0"/>
              <a:t>Module 11: Policies and Procedures</a:t>
            </a:r>
            <a:endParaRPr lang="en-US" sz="9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91BD6A8-70E5-40D7-9606-410942FF5122}" type="slidenum">
              <a:rPr lang="en-US" sz="900" smtClean="0"/>
              <a:pPr>
                <a:defRPr/>
              </a:pPr>
              <a:t>88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599870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imary: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11163" y="2743200"/>
            <a:ext cx="6996225" cy="1371600"/>
          </a:xfrm>
          <a:effectLst/>
        </p:spPr>
        <p:txBody>
          <a:bodyPr lIns="91440" tIns="45720" rIns="91440" bIns="45720" anchor="ctr"/>
          <a:lstStyle>
            <a:lvl1pPr algn="l">
              <a:spcAft>
                <a:spcPts val="200"/>
              </a:spcAft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Place Module 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28600"/>
            <a:ext cx="4340543" cy="914400"/>
          </a:xfrm>
        </p:spPr>
        <p:txBody>
          <a:bodyPr anchor="t"/>
          <a:lstStyle>
            <a:lvl1pPr algn="r">
              <a:buNone/>
              <a:defRPr sz="2400" b="1"/>
            </a:lvl1pPr>
          </a:lstStyle>
          <a:p>
            <a:pPr lvl="0"/>
            <a:r>
              <a:rPr lang="en-US" dirty="0" smtClean="0"/>
              <a:t>Place Module ##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315912" y="6629400"/>
            <a:ext cx="2473325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CISR v1.0</a:t>
            </a:r>
            <a:endParaRPr lang="en-US" dirty="0" smtClean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895600" y="6629400"/>
            <a:ext cx="335280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Module 11: Policies and Procedures</a:t>
            </a:r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468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11: Policies and Procedures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 smtClean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54563" y="1220788"/>
            <a:ext cx="3975100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9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4754563" y="3202940"/>
            <a:ext cx="3975100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411164" y="1220788"/>
            <a:ext cx="3976686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1" name="Content Placeholder 6"/>
          <p:cNvSpPr>
            <a:spLocks noGrp="1"/>
          </p:cNvSpPr>
          <p:nvPr>
            <p:ph sz="quarter" idx="18" hasCustomPrompt="1"/>
          </p:nvPr>
        </p:nvSpPr>
        <p:spPr>
          <a:xfrm>
            <a:off x="411163" y="3202940"/>
            <a:ext cx="3976687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4636624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1162" y="228600"/>
            <a:ext cx="8318501" cy="4711700"/>
          </a:xfrm>
        </p:spPr>
        <p:txBody>
          <a:bodyPr/>
          <a:lstStyle>
            <a:lvl1pPr marL="233363" indent="-233363">
              <a:buNone/>
              <a:defRPr sz="28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 marL="1147763" indent="-233363">
              <a:spcBef>
                <a:spcPts val="200"/>
              </a:spcBef>
              <a:tabLst/>
              <a:defRPr sz="2000" b="1">
                <a:latin typeface="Arial" pitchFamily="34" charset="0"/>
                <a:cs typeface="Arial" pitchFamily="34" charset="0"/>
              </a:defRPr>
            </a:lvl3pPr>
            <a:lvl4pPr marL="1604963" indent="-233363">
              <a:spcBef>
                <a:spcPts val="100"/>
              </a:spcBef>
              <a:buFont typeface="Arial" pitchFamily="34" charset="0"/>
              <a:buChar char="•"/>
              <a:defRPr sz="1800" b="1">
                <a:latin typeface="Arial" pitchFamily="34" charset="0"/>
                <a:cs typeface="Arial" pitchFamily="34" charset="0"/>
              </a:defRPr>
            </a:lvl4pPr>
            <a:lvl5pPr marL="1998663" indent="-169863">
              <a:buFont typeface="Arial" pitchFamily="34" charset="0"/>
              <a:buChar char="•"/>
              <a:defRPr sz="2400" b="0">
                <a:latin typeface="+mj-lt"/>
              </a:defRPr>
            </a:lvl5pPr>
          </a:lstStyle>
          <a:p>
            <a:pPr lvl="0"/>
            <a:r>
              <a:rPr lang="en-US" dirty="0" smtClean="0"/>
              <a:t>Click to place content</a:t>
            </a:r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11: Policies and Procedures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767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rimary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  <a:effectLst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11: Policies and Procedures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 smtClean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405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Title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21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11: Policies and Procedures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05435" y="1217957"/>
            <a:ext cx="8318500" cy="3719511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1163" y="231775"/>
            <a:ext cx="5988050" cy="91440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673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Title, 2 Stag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11: Policies and Procedures</a:t>
            </a:r>
            <a:endParaRPr lang="en-US" dirty="0"/>
          </a:p>
        </p:txBody>
      </p:sp>
      <p:sp>
        <p:nvSpPr>
          <p:cNvPr id="19" name="Content Placeholder 6"/>
          <p:cNvSpPr>
            <a:spLocks noGrp="1"/>
          </p:cNvSpPr>
          <p:nvPr>
            <p:ph sz="quarter" idx="16"/>
          </p:nvPr>
        </p:nvSpPr>
        <p:spPr>
          <a:xfrm>
            <a:off x="4705350" y="4162489"/>
            <a:ext cx="4024313" cy="1755648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17"/>
          </p:nvPr>
        </p:nvSpPr>
        <p:spPr>
          <a:xfrm>
            <a:off x="411163" y="1220788"/>
            <a:ext cx="8318500" cy="2743200"/>
          </a:xfrm>
        </p:spPr>
        <p:txBody>
          <a:bodyPr/>
          <a:lstStyle>
            <a:lvl1pPr marL="228600" indent="-228600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4pPr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2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3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0737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1 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3"/>
          <p:cNvSpPr>
            <a:spLocks noGrp="1"/>
          </p:cNvSpPr>
          <p:nvPr>
            <p:ph sz="quarter" idx="13"/>
          </p:nvPr>
        </p:nvSpPr>
        <p:spPr>
          <a:xfrm>
            <a:off x="411164" y="1220788"/>
            <a:ext cx="4027486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/>
          </p:nvPr>
        </p:nvSpPr>
        <p:spPr>
          <a:xfrm>
            <a:off x="4705350" y="1220789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9C6635B0-4939-4DBA-98A8-758956F209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Module 11: Policies and Procedures</a:t>
            </a:r>
            <a:endParaRPr lang="en-US" dirty="0"/>
          </a:p>
        </p:txBody>
      </p:sp>
      <p:sp>
        <p:nvSpPr>
          <p:cNvPr id="11" name="Date Placeholder 11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14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5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squar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6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332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Title and 2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11: Policies and Procedures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/>
          </p:nvPr>
        </p:nvSpPr>
        <p:spPr>
          <a:xfrm>
            <a:off x="4705350" y="1217659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/>
          </p:nvPr>
        </p:nvSpPr>
        <p:spPr>
          <a:xfrm>
            <a:off x="407022" y="1219823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9"/>
          </p:nvPr>
        </p:nvSpPr>
        <p:spPr>
          <a:xfrm>
            <a:off x="470630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4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5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639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Title and 2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11: Policies and Procedures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8"/>
            <a:ext cx="4027486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/>
          </p:nvPr>
        </p:nvSpPr>
        <p:spPr>
          <a:xfrm>
            <a:off x="4705350" y="1220789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9"/>
          </p:nvPr>
        </p:nvSpPr>
        <p:spPr>
          <a:xfrm>
            <a:off x="41116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4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5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154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11: Policies and Procedures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5"/>
          </p:nvPr>
        </p:nvSpPr>
        <p:spPr>
          <a:xfrm>
            <a:off x="4705351" y="1220788"/>
            <a:ext cx="4024312" cy="1781491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35" name="Content Placeholder 13"/>
          <p:cNvSpPr>
            <a:spLocks noGrp="1"/>
          </p:cNvSpPr>
          <p:nvPr>
            <p:ph sz="quarter" idx="26"/>
          </p:nvPr>
        </p:nvSpPr>
        <p:spPr>
          <a:xfrm>
            <a:off x="4705350" y="3150870"/>
            <a:ext cx="4024313" cy="178308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4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5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8"/>
            <a:ext cx="4027486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9"/>
          </p:nvPr>
        </p:nvSpPr>
        <p:spPr>
          <a:xfrm>
            <a:off x="41116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055603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11: Policies and Procedures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0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1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5609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imary: Chapter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11164" y="2743200"/>
            <a:ext cx="8318500" cy="1371600"/>
          </a:xfrm>
          <a:effectLst/>
        </p:spPr>
        <p:txBody>
          <a:bodyPr lIns="91440" tIns="45720" rIns="91440" bIns="45720" anchor="ctr"/>
          <a:lstStyle>
            <a:lvl1pPr algn="ctr">
              <a:spcAft>
                <a:spcPts val="200"/>
              </a:spcAft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Place Chapter Break Title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CISR v1.0</a:t>
            </a:r>
            <a:endParaRPr lang="en-US" dirty="0" smtClean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Module 11: Policies and Procedures</a:t>
            </a:r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000000">
                    <a:lumMod val="85000"/>
                    <a:lumOff val="1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538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Question, Title 1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C4F0EBB8-B6A0-4F62-B54B-ED14A207C5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Module 11: Policies and Procedures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8"/>
            <a:ext cx="8318500" cy="371951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2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3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124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ference: Question, Title 2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11: Policies and Procedures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9"/>
            <a:ext cx="4027487" cy="37017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9"/>
          </p:nvPr>
        </p:nvSpPr>
        <p:spPr>
          <a:xfrm>
            <a:off x="4705350" y="1220788"/>
            <a:ext cx="4027487" cy="37033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3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5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951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ference: Question, Title 1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"/>
          <p:cNvSpPr>
            <a:spLocks noGrp="1"/>
          </p:cNvSpPr>
          <p:nvPr>
            <p:ph type="dt" sz="half" idx="20"/>
          </p:nvPr>
        </p:nvSpPr>
        <p:spPr>
          <a:xfrm>
            <a:off x="47625" y="6629400"/>
            <a:ext cx="2836863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2971800" y="6629400"/>
            <a:ext cx="3200400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Module 11: Policies and Procedures</a:t>
            </a:r>
            <a:endParaRPr lang="en-US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2"/>
          </p:nvPr>
        </p:nvSpPr>
        <p:spPr>
          <a:xfrm>
            <a:off x="8729663" y="6629400"/>
            <a:ext cx="406400" cy="2286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3"/>
          </p:nvPr>
        </p:nvSpPr>
        <p:spPr>
          <a:xfrm>
            <a:off x="4705350" y="1217659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14"/>
          </p:nvPr>
        </p:nvSpPr>
        <p:spPr>
          <a:xfrm>
            <a:off x="407022" y="1219823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19"/>
          </p:nvPr>
        </p:nvSpPr>
        <p:spPr>
          <a:xfrm>
            <a:off x="470630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1" name="Title 3"/>
          <p:cNvSpPr>
            <a:spLocks noGrp="1"/>
          </p:cNvSpPr>
          <p:nvPr>
            <p:ph type="title"/>
          </p:nvPr>
        </p:nvSpPr>
        <p:spPr>
          <a:xfrm>
            <a:off x="411163" y="231775"/>
            <a:ext cx="598805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23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24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389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ference: Question, Title 1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36"/>
          </p:nvPr>
        </p:nvSpPr>
        <p:spPr>
          <a:xfrm>
            <a:off x="8729663" y="6629400"/>
            <a:ext cx="406400" cy="2286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34"/>
          </p:nvPr>
        </p:nvSpPr>
        <p:spPr>
          <a:xfrm>
            <a:off x="47625" y="6629400"/>
            <a:ext cx="2836863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5"/>
          </p:nvPr>
        </p:nvSpPr>
        <p:spPr>
          <a:xfrm>
            <a:off x="2971800" y="6629400"/>
            <a:ext cx="3200400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Module 11: Policies and Procedures</a:t>
            </a:r>
            <a:endParaRPr lang="en-US" dirty="0"/>
          </a:p>
        </p:txBody>
      </p:sp>
      <p:sp>
        <p:nvSpPr>
          <p:cNvPr id="5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8"/>
            <a:ext cx="4027486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Content Placeholder 13"/>
          <p:cNvSpPr>
            <a:spLocks noGrp="1"/>
          </p:cNvSpPr>
          <p:nvPr>
            <p:ph sz="quarter" idx="14"/>
          </p:nvPr>
        </p:nvSpPr>
        <p:spPr>
          <a:xfrm>
            <a:off x="4705350" y="1220789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9"/>
          </p:nvPr>
        </p:nvSpPr>
        <p:spPr>
          <a:xfrm>
            <a:off x="41116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411163" y="231775"/>
            <a:ext cx="598805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0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11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504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ference: Question, Title 2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4"/>
          <p:cNvSpPr>
            <a:spLocks noGrp="1"/>
          </p:cNvSpPr>
          <p:nvPr>
            <p:ph type="sldNum" sz="quarter" idx="39"/>
          </p:nvPr>
        </p:nvSpPr>
        <p:spPr>
          <a:xfrm>
            <a:off x="8729663" y="6629400"/>
            <a:ext cx="406400" cy="2286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" name="Date Placeholder 2"/>
          <p:cNvSpPr>
            <a:spLocks noGrp="1"/>
          </p:cNvSpPr>
          <p:nvPr>
            <p:ph type="dt" sz="half" idx="37"/>
          </p:nvPr>
        </p:nvSpPr>
        <p:spPr>
          <a:xfrm>
            <a:off x="47625" y="6629400"/>
            <a:ext cx="2836863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38"/>
          </p:nvPr>
        </p:nvSpPr>
        <p:spPr>
          <a:xfrm>
            <a:off x="2971800" y="6629400"/>
            <a:ext cx="3200400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Module 11: Policies and Procedures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5"/>
          </p:nvPr>
        </p:nvSpPr>
        <p:spPr>
          <a:xfrm>
            <a:off x="4705351" y="1220788"/>
            <a:ext cx="4024312" cy="1781491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6"/>
          </p:nvPr>
        </p:nvSpPr>
        <p:spPr>
          <a:xfrm>
            <a:off x="4705350" y="3150870"/>
            <a:ext cx="4024313" cy="178308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598805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23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24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  <p:sp>
        <p:nvSpPr>
          <p:cNvPr id="25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8"/>
            <a:ext cx="4027486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6" name="Content Placeholder 13"/>
          <p:cNvSpPr>
            <a:spLocks noGrp="1"/>
          </p:cNvSpPr>
          <p:nvPr>
            <p:ph sz="quarter" idx="19"/>
          </p:nvPr>
        </p:nvSpPr>
        <p:spPr>
          <a:xfrm>
            <a:off x="41116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41445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ference: Question, Title 2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9663" y="6629400"/>
            <a:ext cx="406400" cy="2286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47625" y="6629400"/>
            <a:ext cx="2836863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71800" y="6629400"/>
            <a:ext cx="3200400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Module 11: Policies and Procedures</a:t>
            </a:r>
            <a:endParaRPr lang="en-US" dirty="0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598805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8" name="Picture Placeholder Icon"/>
          <p:cNvSpPr>
            <a:spLocks noGrp="1"/>
          </p:cNvSpPr>
          <p:nvPr>
            <p:ph type="pic" sz="quarter" idx="30" hasCustomPrompt="1"/>
          </p:nvPr>
        </p:nvSpPr>
        <p:spPr>
          <a:xfrm>
            <a:off x="8272463" y="685800"/>
            <a:ext cx="457200" cy="45720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29" name="Text Placeholder Type"/>
          <p:cNvSpPr>
            <a:spLocks noGrp="1"/>
          </p:cNvSpPr>
          <p:nvPr>
            <p:ph type="body" sz="quarter" idx="28" hasCustomPrompt="1"/>
          </p:nvPr>
        </p:nvSpPr>
        <p:spPr>
          <a:xfrm>
            <a:off x="6444933" y="685800"/>
            <a:ext cx="1783080" cy="457200"/>
          </a:xfrm>
          <a:solidFill>
            <a:schemeClr val="bg1">
              <a:lumMod val="65000"/>
            </a:schemeClr>
          </a:solidFill>
        </p:spPr>
        <p:txBody>
          <a:bodyPr wrap="none" rIns="9144"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1600"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Addenda /</a:t>
            </a:r>
          </a:p>
          <a:p>
            <a:pPr lvl="0"/>
            <a:r>
              <a:rPr lang="en-US" dirty="0" smtClean="0"/>
              <a:t>Reference ##</a:t>
            </a:r>
            <a:endParaRPr lang="en-US" dirty="0"/>
          </a:p>
        </p:txBody>
      </p:sp>
      <p:sp>
        <p:nvSpPr>
          <p:cNvPr id="30" name="Text Placeholder Ref"/>
          <p:cNvSpPr>
            <a:spLocks noGrp="1"/>
          </p:cNvSpPr>
          <p:nvPr>
            <p:ph type="body" sz="quarter" idx="31" hasCustomPrompt="1"/>
          </p:nvPr>
        </p:nvSpPr>
        <p:spPr>
          <a:xfrm>
            <a:off x="6443663" y="231775"/>
            <a:ext cx="2286000" cy="411480"/>
          </a:xfr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rIns="9144" bIns="9144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 dirty="0" smtClean="0"/>
              <a:t>Refer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996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eference: Question, Title 2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9663" y="6629400"/>
            <a:ext cx="406400" cy="2286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47625" y="6629400"/>
            <a:ext cx="2836863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71800" y="6629400"/>
            <a:ext cx="3200400" cy="228600"/>
          </a:xfrm>
        </p:spPr>
        <p:txBody>
          <a:bodyPr/>
          <a:lstStyle/>
          <a:p>
            <a:pPr>
              <a:defRPr/>
            </a:pPr>
            <a:r>
              <a:rPr lang="en-US" smtClean="0"/>
              <a:t>Module 11: Policies and Procedures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83185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Icon"/>
          <p:cNvSpPr>
            <a:spLocks noGrp="1"/>
          </p:cNvSpPr>
          <p:nvPr>
            <p:ph type="pic" sz="quarter" idx="33" hasCustomPrompt="1"/>
          </p:nvPr>
        </p:nvSpPr>
        <p:spPr>
          <a:xfrm>
            <a:off x="8409623" y="822960"/>
            <a:ext cx="320040" cy="320040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3"/>
          </p:nvPr>
        </p:nvSpPr>
        <p:spPr>
          <a:xfrm>
            <a:off x="412750" y="1217957"/>
            <a:ext cx="8318500" cy="3719511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62570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ference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11: Policies and Procedures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83185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Picture Placeholder Icon"/>
          <p:cNvSpPr>
            <a:spLocks noGrp="1"/>
          </p:cNvSpPr>
          <p:nvPr>
            <p:ph type="pic" sz="quarter" idx="33" hasCustomPrompt="1"/>
          </p:nvPr>
        </p:nvSpPr>
        <p:spPr>
          <a:xfrm>
            <a:off x="8409623" y="822960"/>
            <a:ext cx="320040" cy="320040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3"/>
          </p:nvPr>
        </p:nvSpPr>
        <p:spPr>
          <a:xfrm>
            <a:off x="412750" y="1217957"/>
            <a:ext cx="8318500" cy="3719511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375068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ference: 1 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3"/>
          <p:cNvSpPr>
            <a:spLocks noGrp="1"/>
          </p:cNvSpPr>
          <p:nvPr>
            <p:ph sz="quarter" idx="13"/>
          </p:nvPr>
        </p:nvSpPr>
        <p:spPr>
          <a:xfrm>
            <a:off x="411164" y="1220788"/>
            <a:ext cx="4027486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/>
          </p:nvPr>
        </p:nvSpPr>
        <p:spPr>
          <a:xfrm>
            <a:off x="4705350" y="1220789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</a:t>
            </a:r>
            <a:fld id="{9C6635B0-4939-4DBA-98A8-758956F209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Module 11: Policies and Procedures</a:t>
            </a:r>
            <a:endParaRPr lang="en-US" dirty="0"/>
          </a:p>
        </p:txBody>
      </p:sp>
      <p:sp>
        <p:nvSpPr>
          <p:cNvPr id="11" name="Date Placeholder 11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83185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Picture Placeholder Icon"/>
          <p:cNvSpPr>
            <a:spLocks noGrp="1"/>
          </p:cNvSpPr>
          <p:nvPr>
            <p:ph type="pic" sz="quarter" idx="33" hasCustomPrompt="1"/>
          </p:nvPr>
        </p:nvSpPr>
        <p:spPr>
          <a:xfrm>
            <a:off x="8409623" y="822960"/>
            <a:ext cx="320040" cy="320040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99567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ference: Title and 2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11: Policies and Procedures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/>
          </p:nvPr>
        </p:nvSpPr>
        <p:spPr>
          <a:xfrm>
            <a:off x="4705350" y="1217659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/>
          </p:nvPr>
        </p:nvSpPr>
        <p:spPr>
          <a:xfrm>
            <a:off x="407022" y="1219823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9"/>
          </p:nvPr>
        </p:nvSpPr>
        <p:spPr>
          <a:xfrm>
            <a:off x="470630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83185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Icon"/>
          <p:cNvSpPr>
            <a:spLocks noGrp="1"/>
          </p:cNvSpPr>
          <p:nvPr>
            <p:ph type="pic" sz="quarter" idx="33" hasCustomPrompt="1"/>
          </p:nvPr>
        </p:nvSpPr>
        <p:spPr>
          <a:xfrm>
            <a:off x="8409623" y="822960"/>
            <a:ext cx="320040" cy="320040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04090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Title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411163" y="1220788"/>
            <a:ext cx="8318499" cy="3719512"/>
          </a:xfrm>
        </p:spPr>
        <p:txBody>
          <a:bodyPr/>
          <a:lstStyle>
            <a:lvl1pPr marL="225425" indent="-225425">
              <a:defRPr/>
            </a:lvl1pPr>
            <a:lvl2pPr marL="548640">
              <a:defRPr/>
            </a:lvl2pPr>
            <a:lvl3pPr marL="822960" indent="-228600">
              <a:defRPr/>
            </a:lvl3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70502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ference: Title and 2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11: Policies and Procedures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8"/>
            <a:ext cx="4027486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/>
          </p:nvPr>
        </p:nvSpPr>
        <p:spPr>
          <a:xfrm>
            <a:off x="4705350" y="1220789"/>
            <a:ext cx="40243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9"/>
          </p:nvPr>
        </p:nvSpPr>
        <p:spPr>
          <a:xfrm>
            <a:off x="41116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83185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Icon"/>
          <p:cNvSpPr>
            <a:spLocks noGrp="1"/>
          </p:cNvSpPr>
          <p:nvPr>
            <p:ph type="pic" sz="quarter" idx="33" hasCustomPrompt="1"/>
          </p:nvPr>
        </p:nvSpPr>
        <p:spPr>
          <a:xfrm>
            <a:off x="8409623" y="822960"/>
            <a:ext cx="320040" cy="320040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54273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ference: 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 </a:t>
            </a:r>
            <a:fld id="{9587AB99-FD34-48E4-8751-B532B08D7F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Module 11: Policies and Procedures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5"/>
          </p:nvPr>
        </p:nvSpPr>
        <p:spPr>
          <a:xfrm>
            <a:off x="4705351" y="1220788"/>
            <a:ext cx="4024312" cy="1781491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35" name="Content Placeholder 13"/>
          <p:cNvSpPr>
            <a:spLocks noGrp="1"/>
          </p:cNvSpPr>
          <p:nvPr>
            <p:ph sz="quarter" idx="26"/>
          </p:nvPr>
        </p:nvSpPr>
        <p:spPr>
          <a:xfrm>
            <a:off x="4705350" y="3150870"/>
            <a:ext cx="4024313" cy="178308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13"/>
          </p:nvPr>
        </p:nvSpPr>
        <p:spPr>
          <a:xfrm>
            <a:off x="411163" y="1220788"/>
            <a:ext cx="4027486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9"/>
          </p:nvPr>
        </p:nvSpPr>
        <p:spPr>
          <a:xfrm>
            <a:off x="411163" y="3157220"/>
            <a:ext cx="402336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11163" y="231775"/>
            <a:ext cx="83185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Picture Placeholder Icon"/>
          <p:cNvSpPr>
            <a:spLocks noGrp="1"/>
          </p:cNvSpPr>
          <p:nvPr>
            <p:ph type="pic" sz="quarter" idx="33" hasCustomPrompt="1"/>
          </p:nvPr>
        </p:nvSpPr>
        <p:spPr>
          <a:xfrm>
            <a:off x="8409623" y="822960"/>
            <a:ext cx="320040" cy="320040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IMAGE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698055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Title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20789"/>
            <a:ext cx="8318500" cy="3713161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</a:p>
        </p:txBody>
      </p:sp>
      <p:sp>
        <p:nvSpPr>
          <p:cNvPr id="26" name="Picture Placeholder 16"/>
          <p:cNvSpPr>
            <a:spLocks noGrp="1"/>
          </p:cNvSpPr>
          <p:nvPr>
            <p:ph type="pic" sz="quarter" idx="15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8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9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19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Question- 1 Title 1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20788"/>
            <a:ext cx="8318500" cy="371951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</a:p>
        </p:txBody>
      </p:sp>
      <p:sp>
        <p:nvSpPr>
          <p:cNvPr id="26" name="Picture Placeholder 16"/>
          <p:cNvSpPr>
            <a:spLocks noGrp="1"/>
          </p:cNvSpPr>
          <p:nvPr>
            <p:ph type="pic" sz="quarter" idx="15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8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9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515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Title Content 2 Stag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4754563" y="4162489"/>
            <a:ext cx="3975100" cy="1755648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411163" y="1220788"/>
            <a:ext cx="8318500" cy="2743200"/>
          </a:xfrm>
        </p:spPr>
        <p:txBody>
          <a:bodyPr/>
          <a:lstStyle>
            <a:lvl1pPr marL="228600" indent="-228600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4pPr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19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20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3" name="Picture Placeholder 16"/>
          <p:cNvSpPr>
            <a:spLocks noGrp="1"/>
          </p:cNvSpPr>
          <p:nvPr>
            <p:ph type="pic" sz="quarter" idx="21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91088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14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4" y="1220788"/>
            <a:ext cx="3976686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4754563" y="1220789"/>
            <a:ext cx="3975100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  <a:endParaRPr lang="en-US" dirty="0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6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4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6591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Question - Title 2 Content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11: Policies and Procedures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20789"/>
            <a:ext cx="3976687" cy="37017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</a:p>
        </p:txBody>
      </p:sp>
      <p:sp>
        <p:nvSpPr>
          <p:cNvPr id="27" name="Title 26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5994984" cy="91440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26" name="Picture Placeholder 16"/>
          <p:cNvSpPr>
            <a:spLocks noGrp="1"/>
          </p:cNvSpPr>
          <p:nvPr>
            <p:ph type="pic" sz="quarter" idx="15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8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9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9" hasCustomPrompt="1"/>
          </p:nvPr>
        </p:nvSpPr>
        <p:spPr>
          <a:xfrm>
            <a:off x="4754563" y="1220788"/>
            <a:ext cx="3978274" cy="37033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846142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Title and 2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11: Policies and Procedures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4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754562" y="1224974"/>
            <a:ext cx="3974147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414337" y="1227138"/>
            <a:ext cx="3973513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  <a:endParaRPr lang="en-US" dirty="0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6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4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9" hasCustomPrompt="1"/>
          </p:nvPr>
        </p:nvSpPr>
        <p:spPr>
          <a:xfrm>
            <a:off x="4754563" y="3157220"/>
            <a:ext cx="3975100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313207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Title and 2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11: Policies and Procedures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4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20788"/>
            <a:ext cx="3976687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2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4754563" y="1220789"/>
            <a:ext cx="3975100" cy="371316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  <a:endParaRPr lang="en-US" dirty="0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6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4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9" hasCustomPrompt="1"/>
          </p:nvPr>
        </p:nvSpPr>
        <p:spPr>
          <a:xfrm>
            <a:off x="411163" y="3157220"/>
            <a:ext cx="3972613" cy="1783080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083983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Title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11: Policies and Procedures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 hasCustomPrompt="1"/>
          </p:nvPr>
        </p:nvSpPr>
        <p:spPr>
          <a:xfrm>
            <a:off x="411164" y="228600"/>
            <a:ext cx="5988050" cy="914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  <a:endParaRPr lang="en-US" dirty="0"/>
          </a:p>
        </p:txBody>
      </p:sp>
      <p:sp>
        <p:nvSpPr>
          <p:cNvPr id="24" name="Picture Placeholder 16"/>
          <p:cNvSpPr>
            <a:spLocks noGrp="1"/>
          </p:cNvSpPr>
          <p:nvPr>
            <p:ph type="pic" sz="quarter" idx="22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5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6" name="Picture Placeholder 16"/>
          <p:cNvSpPr>
            <a:spLocks noGrp="1"/>
          </p:cNvSpPr>
          <p:nvPr>
            <p:ph type="pic" sz="quarter" idx="23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4" y="1220788"/>
            <a:ext cx="3976686" cy="173736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46175" indent="-228600">
              <a:buFont typeface="Arial" pitchFamily="34" charset="0"/>
              <a:buChar char="•"/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33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11163" y="3157220"/>
            <a:ext cx="3976687" cy="173736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46175" indent="-228600">
              <a:buFont typeface="Arial" pitchFamily="34" charset="0"/>
              <a:buChar char="•"/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5" hasCustomPrompt="1"/>
          </p:nvPr>
        </p:nvSpPr>
        <p:spPr>
          <a:xfrm>
            <a:off x="4754563" y="1220788"/>
            <a:ext cx="3975100" cy="173736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35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4754562" y="3150870"/>
            <a:ext cx="3975101" cy="1737360"/>
          </a:xfrm>
          <a:prstGeom prst="rect">
            <a:avLst/>
          </a:prstGeom>
        </p:spPr>
        <p:txBody>
          <a:bodyPr/>
          <a:lstStyle>
            <a:lvl1pPr marL="182563" indent="-1825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defRPr/>
            </a:lvl3pPr>
            <a:lvl4pPr marL="1188720" indent="-228600">
              <a:buFont typeface="Arial" pitchFamily="34" charset="0"/>
              <a:buChar char="•"/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29603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Question - Title 1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20788"/>
            <a:ext cx="8318500" cy="3719512"/>
          </a:xfrm>
          <a:prstGeom prst="rect">
            <a:avLst/>
          </a:prstGeo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7" name="Title 2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4781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11: Policies and Procedures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 hasCustomPrompt="1"/>
          </p:nvPr>
        </p:nvSpPr>
        <p:spPr>
          <a:xfrm>
            <a:off x="411164" y="228600"/>
            <a:ext cx="5988050" cy="9144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399213" y="228600"/>
            <a:ext cx="2330450" cy="914400"/>
          </a:xfrm>
          <a:prstGeom prst="rect">
            <a:avLst/>
          </a:prstGeom>
          <a:solidFill>
            <a:srgbClr val="DDDDDD"/>
          </a:solidFill>
        </p:spPr>
        <p:txBody>
          <a:bodyPr lIns="45720" tIns="91440" rIns="228600" bIns="9144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 sz="1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8000"/>
              <a:buFont typeface="Wingdings" pitchFamily="2" charset="2"/>
              <a:buNone/>
              <a:tabLst/>
              <a:defRPr/>
            </a:pPr>
            <a:r>
              <a:rPr lang="en-US" sz="1600" b="1" dirty="0" smtClean="0"/>
              <a:t>Refer To:</a:t>
            </a:r>
          </a:p>
          <a:p>
            <a:pPr lvl="0"/>
            <a:r>
              <a:rPr lang="en-US" dirty="0" smtClean="0"/>
              <a:t>Addendum #.#, Handout #.#, Book</a:t>
            </a:r>
            <a:endParaRPr lang="en-US" dirty="0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9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627833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Long Title and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411163" y="1220788"/>
            <a:ext cx="8318500" cy="3713161"/>
          </a:xfrm>
        </p:spPr>
        <p:txBody>
          <a:bodyPr/>
          <a:lstStyle>
            <a:lvl1pPr marL="233363" indent="-2333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19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848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Long 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11: Policies and Procedures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411163" y="1220788"/>
            <a:ext cx="3976687" cy="3713161"/>
          </a:xfrm>
        </p:spPr>
        <p:txBody>
          <a:bodyPr/>
          <a:lstStyle>
            <a:lvl1pPr marL="233363" indent="-2333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754563" y="1220788"/>
            <a:ext cx="3978274" cy="3703320"/>
          </a:xfrm>
        </p:spPr>
        <p:txBody>
          <a:bodyPr/>
          <a:lstStyle>
            <a:lvl1pPr marL="233363" indent="-233363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3" name="Picture Placeholder 16"/>
          <p:cNvSpPr>
            <a:spLocks noGrp="1"/>
          </p:cNvSpPr>
          <p:nvPr>
            <p:ph type="pic" sz="quarter" idx="19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9301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: Lo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11: Policies and Procedures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8503920" y="245852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0" name="Picture Placeholder 16"/>
          <p:cNvSpPr>
            <a:spLocks noGrp="1"/>
          </p:cNvSpPr>
          <p:nvPr>
            <p:ph type="pic" sz="quarter" idx="18" hasCustomPrompt="1"/>
          </p:nvPr>
        </p:nvSpPr>
        <p:spPr>
          <a:xfrm>
            <a:off x="8503920" y="5502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  <p:sp>
        <p:nvSpPr>
          <p:cNvPr id="13" name="Picture Placeholder 16"/>
          <p:cNvSpPr>
            <a:spLocks noGrp="1"/>
          </p:cNvSpPr>
          <p:nvPr>
            <p:ph type="pic" sz="quarter" idx="19" hasCustomPrompt="1"/>
          </p:nvPr>
        </p:nvSpPr>
        <p:spPr>
          <a:xfrm>
            <a:off x="8503920" y="851428"/>
            <a:ext cx="274320" cy="27432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buNone/>
              <a:defRPr sz="7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smtClean="0"/>
              <a:t>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65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Title and 2 Content Stag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3" y="228600"/>
            <a:ext cx="8318500" cy="9144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Footer Placeholder 10"/>
          <p:cNvSpPr>
            <a:spLocks noGrp="1" noChangeArrowheads="1"/>
          </p:cNvSpPr>
          <p:nvPr>
            <p:ph type="ftr" sz="quarter" idx="14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5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4705350" y="4162489"/>
            <a:ext cx="4024313" cy="1755648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411163" y="1220788"/>
            <a:ext cx="8318500" cy="2743200"/>
          </a:xfrm>
        </p:spPr>
        <p:txBody>
          <a:bodyPr/>
          <a:lstStyle>
            <a:lvl1pPr marL="228600" indent="-228600"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4pPr>
              <a:defRPr/>
            </a:lvl4pPr>
          </a:lstStyle>
          <a:p>
            <a:pPr marL="228600" lvl="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</a:pPr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7516326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Title and 2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6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19200"/>
            <a:ext cx="3976687" cy="3721099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4754563" y="1220787"/>
            <a:ext cx="3975100" cy="3721099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79761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Question - Title and 2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6" name="Content Placeholder 13"/>
          <p:cNvSpPr>
            <a:spLocks noGrp="1"/>
          </p:cNvSpPr>
          <p:nvPr>
            <p:ph sz="quarter" idx="13" hasCustomPrompt="1"/>
          </p:nvPr>
        </p:nvSpPr>
        <p:spPr>
          <a:xfrm>
            <a:off x="411163" y="1219201"/>
            <a:ext cx="3976687" cy="371951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4754563" y="1220788"/>
            <a:ext cx="3975100" cy="371951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75729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Title, 1 Content, and 2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2" y="228600"/>
            <a:ext cx="8318501" cy="9144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11: Policies and Procedures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Date Placeholder 11"/>
          <p:cNvSpPr>
            <a:spLocks noGrp="1"/>
          </p:cNvSpPr>
          <p:nvPr>
            <p:ph type="dt" sz="half" idx="11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411163" y="1220790"/>
            <a:ext cx="3976687" cy="3719509"/>
          </a:xfrm>
        </p:spPr>
        <p:txBody>
          <a:bodyPr/>
          <a:lstStyle>
            <a:lvl1pPr marL="228600" indent="-228600">
              <a:defRPr baseline="0"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6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754563" y="1220788"/>
            <a:ext cx="3975100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7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4754563" y="3202940"/>
            <a:ext cx="3975100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2827684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ary: Title Content and 2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1162" y="228600"/>
            <a:ext cx="8318501" cy="9144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Module 11: Policies and Procedures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Date Placeholder 11"/>
          <p:cNvSpPr>
            <a:spLocks noGrp="1"/>
          </p:cNvSpPr>
          <p:nvPr>
            <p:ph type="dt" sz="half" idx="11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85000"/>
                  </a:srgbClr>
                </a:solidFill>
              </a:rPr>
              <a:t>CISR v1.0</a:t>
            </a:r>
            <a:endParaRPr lang="en-US" dirty="0" smtClean="0">
              <a:solidFill>
                <a:srgbClr val="FFFFFF">
                  <a:lumMod val="85000"/>
                </a:srgbClr>
              </a:solidFill>
            </a:endParaRPr>
          </a:p>
        </p:txBody>
      </p:sp>
      <p:sp>
        <p:nvSpPr>
          <p:cNvPr id="1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4754563" y="1220788"/>
            <a:ext cx="3975100" cy="3719511"/>
          </a:xfrm>
        </p:spPr>
        <p:txBody>
          <a:bodyPr/>
          <a:lstStyle>
            <a:lvl1pPr marL="228600" indent="-228600">
              <a:defRPr baseline="0"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6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11163" y="1222376"/>
            <a:ext cx="3976687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7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411163" y="3202940"/>
            <a:ext cx="3976687" cy="1737360"/>
          </a:xfrm>
        </p:spPr>
        <p:txBody>
          <a:bodyPr/>
          <a:lstStyle>
            <a:lvl1pPr marL="228600" indent="-228600">
              <a:defRPr/>
            </a:lvl1pPr>
            <a:lvl4pPr>
              <a:defRPr/>
            </a:lvl4pPr>
          </a:lstStyle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193361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image" Target="../media/image1.jpg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11163" y="228600"/>
            <a:ext cx="8318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Header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220788"/>
            <a:ext cx="8318500" cy="371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187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9pPr>
    </p:titleStyle>
    <p:bodyStyle>
      <a:lvl1pPr marL="228600" indent="-228600" algn="l" rtl="0" eaLnBrk="1" fontAlgn="base" hangingPunct="1">
        <a:spcBef>
          <a:spcPts val="0"/>
        </a:spcBef>
        <a:spcAft>
          <a:spcPts val="200"/>
        </a:spcAft>
        <a:buSzPct val="88000"/>
        <a:buFont typeface="Wingdings" pitchFamily="2" charset="2"/>
        <a:buChar char="§"/>
        <a:defRPr sz="2800" b="1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48640" indent="-228600" algn="l" rtl="0" eaLnBrk="1" fontAlgn="base" hangingPunct="1">
        <a:spcBef>
          <a:spcPts val="0"/>
        </a:spcBef>
        <a:spcAft>
          <a:spcPts val="0"/>
        </a:spcAft>
        <a:buChar char="•"/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822960" indent="-228600" algn="l" rtl="0" eaLnBrk="1" fontAlgn="base" hangingPunct="1">
        <a:spcBef>
          <a:spcPts val="0"/>
        </a:spcBef>
        <a:spcAft>
          <a:spcPts val="0"/>
        </a:spcAft>
        <a:buChar char="•"/>
        <a:defRPr sz="20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097280" indent="-228600" algn="l" rtl="0" eaLnBrk="1" fontAlgn="base" hangingPunct="1">
        <a:spcBef>
          <a:spcPts val="0"/>
        </a:spcBef>
        <a:spcAft>
          <a:spcPts val="0"/>
        </a:spcAft>
        <a:buFont typeface="Arial" pitchFamily="34" charset="0"/>
        <a:buChar char="•"/>
        <a:defRPr sz="18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776" userDrawn="1">
          <p15:clr>
            <a:srgbClr val="F26B43"/>
          </p15:clr>
        </p15:guide>
        <p15:guide id="4" orient="horz" pos="720" userDrawn="1">
          <p15:clr>
            <a:srgbClr val="F26B43"/>
          </p15:clr>
        </p15:guide>
        <p15:guide id="5" pos="2763" userDrawn="1">
          <p15:clr>
            <a:srgbClr val="F26B43"/>
          </p15:clr>
        </p15:guide>
        <p15:guide id="6" pos="299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9662" y="6629400"/>
            <a:ext cx="40586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 </a:t>
            </a:r>
            <a:fld id="{1E05A8D5-9D50-4F79-AAB3-D0C9B9E32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6294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9144" rIns="91440" bIns="9144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1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7624" y="6629400"/>
            <a:ext cx="2836864" cy="228600"/>
          </a:xfrm>
          <a:prstGeom prst="rect">
            <a:avLst/>
          </a:prstGeom>
        </p:spPr>
        <p:txBody>
          <a:bodyPr vert="horz" wrap="none" lIns="9144" tIns="9144" rIns="45720" bIns="9144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16" name="Title Placeholder 15"/>
          <p:cNvSpPr>
            <a:spLocks noGrp="1"/>
          </p:cNvSpPr>
          <p:nvPr>
            <p:ph type="title"/>
          </p:nvPr>
        </p:nvSpPr>
        <p:spPr>
          <a:xfrm>
            <a:off x="411164" y="228600"/>
            <a:ext cx="5988050" cy="914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220788"/>
            <a:ext cx="8318500" cy="371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7080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  <p:sldLayoutId id="2147483792" r:id="rId18"/>
    <p:sldLayoutId id="2147483793" r:id="rId19"/>
    <p:sldLayoutId id="2147483763" r:id="rId20"/>
    <p:sldLayoutId id="2147483764" r:id="rId21"/>
    <p:sldLayoutId id="2147483765" r:id="rId22"/>
    <p:sldLayoutId id="2147483766" r:id="rId23"/>
    <p:sldLayoutId id="2147483767" r:id="rId24"/>
    <p:sldLayoutId id="2147483768" r:id="rId25"/>
    <p:sldLayoutId id="2147483769" r:id="rId26"/>
    <p:sldLayoutId id="2147483770" r:id="rId27"/>
    <p:sldLayoutId id="2147483771" r:id="rId28"/>
    <p:sldLayoutId id="2147483772" r:id="rId29"/>
    <p:sldLayoutId id="2147483773" r:id="rId30"/>
    <p:sldLayoutId id="2147483774" r:id="rId3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</a:defRPr>
      </a:lvl9pPr>
    </p:titleStyle>
    <p:bodyStyle>
      <a:lvl1pPr marL="228600" indent="-228600" algn="l" rtl="0" eaLnBrk="1" fontAlgn="base" hangingPunct="1">
        <a:spcBef>
          <a:spcPts val="0"/>
        </a:spcBef>
        <a:spcAft>
          <a:spcPts val="200"/>
        </a:spcAft>
        <a:buSzPct val="88000"/>
        <a:buFont typeface="Wingdings" pitchFamily="2" charset="2"/>
        <a:buChar char="§"/>
        <a:defRPr sz="2800" b="1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548640" indent="-228600" algn="l" rtl="0" eaLnBrk="1" fontAlgn="base" hangingPunct="1">
        <a:spcBef>
          <a:spcPts val="0"/>
        </a:spcBef>
        <a:spcAft>
          <a:spcPts val="0"/>
        </a:spcAft>
        <a:buChar char="•"/>
        <a:defRPr sz="2400" b="1">
          <a:solidFill>
            <a:schemeClr val="tx1"/>
          </a:solidFill>
          <a:latin typeface="+mn-lt"/>
          <a:cs typeface="Arial" pitchFamily="34" charset="0"/>
        </a:defRPr>
      </a:lvl2pPr>
      <a:lvl3pPr marL="822960" indent="-228600" algn="l" rtl="0" eaLnBrk="1" fontAlgn="base" hangingPunct="1">
        <a:spcBef>
          <a:spcPts val="0"/>
        </a:spcBef>
        <a:spcAft>
          <a:spcPts val="0"/>
        </a:spcAft>
        <a:buChar char="•"/>
        <a:defRPr sz="2000" b="1">
          <a:solidFill>
            <a:schemeClr val="tx1"/>
          </a:solidFill>
          <a:latin typeface="+mn-lt"/>
          <a:cs typeface="Arial" pitchFamily="34" charset="0"/>
        </a:defRPr>
      </a:lvl3pPr>
      <a:lvl4pPr marL="1097280" indent="-228600" algn="l" rtl="0" eaLnBrk="1" fontAlgn="base" hangingPunct="1">
        <a:spcBef>
          <a:spcPts val="0"/>
        </a:spcBef>
        <a:spcAft>
          <a:spcPts val="0"/>
        </a:spcAft>
        <a:buFont typeface="Arial" pitchFamily="34" charset="0"/>
        <a:buChar char="•"/>
        <a:defRPr sz="1800" b="1">
          <a:solidFill>
            <a:schemeClr val="tx1"/>
          </a:solidFill>
          <a:latin typeface="+mn-lt"/>
          <a:cs typeface="Arial" pitchFamily="34" charset="0"/>
        </a:defRPr>
      </a:lvl4pPr>
      <a:lvl5pPr marL="1280160" indent="-182880" algn="l" rtl="0" eaLnBrk="1" fontAlgn="base" hangingPunct="1">
        <a:spcBef>
          <a:spcPts val="600"/>
        </a:spcBef>
        <a:spcAft>
          <a:spcPct val="0"/>
        </a:spcAft>
        <a:buFont typeface="Arial" pitchFamily="34" charset="0"/>
        <a:buNone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Policies and Procedures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Module 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CISR v1.0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Module 11: Policies and Procedures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chemeClr val="bg1"/>
                </a:solidFill>
              </a:rPr>
              <a:pPr/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 for Writing Policies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 smtClean="0"/>
              <a:t>Determine the goal to accomplish</a:t>
            </a:r>
          </a:p>
          <a:p>
            <a:pPr lvl="0"/>
            <a:r>
              <a:rPr lang="en-US" dirty="0" smtClean="0"/>
              <a:t>Tell employees why the policy is being implemented</a:t>
            </a:r>
          </a:p>
          <a:p>
            <a:pPr lvl="0"/>
            <a:r>
              <a:rPr lang="en-US" dirty="0" smtClean="0"/>
              <a:t>Provide clear and specific guidelines</a:t>
            </a:r>
          </a:p>
          <a:p>
            <a:pPr lvl="0"/>
            <a:r>
              <a:rPr lang="en-US" dirty="0" smtClean="0"/>
              <a:t>Include sufficient detail to effectively communicate the organization’s position</a:t>
            </a:r>
            <a:endParaRPr lang="en-US" dirty="0"/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Guidelines for Writing Policies</a:t>
            </a:r>
            <a:endParaRPr lang="en-US" sz="1000" b="0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Determine the goal to accomplish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Tell employees why the policy is being implemented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Provide clear and specific guidelines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Include sufficient detail to effectively communicate the organization’s position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3897124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dirty="0" smtClean="0"/>
              <a:t>Module 11: Policies and Procedures</a:t>
            </a:r>
            <a:endParaRPr lang="en-US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927" y="3682821"/>
            <a:ext cx="2774558" cy="1755775"/>
          </a:xfrm>
          <a:ln>
            <a:solidFill>
              <a:schemeClr val="tx1"/>
            </a:solidFill>
          </a:ln>
        </p:spPr>
      </p:pic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lvl="0"/>
            <a:r>
              <a:rPr lang="en-US" dirty="0" smtClean="0"/>
              <a:t>Policies describe organization’s standards</a:t>
            </a:r>
          </a:p>
          <a:p>
            <a:r>
              <a:rPr lang="en-US" dirty="0" smtClean="0"/>
              <a:t>Procedures describe steps to put the standards into action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Characteristics of </a:t>
            </a:r>
            <a:br>
              <a:rPr lang="en-US" dirty="0" smtClean="0"/>
            </a:br>
            <a:r>
              <a:rPr lang="en-US" dirty="0" smtClean="0"/>
              <a:t>Policies and Procedures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sz="quarter" idx="3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Workbook 11.1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Refer To: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74208" y="5223152"/>
            <a:ext cx="218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 smtClean="0">
                <a:solidFill>
                  <a:schemeClr val="bg1"/>
                </a:solidFill>
              </a:rPr>
              <a:t>Source: Getty Images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14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Policies describe organization’s standards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Procedures describe steps to put the standards into action</a:t>
            </a:r>
          </a:p>
          <a:p>
            <a:pPr>
              <a:spcAft>
                <a:spcPts val="0"/>
              </a:spcAft>
            </a:pPr>
            <a:endParaRPr lang="en-US" sz="1000" b="0"/>
          </a:p>
        </p:txBody>
      </p:sp>
      <p:sp>
        <p:nvSpPr>
          <p:cNvPr id="19" name="CallAddLeft" hidden="1"/>
          <p:cNvSpPr txBox="1">
            <a:spLocks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Characteristics of </a:t>
            </a:r>
            <a:br>
              <a:rPr lang="en-US" sz="1000" b="0" smtClean="0"/>
            </a:br>
            <a:r>
              <a:rPr lang="en-US" sz="1000" b="0" smtClean="0"/>
              <a:t>Policies and Procedures</a:t>
            </a:r>
            <a:endParaRPr lang="en-US" sz="1000" b="0" dirty="0"/>
          </a:p>
        </p:txBody>
      </p:sp>
      <p:sp>
        <p:nvSpPr>
          <p:cNvPr id="20" name="CallAddR" hidden="1"/>
          <p:cNvSpPr txBox="1">
            <a:spLocks/>
          </p:cNvSpPr>
          <p:nvPr/>
        </p:nvSpPr>
        <p:spPr bwMode="auto">
          <a:xfrm>
            <a:off x="1854200" y="5029200"/>
            <a:ext cx="1041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smtClean="0"/>
              <a:t>Refer To:</a:t>
            </a:r>
            <a:endParaRPr lang="en-US" sz="800" b="0" dirty="0"/>
          </a:p>
        </p:txBody>
      </p:sp>
      <p:sp>
        <p:nvSpPr>
          <p:cNvPr id="23" name="CallAddR" hidden="1"/>
          <p:cNvSpPr txBox="1">
            <a:spLocks/>
          </p:cNvSpPr>
          <p:nvPr/>
        </p:nvSpPr>
        <p:spPr bwMode="auto">
          <a:xfrm>
            <a:off x="1854200" y="5181600"/>
            <a:ext cx="1041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 smtClean="0"/>
              <a:t>Workbook 11.1</a:t>
            </a:r>
            <a:endParaRPr lang="en-US" sz="800" b="0" dirty="0"/>
          </a:p>
        </p:txBody>
      </p:sp>
    </p:spTree>
    <p:extLst>
      <p:ext uri="{BB962C8B-B14F-4D97-AF65-F5344CB8AC3E}">
        <p14:creationId xmlns:p14="http://schemas.microsoft.com/office/powerpoint/2010/main" val="391209797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Use-of-Force Policy Example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A security force officer must not exceed the amount of force required to stop a subject from carrying out an adversarial action </a:t>
            </a:r>
          </a:p>
          <a:p>
            <a:r>
              <a:rPr lang="en-US" dirty="0" smtClean="0"/>
              <a:t>A security force officer must, as appropriate, follow the escalation of force continuum as it applies to the situation</a:t>
            </a:r>
          </a:p>
          <a:p>
            <a:endParaRPr lang="en-US" dirty="0"/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Use-of-Force Policy Example</a:t>
            </a:r>
            <a:endParaRPr lang="en-US" sz="1000" b="0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A security force officer must not exceed the amount of force required to stop a subject from carrying out an adversarial action 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A security force officer must, as appropriate, follow the escalation of force continuum as it applies to the situation</a:t>
            </a:r>
          </a:p>
          <a:p>
            <a:pPr>
              <a:spcAft>
                <a:spcPts val="0"/>
              </a:spcAft>
            </a:pP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30147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Use-of-Force Procedure Example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Security force: </a:t>
            </a:r>
          </a:p>
          <a:p>
            <a:pPr lvl="1"/>
            <a:r>
              <a:rPr lang="en-US" dirty="0" smtClean="0"/>
              <a:t>Physical restraint</a:t>
            </a:r>
          </a:p>
          <a:p>
            <a:pPr lvl="2"/>
            <a:r>
              <a:rPr lang="en-US" dirty="0" smtClean="0"/>
              <a:t>The security force officer, as appropriate, must issue a verbal warning to a subject before taking action. </a:t>
            </a:r>
          </a:p>
          <a:p>
            <a:pPr lvl="2"/>
            <a:r>
              <a:rPr lang="en-US" dirty="0" smtClean="0"/>
              <a:t>If a verbal warning is not complied with, the security force officer can then escalate to the use of physical restraint.</a:t>
            </a:r>
          </a:p>
          <a:p>
            <a:pPr lvl="1"/>
            <a:endParaRPr lang="en-US" dirty="0"/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Use-of-Force Procedure Example</a:t>
            </a:r>
            <a:endParaRPr lang="en-US" sz="1000" b="0" dirty="0"/>
          </a:p>
        </p:txBody>
      </p:sp>
      <p:sp>
        <p:nvSpPr>
          <p:cNvPr id="9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Security force: 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Physical restraint</a:t>
            </a:r>
          </a:p>
          <a:p>
            <a:pPr marL="342900" lvl="2" indent="-114300">
              <a:spcAft>
                <a:spcPct val="0"/>
              </a:spcAft>
            </a:pPr>
            <a:r>
              <a:rPr lang="en-US" sz="1000" b="0" smtClean="0"/>
              <a:t>The security force officer, as appropriate, must issue a verbal warning to a subject before taking action. </a:t>
            </a:r>
          </a:p>
          <a:p>
            <a:pPr marL="342900" lvl="2" indent="-114300">
              <a:spcAft>
                <a:spcPct val="0"/>
              </a:spcAft>
            </a:pPr>
            <a:r>
              <a:rPr lang="en-US" sz="1000" b="0" smtClean="0"/>
              <a:t>If a verbal warning is not complied with, the security force officer can then escalate to the use of physical restraint.</a:t>
            </a:r>
          </a:p>
          <a:p>
            <a:pPr lvl="1">
              <a:spcAft>
                <a:spcPct val="0"/>
              </a:spcAft>
            </a:pP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186640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Updating </a:t>
            </a:r>
            <a:br>
              <a:rPr lang="en-US" dirty="0" smtClean="0"/>
            </a:br>
            <a:r>
              <a:rPr lang="en-US" dirty="0" smtClean="0"/>
              <a:t>Policies and Procedures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 smtClean="0"/>
              <a:t>Vulnerability analysis methodology and risk assessment strategies ensure that the policies and procedures are:</a:t>
            </a:r>
          </a:p>
          <a:p>
            <a:pPr lvl="1"/>
            <a:r>
              <a:rPr lang="en-US" dirty="0" smtClean="0"/>
              <a:t>Accurate</a:t>
            </a:r>
          </a:p>
          <a:p>
            <a:pPr lvl="1"/>
            <a:r>
              <a:rPr lang="en-US" dirty="0" smtClean="0"/>
              <a:t>Current</a:t>
            </a:r>
          </a:p>
          <a:p>
            <a:pPr lvl="1"/>
            <a:r>
              <a:rPr lang="en-US" dirty="0" smtClean="0"/>
              <a:t>Regularly reviewed and revised to meet changing threats</a:t>
            </a:r>
            <a:endParaRPr lang="en-US" dirty="0"/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Importance of Updating </a:t>
            </a:r>
            <a:br>
              <a:rPr lang="en-US" sz="1000" b="0" smtClean="0"/>
            </a:br>
            <a:r>
              <a:rPr lang="en-US" sz="1000" b="0" smtClean="0"/>
              <a:t>Policies and Procedures</a:t>
            </a:r>
            <a:endParaRPr lang="en-US" sz="1000" b="0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Vulnerability analysis methodology and risk assessment strategies ensure that the policies and procedures are: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Accurate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Current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Regularly reviewed and revised to meet changing threats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22127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Policies and Procedures to Protect Critical Infrastructure (1 of 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80" y="4424455"/>
            <a:ext cx="2930998" cy="1950946"/>
          </a:xfrm>
          <a:ln>
            <a:solidFill>
              <a:schemeClr val="tx1"/>
            </a:solidFill>
          </a:ln>
        </p:spPr>
      </p:pic>
      <p:sp>
        <p:nvSpPr>
          <p:cNvPr id="8" name="Content Placeholder 7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lvl="0"/>
            <a:r>
              <a:rPr lang="en-US" dirty="0" smtClean="0"/>
              <a:t>Develop for:</a:t>
            </a:r>
          </a:p>
          <a:p>
            <a:pPr lvl="1"/>
            <a:r>
              <a:rPr lang="en-US" dirty="0" smtClean="0"/>
              <a:t>Perimeter barriers</a:t>
            </a:r>
          </a:p>
          <a:p>
            <a:pPr lvl="1"/>
            <a:r>
              <a:rPr lang="en-US" dirty="0" smtClean="0"/>
              <a:t>Lighting	</a:t>
            </a:r>
          </a:p>
          <a:p>
            <a:pPr lvl="1"/>
            <a:r>
              <a:rPr lang="en-US" dirty="0" smtClean="0"/>
              <a:t>Intruder detection systems</a:t>
            </a:r>
          </a:p>
          <a:p>
            <a:pPr lvl="1"/>
            <a:r>
              <a:rPr lang="en-US" dirty="0" smtClean="0"/>
              <a:t>Closed-circuit television</a:t>
            </a:r>
          </a:p>
          <a:p>
            <a:pPr lvl="1"/>
            <a:r>
              <a:rPr lang="en-US" dirty="0" smtClean="0"/>
              <a:t>Automated access control systems</a:t>
            </a:r>
          </a:p>
          <a:p>
            <a:pPr lvl="1"/>
            <a:r>
              <a:rPr lang="en-US" dirty="0" smtClean="0"/>
              <a:t>Security officers and patrols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28360" y="6156960"/>
            <a:ext cx="12496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Source: Getty Images</a:t>
            </a:r>
          </a:p>
        </p:txBody>
      </p:sp>
      <p:sp>
        <p:nvSpPr>
          <p:cNvPr id="11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dirty="0" smtClean="0"/>
              <a:t>Types of Policies and Procedures to </a:t>
            </a:r>
          </a:p>
          <a:p>
            <a:r>
              <a:rPr lang="en-US" sz="1000" b="0" dirty="0" smtClean="0"/>
              <a:t>Protect Critical Infrastructure (1 of 2)</a:t>
            </a:r>
            <a:endParaRPr lang="en-US" sz="1000" b="0" dirty="0"/>
          </a:p>
        </p:txBody>
      </p:sp>
      <p:sp>
        <p:nvSpPr>
          <p:cNvPr id="13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Develop for: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Perimeter barriers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Lighting	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Intruder detection systems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Closed-circuit television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Automated access control systems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Security officers and patrols</a:t>
            </a:r>
          </a:p>
          <a:p>
            <a:pPr>
              <a:spcAft>
                <a:spcPct val="0"/>
              </a:spcAft>
            </a:pPr>
            <a:endParaRPr lang="en-US" sz="1000" b="0"/>
          </a:p>
        </p:txBody>
      </p:sp>
    </p:spTree>
    <p:extLst>
      <p:ext uri="{BB962C8B-B14F-4D97-AF65-F5344CB8AC3E}">
        <p14:creationId xmlns:p14="http://schemas.microsoft.com/office/powerpoint/2010/main" val="28814610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Policies and Procedures to Protect Critical Infrastructure (2 of 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dirty="0" smtClean="0"/>
              <a:t>Electronic access controls</a:t>
            </a:r>
          </a:p>
          <a:p>
            <a:pPr lvl="1"/>
            <a:r>
              <a:rPr lang="en-US" dirty="0" smtClean="0"/>
              <a:t>Lock and key controls</a:t>
            </a:r>
          </a:p>
          <a:p>
            <a:pPr lvl="1"/>
            <a:r>
              <a:rPr lang="en-US" dirty="0" smtClean="0"/>
              <a:t>Entry control areas</a:t>
            </a:r>
          </a:p>
          <a:p>
            <a:pPr lvl="1"/>
            <a:r>
              <a:rPr lang="en-US" dirty="0" smtClean="0"/>
              <a:t>Secure asset locations</a:t>
            </a:r>
          </a:p>
          <a:p>
            <a:pPr lvl="1"/>
            <a:r>
              <a:rPr lang="en-US" dirty="0" smtClean="0"/>
              <a:t>Cybersecurity</a:t>
            </a:r>
          </a:p>
          <a:p>
            <a:r>
              <a:rPr lang="en-US" dirty="0" smtClean="0"/>
              <a:t>Include in a standard operating procedures manual</a:t>
            </a:r>
            <a:endParaRPr lang="en-US" dirty="0"/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dirty="0" smtClean="0"/>
              <a:t>Types of Policies and Procedures to </a:t>
            </a:r>
          </a:p>
          <a:p>
            <a:r>
              <a:rPr lang="en-US" sz="1000" b="0" dirty="0" smtClean="0"/>
              <a:t>Protect Critical Infrastructure (2 of 2)</a:t>
            </a:r>
            <a:endParaRPr lang="en-US" sz="1000" b="0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Electronic access controls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Lock and key controls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Entry control areas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Secure asset locations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Cybersecurity</a:t>
            </a:r>
          </a:p>
          <a:p>
            <a:pPr marL="114300" indent="-114300">
              <a:spcAft>
                <a:spcPct val="0"/>
              </a:spcAft>
            </a:pPr>
            <a:r>
              <a:rPr lang="en-US" sz="1000" b="0" smtClean="0"/>
              <a:t>Include in a standard operating procedures manual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55429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Perimeter Barrier Definition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411163" y="1219200"/>
            <a:ext cx="4366577" cy="3721099"/>
          </a:xfrm>
        </p:spPr>
        <p:txBody>
          <a:bodyPr/>
          <a:lstStyle/>
          <a:p>
            <a:pPr lvl="0"/>
            <a:r>
              <a:rPr lang="en-US" dirty="0"/>
              <a:t>Natural boundary, such as a river or mountain range</a:t>
            </a:r>
          </a:p>
          <a:p>
            <a:pPr lvl="0"/>
            <a:r>
              <a:rPr lang="en-US" dirty="0"/>
              <a:t>Freestanding fence or wall</a:t>
            </a:r>
          </a:p>
          <a:p>
            <a:r>
              <a:rPr lang="en-US" dirty="0"/>
              <a:t>Outer walls of a facility or walls or divisions of a </a:t>
            </a:r>
            <a:r>
              <a:rPr lang="en-US" dirty="0" smtClean="0"/>
              <a:t>building</a:t>
            </a:r>
            <a:endParaRPr lang="en-US" dirty="0"/>
          </a:p>
        </p:txBody>
      </p:sp>
      <p:pic>
        <p:nvPicPr>
          <p:cNvPr id="17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8085" y="1429154"/>
            <a:ext cx="2106296" cy="31519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987539" y="4365678"/>
            <a:ext cx="13868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/>
              <a:t>Source: Getty Images</a:t>
            </a:r>
          </a:p>
        </p:txBody>
      </p:sp>
      <p:sp>
        <p:nvSpPr>
          <p:cNvPr id="10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Perimeter Barrier Definition</a:t>
            </a:r>
            <a:endParaRPr lang="en-US" sz="1000" b="0" dirty="0"/>
          </a:p>
        </p:txBody>
      </p:sp>
      <p:sp>
        <p:nvSpPr>
          <p:cNvPr id="11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Natural boundary, such as a river or mountain range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Freestanding fence or wall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Outer walls of a facility or walls or divisions of a building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154744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Perimeter Barrier Purpose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961" y="3938915"/>
            <a:ext cx="3061386" cy="1979286"/>
          </a:xfrm>
        </p:spPr>
      </p:pic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lvl="0"/>
            <a:r>
              <a:rPr lang="en-US" dirty="0" smtClean="0"/>
              <a:t>Delineate a boundary</a:t>
            </a:r>
          </a:p>
          <a:p>
            <a:pPr lvl="0"/>
            <a:r>
              <a:rPr lang="en-US" dirty="0" smtClean="0"/>
              <a:t>Channel visitors to legal points of entry</a:t>
            </a:r>
          </a:p>
          <a:p>
            <a:pPr lvl="0"/>
            <a:r>
              <a:rPr lang="en-US" dirty="0" smtClean="0"/>
              <a:t>Deter and delay unlawful intruders </a:t>
            </a:r>
          </a:p>
          <a:p>
            <a:r>
              <a:rPr lang="en-US" dirty="0" smtClean="0"/>
              <a:t>Provide a degree of physical, psychological, or legal deterrence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88480" y="5694868"/>
            <a:ext cx="11734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 smtClean="0">
                <a:solidFill>
                  <a:schemeClr val="bg1"/>
                </a:solidFill>
              </a:rPr>
              <a:t>Source: DS/T/ATA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10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Perimeter Barrier Purpose</a:t>
            </a:r>
            <a:endParaRPr lang="en-US" sz="1000" b="0" dirty="0"/>
          </a:p>
        </p:txBody>
      </p:sp>
      <p:sp>
        <p:nvSpPr>
          <p:cNvPr id="12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Delineate a boundary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Channel visitors to legal points of entry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Deter and delay unlawful intruders 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Provide a degree of physical, psychological, or legal deterrence</a:t>
            </a:r>
            <a:endParaRPr lang="en-US" sz="1000" b="0"/>
          </a:p>
        </p:txBody>
      </p:sp>
    </p:spTree>
    <p:extLst>
      <p:ext uri="{BB962C8B-B14F-4D97-AF65-F5344CB8AC3E}">
        <p14:creationId xmlns:p14="http://schemas.microsoft.com/office/powerpoint/2010/main" val="373353974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Perimeter Barrier Effectiveness (1 of 2)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 smtClean="0"/>
              <a:t>Perimeter intruder detection systems</a:t>
            </a:r>
          </a:p>
          <a:p>
            <a:pPr lvl="0"/>
            <a:r>
              <a:rPr lang="en-US" dirty="0" smtClean="0"/>
              <a:t>Closed-circuit television and security officers</a:t>
            </a:r>
          </a:p>
          <a:p>
            <a:pPr lvl="0"/>
            <a:r>
              <a:rPr lang="en-US" dirty="0" smtClean="0"/>
              <a:t>Security lighting</a:t>
            </a:r>
          </a:p>
          <a:p>
            <a:r>
              <a:rPr lang="en-US" dirty="0" smtClean="0"/>
              <a:t>Enclosed fencing</a:t>
            </a:r>
            <a:endParaRPr lang="en-US" dirty="0"/>
          </a:p>
        </p:txBody>
      </p:sp>
      <p:sp>
        <p:nvSpPr>
          <p:cNvPr id="10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Perimeter Barrier Effectiveness (1 of 2) </a:t>
            </a:r>
            <a:endParaRPr lang="en-US" sz="1000" b="0" dirty="0"/>
          </a:p>
        </p:txBody>
      </p:sp>
      <p:sp>
        <p:nvSpPr>
          <p:cNvPr id="12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Perimeter intruder detection systems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Closed-circuit television and security officers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Security lighting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Enclosed fencing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271570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Objective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By the end of this module, you will be able to describe the types of policies and procedures needed for the protection of critical infrastructure</a:t>
            </a:r>
            <a:endParaRPr lang="en-US" dirty="0"/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Module Objective</a:t>
            </a:r>
            <a:endParaRPr lang="en-US" sz="1000" b="0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By the end of this module, you will be able to describe the types of policies and procedures needed for the protection of critical infrastructure</a:t>
            </a:r>
            <a:endParaRPr lang="en-US" sz="1000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Perimeter Barrier Effectiveness (2 of 2)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 smtClean="0"/>
              <a:t>Grouped facilities </a:t>
            </a:r>
          </a:p>
          <a:p>
            <a:pPr lvl="0"/>
            <a:r>
              <a:rPr lang="en-US" dirty="0" smtClean="0"/>
              <a:t>Maintained vegetation</a:t>
            </a:r>
          </a:p>
          <a:p>
            <a:pPr lvl="0"/>
            <a:r>
              <a:rPr lang="en-US" dirty="0" smtClean="0"/>
              <a:t>Anticlimbing devices on fences</a:t>
            </a:r>
          </a:p>
          <a:p>
            <a:r>
              <a:rPr lang="en-US" dirty="0" smtClean="0"/>
              <a:t>Secure vehicle gates and fences at the same level</a:t>
            </a:r>
            <a:endParaRPr lang="en-US" dirty="0"/>
          </a:p>
        </p:txBody>
      </p:sp>
      <p:sp>
        <p:nvSpPr>
          <p:cNvPr id="8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Perimeter Barrier Effectiveness (2 of 2) </a:t>
            </a:r>
            <a:endParaRPr lang="en-US" sz="1000" b="0" dirty="0"/>
          </a:p>
        </p:txBody>
      </p:sp>
      <p:sp>
        <p:nvSpPr>
          <p:cNvPr id="9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Grouped facilities 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Maintained vegetation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Anticlimbing devices on fences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Secure vehicle gates and fences at the same level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138271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/>
          </p:cNvPicPr>
          <p:nvPr>
            <p:ph type="pic" sz="quarter" idx="3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" b="75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Workbook 11.2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Doors</a:t>
            </a:r>
          </a:p>
          <a:p>
            <a:r>
              <a:rPr lang="en-US" dirty="0" smtClean="0"/>
              <a:t>Windows</a:t>
            </a:r>
          </a:p>
          <a:p>
            <a:r>
              <a:rPr lang="en-US" dirty="0" smtClean="0"/>
              <a:t>Other areas of the facility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Perimeter Barriers Standards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Refer To:</a:t>
            </a:r>
          </a:p>
        </p:txBody>
      </p:sp>
      <p:sp>
        <p:nvSpPr>
          <p:cNvPr id="12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Doors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Windows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Other areas of the facility</a:t>
            </a:r>
            <a:endParaRPr lang="en-US" sz="1000" b="0" dirty="0"/>
          </a:p>
        </p:txBody>
      </p:sp>
      <p:sp>
        <p:nvSpPr>
          <p:cNvPr id="14" name="CallAddLeft" hidden="1"/>
          <p:cNvSpPr txBox="1">
            <a:spLocks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Perimeter Barriers Standards</a:t>
            </a:r>
            <a:endParaRPr lang="en-US" sz="1000" b="0" dirty="0"/>
          </a:p>
        </p:txBody>
      </p:sp>
      <p:sp>
        <p:nvSpPr>
          <p:cNvPr id="16" name="CallAddR" hidden="1"/>
          <p:cNvSpPr txBox="1">
            <a:spLocks/>
          </p:cNvSpPr>
          <p:nvPr/>
        </p:nvSpPr>
        <p:spPr bwMode="auto">
          <a:xfrm>
            <a:off x="1854200" y="5029200"/>
            <a:ext cx="1041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smtClean="0"/>
              <a:t>Refer To:</a:t>
            </a:r>
            <a:endParaRPr lang="en-US" sz="800" b="0" dirty="0"/>
          </a:p>
        </p:txBody>
      </p:sp>
      <p:sp>
        <p:nvSpPr>
          <p:cNvPr id="17" name="CallAddR" hidden="1"/>
          <p:cNvSpPr txBox="1">
            <a:spLocks/>
          </p:cNvSpPr>
          <p:nvPr/>
        </p:nvSpPr>
        <p:spPr bwMode="auto">
          <a:xfrm>
            <a:off x="1854200" y="5181600"/>
            <a:ext cx="1041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 smtClean="0"/>
              <a:t>Workbook 11.2</a:t>
            </a:r>
            <a:endParaRPr lang="en-US" sz="800" b="0" dirty="0"/>
          </a:p>
        </p:txBody>
      </p:sp>
    </p:spTree>
    <p:extLst>
      <p:ext uri="{BB962C8B-B14F-4D97-AF65-F5344CB8AC3E}">
        <p14:creationId xmlns:p14="http://schemas.microsoft.com/office/powerpoint/2010/main" val="3453474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Lighting (1 of 2)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 smtClean="0"/>
              <a:t>Effective use can minimize the chance that intruders will go undetected </a:t>
            </a:r>
          </a:p>
          <a:p>
            <a:pPr lvl="0"/>
            <a:endParaRPr lang="en-US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91721" y="1587217"/>
            <a:ext cx="3037942" cy="2283743"/>
          </a:xfrm>
        </p:spPr>
      </p:pic>
      <p:sp>
        <p:nvSpPr>
          <p:cNvPr id="10" name="TextBox 9"/>
          <p:cNvSpPr txBox="1"/>
          <p:nvPr/>
        </p:nvSpPr>
        <p:spPr>
          <a:xfrm>
            <a:off x="6500812" y="3598014"/>
            <a:ext cx="218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 smtClean="0">
                <a:solidFill>
                  <a:schemeClr val="bg1"/>
                </a:solidFill>
              </a:rPr>
              <a:t>Source: DS/T/ATA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9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Lighting (1 of 2)</a:t>
            </a:r>
            <a:endParaRPr lang="en-US" sz="1000" b="0" dirty="0"/>
          </a:p>
        </p:txBody>
      </p:sp>
      <p:sp>
        <p:nvSpPr>
          <p:cNvPr id="11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Effective use can minimize the chance that intruders will go undetected </a:t>
            </a:r>
          </a:p>
          <a:p>
            <a:pPr>
              <a:spcAft>
                <a:spcPts val="0"/>
              </a:spcAft>
            </a:pPr>
            <a:endParaRPr lang="en-US" sz="1000" b="0" dirty="0" smtClean="0"/>
          </a:p>
        </p:txBody>
      </p:sp>
    </p:spTree>
    <p:extLst>
      <p:ext uri="{BB962C8B-B14F-4D97-AF65-F5344CB8AC3E}">
        <p14:creationId xmlns:p14="http://schemas.microsoft.com/office/powerpoint/2010/main" val="219820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Lighting (2 of 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 smtClean="0"/>
              <a:t>All external areas should be well lit:</a:t>
            </a:r>
          </a:p>
          <a:p>
            <a:pPr lvl="1"/>
            <a:r>
              <a:rPr lang="en-US" dirty="0" smtClean="0"/>
              <a:t>Vehicle parking areas</a:t>
            </a:r>
          </a:p>
          <a:p>
            <a:pPr lvl="1"/>
            <a:r>
              <a:rPr lang="en-US" dirty="0" smtClean="0"/>
              <a:t>Access routes</a:t>
            </a:r>
          </a:p>
          <a:p>
            <a:pPr lvl="1"/>
            <a:r>
              <a:rPr lang="en-US" dirty="0" smtClean="0"/>
              <a:t>Building entrances</a:t>
            </a:r>
          </a:p>
          <a:p>
            <a:pPr lvl="1"/>
            <a:r>
              <a:rPr lang="en-US" dirty="0" smtClean="0"/>
              <a:t>External doors</a:t>
            </a:r>
          </a:p>
          <a:p>
            <a:pPr lvl="1"/>
            <a:r>
              <a:rPr lang="en-US" dirty="0" smtClean="0"/>
              <a:t>Common entrances</a:t>
            </a:r>
          </a:p>
          <a:p>
            <a:r>
              <a:rPr lang="en-US" dirty="0" smtClean="0"/>
              <a:t>Use light-sensitive devices for daytime and nighttime conditions</a:t>
            </a:r>
          </a:p>
          <a:p>
            <a:endParaRPr lang="en-US" dirty="0"/>
          </a:p>
        </p:txBody>
      </p:sp>
      <p:sp>
        <p:nvSpPr>
          <p:cNvPr id="8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Lighting (2 of 2)</a:t>
            </a:r>
            <a:endParaRPr lang="en-US" sz="1000" b="0" dirty="0"/>
          </a:p>
        </p:txBody>
      </p:sp>
      <p:sp>
        <p:nvSpPr>
          <p:cNvPr id="9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All external areas should be well lit: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Vehicle parking areas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Access routes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Building entrances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External doors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Common entrances</a:t>
            </a:r>
          </a:p>
          <a:p>
            <a:pPr marL="114300" indent="-114300">
              <a:spcAft>
                <a:spcPct val="0"/>
              </a:spcAft>
            </a:pPr>
            <a:r>
              <a:rPr lang="en-US" sz="1000" b="0" smtClean="0"/>
              <a:t>Use light-sensitive devices for daytime and nighttime conditions</a:t>
            </a:r>
          </a:p>
          <a:p>
            <a:pPr>
              <a:spcAft>
                <a:spcPct val="0"/>
              </a:spcAft>
            </a:pP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355859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Lighting and Closed-Circuit </a:t>
            </a:r>
            <a:br>
              <a:rPr lang="en-US" dirty="0" smtClean="0"/>
            </a:br>
            <a:r>
              <a:rPr lang="en-US" dirty="0" smtClean="0"/>
              <a:t>Television Compatibility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 smtClean="0"/>
              <a:t>Factors that dramatically reduce quality of image include:</a:t>
            </a:r>
          </a:p>
          <a:p>
            <a:pPr lvl="1"/>
            <a:r>
              <a:rPr lang="en-US" dirty="0" smtClean="0"/>
              <a:t>Excessive shadows</a:t>
            </a:r>
          </a:p>
          <a:p>
            <a:pPr lvl="1"/>
            <a:r>
              <a:rPr lang="en-US" dirty="0" smtClean="0"/>
              <a:t>Glare into the lens</a:t>
            </a:r>
          </a:p>
          <a:p>
            <a:pPr lvl="1"/>
            <a:r>
              <a:rPr lang="en-US" dirty="0" smtClean="0"/>
              <a:t>Back-lighting</a:t>
            </a:r>
          </a:p>
          <a:p>
            <a:pPr lvl="1"/>
            <a:r>
              <a:rPr lang="en-US" dirty="0" smtClean="0"/>
              <a:t>External lighting</a:t>
            </a:r>
          </a:p>
          <a:p>
            <a:r>
              <a:rPr lang="en-US" dirty="0" smtClean="0"/>
              <a:t>Avoid low-pressure sodium vapor lighting</a:t>
            </a:r>
            <a:endParaRPr lang="en-US" dirty="0"/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Lighting and Closed-Circuit </a:t>
            </a:r>
            <a:br>
              <a:rPr lang="en-US" sz="1000" b="0" smtClean="0"/>
            </a:br>
            <a:r>
              <a:rPr lang="en-US" sz="1000" b="0" smtClean="0"/>
              <a:t>Television Compatibility</a:t>
            </a:r>
            <a:endParaRPr lang="en-US" sz="1000" b="0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Factors that dramatically reduce quality of image include: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Excessive shadows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Glare into the lens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Back-lighting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External lighting</a:t>
            </a:r>
          </a:p>
          <a:p>
            <a:pPr marL="114300" indent="-114300">
              <a:spcAft>
                <a:spcPct val="0"/>
              </a:spcAft>
            </a:pPr>
            <a:r>
              <a:rPr lang="en-US" sz="1000" b="0" smtClean="0"/>
              <a:t>Avoid low-pressure sodium vapor lighting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35293459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Lighting — Perimeter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Module 11: Policies and Procedures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1E05A8D5-9D50-4F79-AAB3-D0C9B9E3293E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055" y="4596765"/>
            <a:ext cx="2689303" cy="1755775"/>
          </a:xfrm>
        </p:spPr>
      </p:pic>
      <p:sp>
        <p:nvSpPr>
          <p:cNvPr id="8" name="Content Placeholder 7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lvl="0"/>
            <a:r>
              <a:rPr lang="en-US" smtClean="0"/>
              <a:t>Should cast a uniform light over the perimeter </a:t>
            </a:r>
          </a:p>
          <a:p>
            <a:pPr lvl="0"/>
            <a:r>
              <a:rPr lang="en-US" smtClean="0"/>
              <a:t>Should create a glare that deters intruders (overhead or low-mounted lamp)</a:t>
            </a:r>
          </a:p>
          <a:p>
            <a:pPr lvl="0"/>
            <a:r>
              <a:rPr lang="en-US" smtClean="0"/>
              <a:t>Should not create a nuisance or hazard outside the perimeter</a:t>
            </a:r>
          </a:p>
          <a:p>
            <a:r>
              <a:rPr lang="en-US" smtClean="0"/>
              <a:t>Should not reveal the positions of guards, either inside or outside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69706" y="6137096"/>
            <a:ext cx="12877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 smtClean="0">
                <a:solidFill>
                  <a:schemeClr val="bg1"/>
                </a:solidFill>
              </a:rPr>
              <a:t>Source: DS/T/ATA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10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Lighting — Perimeter</a:t>
            </a:r>
            <a:endParaRPr lang="en-US" sz="1000" b="0" dirty="0"/>
          </a:p>
        </p:txBody>
      </p:sp>
      <p:sp>
        <p:nvSpPr>
          <p:cNvPr id="12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Should cast a uniform light over the perimeter 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Should create a glare that deters intruders (overhead or low-mounted lamp)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Should not create a nuisance or hazard outside the perimeter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Should not reveal the positions of guards, either inside or outside</a:t>
            </a:r>
            <a:endParaRPr lang="en-US" sz="1000" b="0"/>
          </a:p>
        </p:txBody>
      </p:sp>
    </p:spTree>
    <p:extLst>
      <p:ext uri="{BB962C8B-B14F-4D97-AF65-F5344CB8AC3E}">
        <p14:creationId xmlns:p14="http://schemas.microsoft.com/office/powerpoint/2010/main" val="456690495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Lighting — Area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 smtClean="0"/>
              <a:t>Illuminates areas inside the perimeter that intruders must cross in order to reach their objectives and:</a:t>
            </a:r>
          </a:p>
          <a:p>
            <a:pPr lvl="1"/>
            <a:r>
              <a:rPr lang="en-US" dirty="0" smtClean="0"/>
              <a:t>Increases security officers’ ability to detect intruders</a:t>
            </a:r>
          </a:p>
          <a:p>
            <a:pPr lvl="1"/>
            <a:r>
              <a:rPr lang="en-US" dirty="0" smtClean="0"/>
              <a:t>Acts as a powerful deterrent</a:t>
            </a:r>
          </a:p>
          <a:p>
            <a:pPr lvl="1"/>
            <a:r>
              <a:rPr lang="en-US" dirty="0" smtClean="0"/>
              <a:t>Should be even and without shadows</a:t>
            </a:r>
            <a:endParaRPr lang="en-US" dirty="0"/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Lighting — Area</a:t>
            </a:r>
            <a:endParaRPr lang="en-US" sz="1000" b="0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Illuminates areas inside the perimeter that intruders must cross in order to reach their objectives and: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Increases security officers’ ability to detect intruders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Acts as a powerful deterrent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Should be even and without shadows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22211221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Intruder Detection Systems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 smtClean="0"/>
              <a:t>Designed to:</a:t>
            </a:r>
          </a:p>
          <a:p>
            <a:pPr lvl="1"/>
            <a:r>
              <a:rPr lang="en-US" dirty="0" smtClean="0"/>
              <a:t>Detect entry, or attempted entry, of an intruder into a protected area</a:t>
            </a:r>
          </a:p>
          <a:p>
            <a:pPr lvl="1"/>
            <a:r>
              <a:rPr lang="en-US" dirty="0" smtClean="0"/>
              <a:t>Identify location of an intrusion</a:t>
            </a:r>
          </a:p>
          <a:p>
            <a:pPr lvl="1"/>
            <a:r>
              <a:rPr lang="en-US" dirty="0" smtClean="0"/>
              <a:t>Signal an alarm to the security force</a:t>
            </a:r>
          </a:p>
          <a:p>
            <a:pPr lvl="0"/>
            <a:r>
              <a:rPr lang="en-US" dirty="0" smtClean="0"/>
              <a:t>Best used to provide early detection of attack</a:t>
            </a:r>
          </a:p>
          <a:p>
            <a:r>
              <a:rPr lang="en-US" dirty="0" smtClean="0"/>
              <a:t>Security force must respond quickly</a:t>
            </a:r>
            <a:endParaRPr lang="en-US" dirty="0"/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Intruder Detection Systems</a:t>
            </a:r>
            <a:endParaRPr lang="en-US" sz="1000" b="0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Designed to: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Detect entry, or attempted entry, of an intruder into a protected area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Identify location of an intrusion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Signal an alarm to the security force</a:t>
            </a:r>
          </a:p>
          <a:p>
            <a:pPr marL="114300" indent="-114300">
              <a:spcAft>
                <a:spcPct val="0"/>
              </a:spcAft>
            </a:pPr>
            <a:r>
              <a:rPr lang="en-US" sz="1000" b="0" smtClean="0"/>
              <a:t>Best used to provide early detection of attack</a:t>
            </a:r>
          </a:p>
          <a:p>
            <a:pPr marL="114300" indent="-114300">
              <a:spcAft>
                <a:spcPct val="0"/>
              </a:spcAft>
            </a:pPr>
            <a:r>
              <a:rPr lang="en-US" sz="1000" b="0" smtClean="0"/>
              <a:t>Security force must respond quickly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220073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Intruder Detection System Elements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 smtClean="0"/>
              <a:t>Perimeter — activate by intrusion or attack upon the perimeter</a:t>
            </a:r>
          </a:p>
          <a:p>
            <a:pPr lvl="0"/>
            <a:r>
              <a:rPr lang="en-US" dirty="0" smtClean="0"/>
              <a:t>Trap — activate once the intruder is inside the building</a:t>
            </a:r>
          </a:p>
          <a:p>
            <a:r>
              <a:rPr lang="en-US" dirty="0" smtClean="0"/>
              <a:t>Point — used to protect high-value and portable items</a:t>
            </a:r>
            <a:endParaRPr lang="en-US" dirty="0"/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Intruder Detection System Elements</a:t>
            </a:r>
            <a:endParaRPr lang="en-US" sz="1000" b="0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Perimeter — activate by intrusion or attack upon the perimeter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Trap — activate once the intruder is inside the building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Point — used to protect high-value and portable items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20356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Intruder Detection System for </a:t>
            </a:r>
            <a:br>
              <a:rPr lang="en-US" dirty="0" smtClean="0"/>
            </a:br>
            <a:r>
              <a:rPr lang="en-US" dirty="0" smtClean="0"/>
              <a:t>Unmanned Facilities (1 of 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0" y="3830547"/>
            <a:ext cx="2584715" cy="2087654"/>
          </a:xfrm>
        </p:spPr>
      </p:pic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lvl="0"/>
            <a:r>
              <a:rPr lang="en-US" dirty="0" smtClean="0"/>
              <a:t>Should be equipped with following features: </a:t>
            </a:r>
          </a:p>
          <a:p>
            <a:pPr lvl="1"/>
            <a:r>
              <a:rPr lang="en-US" dirty="0" smtClean="0"/>
              <a:t>Door contact sensors, as a minimum requirement</a:t>
            </a:r>
          </a:p>
          <a:p>
            <a:pPr lvl="1"/>
            <a:r>
              <a:rPr lang="en-US" dirty="0" smtClean="0"/>
              <a:t>Sensors that report to the security control center </a:t>
            </a:r>
          </a:p>
          <a:p>
            <a:pPr lvl="1"/>
            <a:r>
              <a:rPr lang="en-US" dirty="0" smtClean="0"/>
              <a:t>A security control center that provides access control functions</a:t>
            </a:r>
          </a:p>
          <a:p>
            <a:pPr lvl="1"/>
            <a:r>
              <a:rPr lang="en-US" dirty="0" smtClean="0"/>
              <a:t>A verification feature that clarifies the reason for alarm activation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17160" y="5724803"/>
            <a:ext cx="25755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 smtClean="0">
                <a:solidFill>
                  <a:schemeClr val="bg1"/>
                </a:solidFill>
              </a:rPr>
              <a:t>Source: DS/T/ATA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10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Intruder Detection System for </a:t>
            </a:r>
            <a:br>
              <a:rPr lang="en-US" sz="1000" b="0" smtClean="0"/>
            </a:br>
            <a:r>
              <a:rPr lang="en-US" sz="1000" b="0" smtClean="0"/>
              <a:t>Unmanned Facilities (1 of 2)</a:t>
            </a:r>
            <a:endParaRPr lang="en-US" sz="1000" b="0" dirty="0"/>
          </a:p>
        </p:txBody>
      </p:sp>
      <p:sp>
        <p:nvSpPr>
          <p:cNvPr id="12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900" b="0" dirty="0" smtClean="0"/>
              <a:t>Should be equipped with following features: 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900" b="0" dirty="0" smtClean="0"/>
              <a:t>Door contact sensors, as a minimum requirement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900" b="0" dirty="0" smtClean="0"/>
              <a:t>Sensors that report to the security control center 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900" b="0" dirty="0" smtClean="0"/>
              <a:t>A security control center that provides access control functions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900" b="0" dirty="0" smtClean="0"/>
              <a:t>A verification feature that clarifies the reason for alarm activation</a:t>
            </a:r>
          </a:p>
          <a:p>
            <a:pPr>
              <a:spcAft>
                <a:spcPct val="0"/>
              </a:spcAft>
            </a:pPr>
            <a:endParaRPr lang="en-US" sz="900" b="0" dirty="0"/>
          </a:p>
        </p:txBody>
      </p:sp>
    </p:spTree>
    <p:extLst>
      <p:ext uri="{BB962C8B-B14F-4D97-AF65-F5344CB8AC3E}">
        <p14:creationId xmlns:p14="http://schemas.microsoft.com/office/powerpoint/2010/main" val="404324723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Map with VAM Phases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Module 11: Policies and Procedures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CISR v1.0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782" y="1224981"/>
            <a:ext cx="5760438" cy="3608430"/>
          </a:xfrm>
          <a:prstGeom prst="rect">
            <a:avLst/>
          </a:prstGeom>
        </p:spPr>
      </p:pic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1864815" y="1656284"/>
            <a:ext cx="1505148" cy="1175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FFFFFF"/>
                </a:solidFill>
                <a:latin typeface="+mj-lt"/>
                <a:ea typeface="Calibri" pitchFamily="34" charset="0"/>
                <a:cs typeface="Calibri" pitchFamily="34" charset="0"/>
              </a:rPr>
              <a:t>Identify Vital </a:t>
            </a:r>
            <a:r>
              <a:rPr lang="en-US" sz="1400" b="1" dirty="0" smtClean="0">
                <a:solidFill>
                  <a:srgbClr val="FFFFFF"/>
                </a:solidFill>
                <a:latin typeface="+mj-lt"/>
                <a:ea typeface="Calibri" pitchFamily="34" charset="0"/>
                <a:cs typeface="Calibri" pitchFamily="34" charset="0"/>
              </a:rPr>
              <a:t>Infrastructure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+mj-lt"/>
                <a:cs typeface="Calibri" pitchFamily="34" charset="0"/>
              </a:rPr>
              <a:t>Module 2</a:t>
            </a:r>
            <a:endParaRPr lang="en-US" sz="1400" b="1" dirty="0">
              <a:latin typeface="+mj-lt"/>
              <a:cs typeface="Calibri" pitchFamily="34" charset="0"/>
            </a:endParaRP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3665509" y="1655184"/>
            <a:ext cx="1505148" cy="1166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+mj-lt"/>
                <a:ea typeface="Calibri" pitchFamily="34" charset="0"/>
                <a:cs typeface="Calibri" pitchFamily="34" charset="0"/>
              </a:rPr>
              <a:t>Assess Vital Infrastructure Components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+mj-lt"/>
                <a:cs typeface="Calibri" pitchFamily="34" charset="0"/>
              </a:rPr>
              <a:t>Module 5</a:t>
            </a:r>
            <a:endParaRPr lang="en-US" sz="1400" b="1" dirty="0">
              <a:latin typeface="+mj-lt"/>
              <a:cs typeface="Calibri" pitchFamily="34" charset="0"/>
            </a:endParaRP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5444442" y="1655184"/>
            <a:ext cx="1505148" cy="1166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+mj-lt"/>
                <a:ea typeface="Calibri" pitchFamily="34" charset="0"/>
                <a:cs typeface="Calibri" pitchFamily="34" charset="0"/>
              </a:rPr>
              <a:t>Identify Vital Infrastructure Assets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+mj-lt"/>
                <a:cs typeface="Calibri" pitchFamily="34" charset="0"/>
              </a:rPr>
              <a:t>Module 6</a:t>
            </a:r>
            <a:endParaRPr lang="en-US" sz="1400" b="1" dirty="0">
              <a:latin typeface="+mj-lt"/>
              <a:cs typeface="Calibri" pitchFamily="34" charset="0"/>
            </a:endParaRP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2151893" y="3492475"/>
            <a:ext cx="1505148" cy="115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+mj-lt"/>
                <a:ea typeface="Calibri" pitchFamily="34" charset="0"/>
                <a:cs typeface="Calibri" pitchFamily="34" charset="0"/>
              </a:rPr>
              <a:t>Analyze the Threat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+mj-lt"/>
                <a:cs typeface="Calibri" pitchFamily="34" charset="0"/>
              </a:rPr>
              <a:t>Modules 7-10</a:t>
            </a:r>
            <a:endParaRPr lang="en-US" sz="1400" b="1" dirty="0">
              <a:latin typeface="+mj-lt"/>
              <a:cs typeface="Calibri" pitchFamily="34" charset="0"/>
            </a:endParaRPr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3902093" y="3491638"/>
            <a:ext cx="1635867" cy="1175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+mj-lt"/>
                <a:cs typeface="Calibri" pitchFamily="34" charset="0"/>
              </a:rPr>
              <a:t>Identify Security Counter-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+mj-lt"/>
                <a:cs typeface="Calibri" pitchFamily="34" charset="0"/>
              </a:rPr>
              <a:t>Measures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+mj-lt"/>
                <a:cs typeface="Calibri" pitchFamily="34" charset="0"/>
              </a:rPr>
              <a:t>Modules 11-14</a:t>
            </a:r>
            <a:endParaRPr lang="en-US" sz="1400" b="1" dirty="0">
              <a:latin typeface="+mj-lt"/>
              <a:cs typeface="Calibri" pitchFamily="34" charset="0"/>
            </a:endParaRP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5707797" y="3496992"/>
            <a:ext cx="1575216" cy="1175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+mj-lt"/>
                <a:cs typeface="Calibri" pitchFamily="34" charset="0"/>
              </a:rPr>
              <a:t>Develop Operational Resilience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+mj-lt"/>
                <a:cs typeface="Calibri" pitchFamily="34" charset="0"/>
              </a:rPr>
              <a:t>Module 15</a:t>
            </a:r>
            <a:endParaRPr lang="en-US" sz="1400" b="1" dirty="0">
              <a:latin typeface="+mj-lt"/>
              <a:cs typeface="Calibri" pitchFamily="34" charset="0"/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3756044" y="1342116"/>
            <a:ext cx="1732752" cy="328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1400" b="1" dirty="0" smtClean="0">
                <a:latin typeface="+mj-lt"/>
                <a:ea typeface="Calibri" pitchFamily="34" charset="0"/>
                <a:cs typeface="Calibri" pitchFamily="34" charset="0"/>
              </a:rPr>
              <a:t>VAM Phase </a:t>
            </a:r>
            <a:r>
              <a:rPr lang="en-US" sz="1400" b="1" dirty="0">
                <a:latin typeface="+mj-lt"/>
                <a:ea typeface="Calibri" pitchFamily="34" charset="0"/>
                <a:cs typeface="Calibri" pitchFamily="34" charset="0"/>
              </a:rPr>
              <a:t>1</a:t>
            </a:r>
            <a:endParaRPr lang="en-US" sz="1400" b="1" dirty="0">
              <a:latin typeface="+mj-lt"/>
              <a:cs typeface="Calibri" pitchFamily="34" charset="0"/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2082307" y="3194806"/>
            <a:ext cx="1613840" cy="29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1400" b="1" dirty="0" smtClean="0">
                <a:latin typeface="+mj-lt"/>
                <a:ea typeface="Calibri" pitchFamily="34" charset="0"/>
                <a:cs typeface="Calibri" pitchFamily="34" charset="0"/>
              </a:rPr>
              <a:t>VAM Phase 2</a:t>
            </a:r>
            <a:endParaRPr lang="en-US" sz="1400" b="1" dirty="0">
              <a:latin typeface="+mj-lt"/>
              <a:cs typeface="Calibri" pitchFamily="34" charset="0"/>
            </a:endParaRP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3902093" y="3202426"/>
            <a:ext cx="1427632" cy="29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1400" b="1" dirty="0" smtClean="0">
                <a:latin typeface="+mj-lt"/>
                <a:ea typeface="Calibri" pitchFamily="34" charset="0"/>
                <a:cs typeface="Calibri" pitchFamily="34" charset="0"/>
              </a:rPr>
              <a:t>VAM Phase 3</a:t>
            </a:r>
            <a:endParaRPr lang="en-US" sz="1400" b="1" dirty="0">
              <a:latin typeface="+mj-lt"/>
              <a:cs typeface="Calibri" pitchFamily="34" charset="0"/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5677317" y="3194806"/>
            <a:ext cx="1525120" cy="29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1400" b="1" dirty="0" smtClean="0">
                <a:latin typeface="+mj-lt"/>
                <a:ea typeface="Calibri" pitchFamily="34" charset="0"/>
                <a:cs typeface="Calibri" pitchFamily="34" charset="0"/>
              </a:rPr>
              <a:t>VAM Phase 4</a:t>
            </a:r>
            <a:endParaRPr lang="en-US" sz="1400" b="1" dirty="0">
              <a:latin typeface="+mj-lt"/>
              <a:cs typeface="Calibri" pitchFamily="34" charset="0"/>
            </a:endParaRPr>
          </a:p>
        </p:txBody>
      </p:sp>
      <p:sp>
        <p:nvSpPr>
          <p:cNvPr id="39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Aft>
                <a:spcPct val="0"/>
              </a:spcAft>
              <a:buNone/>
            </a:pPr>
            <a:endParaRPr lang="en-US" sz="1000" b="0" dirty="0" smtClean="0"/>
          </a:p>
        </p:txBody>
      </p:sp>
      <p:sp>
        <p:nvSpPr>
          <p:cNvPr id="35" name="CallAddL" hidden="1"/>
          <p:cNvSpPr/>
          <p:nvPr/>
        </p:nvSpPr>
        <p:spPr>
          <a:xfrm>
            <a:off x="122101" y="5915019"/>
            <a:ext cx="816249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" dirty="0">
                <a:ea typeface="Calibri" pitchFamily="34" charset="0"/>
                <a:cs typeface="Calibri" pitchFamily="34" charset="0"/>
              </a:rPr>
              <a:t>VAM Phase </a:t>
            </a:r>
            <a:r>
              <a:rPr lang="en-US" sz="800" dirty="0" smtClean="0">
                <a:ea typeface="Calibri" pitchFamily="34" charset="0"/>
                <a:cs typeface="Calibri" pitchFamily="34" charset="0"/>
              </a:rPr>
              <a:t>2</a:t>
            </a:r>
            <a:endParaRPr lang="en-US" sz="800" dirty="0">
              <a:cs typeface="Calibri" pitchFamily="34" charset="0"/>
            </a:endParaRPr>
          </a:p>
        </p:txBody>
      </p:sp>
      <p:sp>
        <p:nvSpPr>
          <p:cNvPr id="40" name="CallAddL" hidden="1"/>
          <p:cNvSpPr/>
          <p:nvPr/>
        </p:nvSpPr>
        <p:spPr>
          <a:xfrm>
            <a:off x="0" y="5497204"/>
            <a:ext cx="1060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" dirty="0"/>
              <a:t>Identify Critical Infrastructure</a:t>
            </a:r>
          </a:p>
          <a:p>
            <a:pPr algn="ctr"/>
            <a:r>
              <a:rPr lang="en-US" sz="600" dirty="0"/>
              <a:t>Module 2</a:t>
            </a:r>
          </a:p>
        </p:txBody>
      </p:sp>
      <p:sp>
        <p:nvSpPr>
          <p:cNvPr id="41" name="CallAddL" hidden="1"/>
          <p:cNvSpPr txBox="1">
            <a:spLocks noChangeArrowheads="1"/>
          </p:cNvSpPr>
          <p:nvPr/>
        </p:nvSpPr>
        <p:spPr bwMode="auto">
          <a:xfrm>
            <a:off x="1050925" y="5497204"/>
            <a:ext cx="1028700" cy="453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600" dirty="0"/>
              <a:t>Assess Critical Infrastructure Components</a:t>
            </a:r>
          </a:p>
          <a:p>
            <a:pPr algn="ctr"/>
            <a:r>
              <a:rPr lang="en-US" sz="600" dirty="0"/>
              <a:t>Module 5</a:t>
            </a:r>
          </a:p>
        </p:txBody>
      </p:sp>
      <p:sp>
        <p:nvSpPr>
          <p:cNvPr id="42" name="CallAddL" hidden="1"/>
          <p:cNvSpPr txBox="1">
            <a:spLocks noChangeArrowheads="1"/>
          </p:cNvSpPr>
          <p:nvPr/>
        </p:nvSpPr>
        <p:spPr bwMode="auto">
          <a:xfrm>
            <a:off x="1982245" y="5497204"/>
            <a:ext cx="865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600" dirty="0" smtClean="0">
                <a:latin typeface="+mj-lt"/>
                <a:ea typeface="Calibri" pitchFamily="34" charset="0"/>
                <a:cs typeface="Calibri" pitchFamily="34" charset="0"/>
              </a:rPr>
              <a:t>Identify Critical Infrastructure Assets</a:t>
            </a:r>
          </a:p>
          <a:p>
            <a:pPr algn="ctr">
              <a:defRPr/>
            </a:pPr>
            <a:r>
              <a:rPr lang="en-US" sz="600" dirty="0" smtClean="0">
                <a:latin typeface="+mj-lt"/>
                <a:cs typeface="Calibri" pitchFamily="34" charset="0"/>
              </a:rPr>
              <a:t>Module 6</a:t>
            </a:r>
            <a:endParaRPr lang="en-US" sz="600" dirty="0">
              <a:latin typeface="+mj-lt"/>
              <a:cs typeface="Calibri" pitchFamily="34" charset="0"/>
            </a:endParaRPr>
          </a:p>
        </p:txBody>
      </p:sp>
      <p:sp>
        <p:nvSpPr>
          <p:cNvPr id="43" name="CallAddL" hidden="1"/>
          <p:cNvSpPr txBox="1">
            <a:spLocks noChangeArrowheads="1"/>
          </p:cNvSpPr>
          <p:nvPr/>
        </p:nvSpPr>
        <p:spPr bwMode="auto">
          <a:xfrm>
            <a:off x="79376" y="6122348"/>
            <a:ext cx="901699" cy="21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600" dirty="0" smtClean="0">
                <a:latin typeface="+mj-lt"/>
                <a:ea typeface="Calibri" pitchFamily="34" charset="0"/>
                <a:cs typeface="Calibri" pitchFamily="34" charset="0"/>
              </a:rPr>
              <a:t>Analyze the Threat</a:t>
            </a:r>
          </a:p>
          <a:p>
            <a:pPr algn="ctr">
              <a:defRPr/>
            </a:pPr>
            <a:r>
              <a:rPr lang="en-US" sz="600" dirty="0" smtClean="0">
                <a:latin typeface="+mj-lt"/>
                <a:cs typeface="Calibri" pitchFamily="34" charset="0"/>
              </a:rPr>
              <a:t>Modules 7-10</a:t>
            </a:r>
            <a:endParaRPr lang="en-US" sz="600" dirty="0">
              <a:latin typeface="+mj-lt"/>
              <a:cs typeface="Calibri" pitchFamily="34" charset="0"/>
            </a:endParaRPr>
          </a:p>
        </p:txBody>
      </p:sp>
      <p:sp>
        <p:nvSpPr>
          <p:cNvPr id="44" name="CallAddL" hidden="1"/>
          <p:cNvSpPr txBox="1">
            <a:spLocks noChangeArrowheads="1"/>
          </p:cNvSpPr>
          <p:nvPr/>
        </p:nvSpPr>
        <p:spPr bwMode="auto">
          <a:xfrm>
            <a:off x="2018110" y="6122348"/>
            <a:ext cx="793751" cy="43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600" dirty="0">
                <a:latin typeface="+mj-lt"/>
                <a:cs typeface="Calibri" pitchFamily="34" charset="0"/>
              </a:rPr>
              <a:t>Develop Operational Resilience </a:t>
            </a:r>
          </a:p>
          <a:p>
            <a:pPr algn="ctr">
              <a:defRPr/>
            </a:pPr>
            <a:r>
              <a:rPr lang="en-US" sz="600" dirty="0">
                <a:latin typeface="+mj-lt"/>
                <a:cs typeface="Calibri" pitchFamily="34" charset="0"/>
              </a:rPr>
              <a:t>Module 15</a:t>
            </a:r>
          </a:p>
        </p:txBody>
      </p:sp>
      <p:sp>
        <p:nvSpPr>
          <p:cNvPr id="45" name="CallAddL" hidden="1"/>
          <p:cNvSpPr/>
          <p:nvPr/>
        </p:nvSpPr>
        <p:spPr>
          <a:xfrm>
            <a:off x="1071426" y="5345446"/>
            <a:ext cx="816249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" dirty="0">
                <a:ea typeface="Calibri" pitchFamily="34" charset="0"/>
                <a:cs typeface="Calibri" pitchFamily="34" charset="0"/>
              </a:rPr>
              <a:t>VAM Phase 1</a:t>
            </a:r>
            <a:endParaRPr lang="en-US" sz="800" dirty="0">
              <a:cs typeface="Calibri" pitchFamily="34" charset="0"/>
            </a:endParaRPr>
          </a:p>
        </p:txBody>
      </p:sp>
      <p:sp>
        <p:nvSpPr>
          <p:cNvPr id="46" name="CallAddL" hidden="1"/>
          <p:cNvSpPr/>
          <p:nvPr/>
        </p:nvSpPr>
        <p:spPr>
          <a:xfrm>
            <a:off x="122101" y="5915019"/>
            <a:ext cx="816249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" dirty="0">
                <a:ea typeface="Calibri" pitchFamily="34" charset="0"/>
                <a:cs typeface="Calibri" pitchFamily="34" charset="0"/>
              </a:rPr>
              <a:t>VAM Phase </a:t>
            </a:r>
            <a:r>
              <a:rPr lang="en-US" sz="800" dirty="0" smtClean="0">
                <a:ea typeface="Calibri" pitchFamily="34" charset="0"/>
                <a:cs typeface="Calibri" pitchFamily="34" charset="0"/>
              </a:rPr>
              <a:t>2</a:t>
            </a:r>
            <a:endParaRPr lang="en-US" sz="800" dirty="0">
              <a:cs typeface="Calibri" pitchFamily="34" charset="0"/>
            </a:endParaRPr>
          </a:p>
        </p:txBody>
      </p:sp>
      <p:sp>
        <p:nvSpPr>
          <p:cNvPr id="47" name="CallAddL" hidden="1"/>
          <p:cNvSpPr/>
          <p:nvPr/>
        </p:nvSpPr>
        <p:spPr>
          <a:xfrm>
            <a:off x="1157151" y="5915019"/>
            <a:ext cx="816249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" dirty="0">
                <a:ea typeface="Calibri" pitchFamily="34" charset="0"/>
                <a:cs typeface="Calibri" pitchFamily="34" charset="0"/>
              </a:rPr>
              <a:t>VAM Phase </a:t>
            </a:r>
            <a:r>
              <a:rPr lang="en-US" sz="800" dirty="0" smtClean="0">
                <a:ea typeface="Calibri" pitchFamily="34" charset="0"/>
                <a:cs typeface="Calibri" pitchFamily="34" charset="0"/>
              </a:rPr>
              <a:t>3</a:t>
            </a:r>
            <a:endParaRPr lang="en-US" sz="800" dirty="0">
              <a:cs typeface="Calibri" pitchFamily="34" charset="0"/>
            </a:endParaRPr>
          </a:p>
        </p:txBody>
      </p:sp>
      <p:sp>
        <p:nvSpPr>
          <p:cNvPr id="48" name="CallAddL" hidden="1"/>
          <p:cNvSpPr/>
          <p:nvPr/>
        </p:nvSpPr>
        <p:spPr>
          <a:xfrm>
            <a:off x="2006861" y="5915019"/>
            <a:ext cx="816249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" dirty="0">
                <a:ea typeface="Calibri" pitchFamily="34" charset="0"/>
                <a:cs typeface="Calibri" pitchFamily="34" charset="0"/>
              </a:rPr>
              <a:t>VAM Phase </a:t>
            </a:r>
            <a:r>
              <a:rPr lang="en-US" sz="800" dirty="0" smtClean="0">
                <a:ea typeface="Calibri" pitchFamily="34" charset="0"/>
                <a:cs typeface="Calibri" pitchFamily="34" charset="0"/>
              </a:rPr>
              <a:t>4</a:t>
            </a:r>
            <a:endParaRPr lang="en-US" sz="800" dirty="0">
              <a:cs typeface="Calibri" pitchFamily="34" charset="0"/>
            </a:endParaRPr>
          </a:p>
        </p:txBody>
      </p:sp>
      <p:sp>
        <p:nvSpPr>
          <p:cNvPr id="36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Course Map with VAM Phases 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375525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Intruder Detection System for </a:t>
            </a:r>
            <a:br>
              <a:rPr lang="en-US" dirty="0" smtClean="0"/>
            </a:br>
            <a:r>
              <a:rPr lang="en-US" dirty="0" smtClean="0"/>
              <a:t>Unmanned Facilities (2 of 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 smtClean="0"/>
              <a:t>The verification feature can be provided by:</a:t>
            </a:r>
          </a:p>
          <a:p>
            <a:pPr lvl="1"/>
            <a:r>
              <a:rPr lang="en-US" dirty="0" smtClean="0"/>
              <a:t>Closed-circuit television at the remote site</a:t>
            </a:r>
          </a:p>
          <a:p>
            <a:pPr lvl="1"/>
            <a:r>
              <a:rPr lang="en-US" dirty="0" smtClean="0"/>
              <a:t>Law enforcement or security force personnel directed to the site to investigate</a:t>
            </a:r>
          </a:p>
          <a:p>
            <a:r>
              <a:rPr lang="en-US" dirty="0" smtClean="0"/>
              <a:t>Provides the ability to view the area</a:t>
            </a:r>
          </a:p>
          <a:p>
            <a:endParaRPr lang="en-US" dirty="0"/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Intruder Detection System for </a:t>
            </a:r>
            <a:br>
              <a:rPr lang="en-US" sz="1000" b="0" smtClean="0"/>
            </a:br>
            <a:r>
              <a:rPr lang="en-US" sz="1000" b="0" smtClean="0"/>
              <a:t>Unmanned Facilities (2 of 2)</a:t>
            </a:r>
            <a:endParaRPr lang="en-US" sz="1000" b="0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The verification feature can be provided by: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Closed-circuit television at the remote site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Law enforcement or security force personnel directed to the site to investigate</a:t>
            </a:r>
          </a:p>
          <a:p>
            <a:pPr marL="114300" indent="-114300">
              <a:spcAft>
                <a:spcPct val="0"/>
              </a:spcAft>
            </a:pPr>
            <a:r>
              <a:rPr lang="en-US" sz="1000" b="0" smtClean="0"/>
              <a:t>Provides the ability to view the area</a:t>
            </a:r>
          </a:p>
          <a:p>
            <a:pPr>
              <a:spcAft>
                <a:spcPct val="0"/>
              </a:spcAft>
            </a:pP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19309468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/>
          </p:cNvPicPr>
          <p:nvPr>
            <p:ph type="pic" sz="quarter" idx="3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" b="75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Workbook 11.2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 smtClean="0"/>
              <a:t>Benefits include:</a:t>
            </a:r>
          </a:p>
          <a:p>
            <a:pPr lvl="1"/>
            <a:r>
              <a:rPr lang="en-US" dirty="0" smtClean="0"/>
              <a:t>Saves manpower</a:t>
            </a:r>
          </a:p>
          <a:p>
            <a:pPr lvl="1"/>
            <a:r>
              <a:rPr lang="en-US" dirty="0" smtClean="0"/>
              <a:t>Makes an existing security system more effective</a:t>
            </a:r>
          </a:p>
          <a:p>
            <a:pPr lvl="1"/>
            <a:r>
              <a:rPr lang="en-US" dirty="0" smtClean="0"/>
              <a:t>Enhances perimeter security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Closed-Circuit Television (1 of 2)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Refer To:</a:t>
            </a:r>
          </a:p>
        </p:txBody>
      </p:sp>
      <p:sp>
        <p:nvSpPr>
          <p:cNvPr id="12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900" b="0" dirty="0" smtClean="0"/>
              <a:t>Benefits include: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900" b="0" dirty="0" smtClean="0"/>
              <a:t>Saves manpower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900" b="0" dirty="0" smtClean="0"/>
              <a:t>Makes an existing security system more effective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900" b="0" dirty="0" smtClean="0"/>
              <a:t>Enhances perimeter security</a:t>
            </a:r>
          </a:p>
        </p:txBody>
      </p:sp>
      <p:sp>
        <p:nvSpPr>
          <p:cNvPr id="14" name="CallAddLeft" hidden="1"/>
          <p:cNvSpPr txBox="1">
            <a:spLocks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Closed-Circuit Television</a:t>
            </a:r>
            <a:endParaRPr lang="en-US" sz="1000" b="0" dirty="0"/>
          </a:p>
        </p:txBody>
      </p:sp>
      <p:sp>
        <p:nvSpPr>
          <p:cNvPr id="16" name="CallAddR" hidden="1"/>
          <p:cNvSpPr txBox="1">
            <a:spLocks/>
          </p:cNvSpPr>
          <p:nvPr/>
        </p:nvSpPr>
        <p:spPr bwMode="auto">
          <a:xfrm>
            <a:off x="1854200" y="5029200"/>
            <a:ext cx="1041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smtClean="0"/>
              <a:t>Refer To:</a:t>
            </a:r>
            <a:endParaRPr lang="en-US" sz="800" b="0" dirty="0"/>
          </a:p>
        </p:txBody>
      </p:sp>
      <p:sp>
        <p:nvSpPr>
          <p:cNvPr id="17" name="CallAddR" hidden="1"/>
          <p:cNvSpPr txBox="1">
            <a:spLocks/>
          </p:cNvSpPr>
          <p:nvPr/>
        </p:nvSpPr>
        <p:spPr bwMode="auto">
          <a:xfrm>
            <a:off x="1854200" y="5181600"/>
            <a:ext cx="1041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 smtClean="0"/>
              <a:t>Workbook 11.2</a:t>
            </a:r>
            <a:endParaRPr lang="en-US" sz="800" b="0" dirty="0"/>
          </a:p>
        </p:txBody>
      </p:sp>
    </p:spTree>
    <p:extLst>
      <p:ext uri="{BB962C8B-B14F-4D97-AF65-F5344CB8AC3E}">
        <p14:creationId xmlns:p14="http://schemas.microsoft.com/office/powerpoint/2010/main" val="78732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/>
          </p:cNvPicPr>
          <p:nvPr>
            <p:ph type="pic" sz="quarter" idx="3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" b="75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Workbook 11.2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 smtClean="0"/>
              <a:t>Not a security detection device without video motion detection</a:t>
            </a:r>
          </a:p>
          <a:p>
            <a:r>
              <a:rPr lang="en-US" dirty="0" smtClean="0"/>
              <a:t>Selection of cameras and system based on site requirements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Closed-Circuit Television (2 of 2)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Refer To:</a:t>
            </a:r>
          </a:p>
        </p:txBody>
      </p:sp>
      <p:sp>
        <p:nvSpPr>
          <p:cNvPr id="12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900" b="0" dirty="0" smtClean="0"/>
              <a:t>Not a security detection device without video motion detection</a:t>
            </a:r>
          </a:p>
          <a:p>
            <a:pPr marL="114300" indent="-114300">
              <a:spcAft>
                <a:spcPct val="0"/>
              </a:spcAft>
            </a:pPr>
            <a:r>
              <a:rPr lang="en-US" sz="900" b="0" dirty="0" smtClean="0"/>
              <a:t>Selection of cameras and system based on site requirements</a:t>
            </a:r>
            <a:endParaRPr lang="en-US" sz="900" b="0" dirty="0"/>
          </a:p>
        </p:txBody>
      </p:sp>
      <p:sp>
        <p:nvSpPr>
          <p:cNvPr id="14" name="CallAddLeft" hidden="1"/>
          <p:cNvSpPr txBox="1">
            <a:spLocks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Closed-Circuit Television</a:t>
            </a:r>
            <a:endParaRPr lang="en-US" sz="1000" b="0" dirty="0"/>
          </a:p>
        </p:txBody>
      </p:sp>
      <p:sp>
        <p:nvSpPr>
          <p:cNvPr id="16" name="CallAddR" hidden="1"/>
          <p:cNvSpPr txBox="1">
            <a:spLocks/>
          </p:cNvSpPr>
          <p:nvPr/>
        </p:nvSpPr>
        <p:spPr bwMode="auto">
          <a:xfrm>
            <a:off x="1854200" y="5029200"/>
            <a:ext cx="1041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smtClean="0"/>
              <a:t>Refer To:</a:t>
            </a:r>
            <a:endParaRPr lang="en-US" sz="800" b="0" dirty="0"/>
          </a:p>
        </p:txBody>
      </p:sp>
      <p:sp>
        <p:nvSpPr>
          <p:cNvPr id="17" name="CallAddR" hidden="1"/>
          <p:cNvSpPr txBox="1">
            <a:spLocks/>
          </p:cNvSpPr>
          <p:nvPr/>
        </p:nvSpPr>
        <p:spPr bwMode="auto">
          <a:xfrm>
            <a:off x="1854200" y="5181600"/>
            <a:ext cx="1041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 smtClean="0"/>
              <a:t>Workbook 11.2</a:t>
            </a:r>
            <a:endParaRPr lang="en-US" sz="800" b="0" dirty="0"/>
          </a:p>
        </p:txBody>
      </p:sp>
    </p:spTree>
    <p:extLst>
      <p:ext uri="{BB962C8B-B14F-4D97-AF65-F5344CB8AC3E}">
        <p14:creationId xmlns:p14="http://schemas.microsoft.com/office/powerpoint/2010/main" val="2554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Automated Access Control Systems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981" y="3797426"/>
            <a:ext cx="1775590" cy="2363719"/>
          </a:xfrm>
          <a:ln>
            <a:solidFill>
              <a:schemeClr val="tx1"/>
            </a:solidFill>
          </a:ln>
        </p:spPr>
      </p:pic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lvl="0"/>
            <a:r>
              <a:rPr lang="en-US" dirty="0" smtClean="0"/>
              <a:t>Ensure only authorized persons gain access</a:t>
            </a:r>
          </a:p>
          <a:p>
            <a:pPr lvl="0"/>
            <a:r>
              <a:rPr lang="en-US" dirty="0" smtClean="0"/>
              <a:t>Minimum requirement: a card-access control system </a:t>
            </a:r>
          </a:p>
          <a:p>
            <a:r>
              <a:rPr lang="en-US" dirty="0" smtClean="0"/>
              <a:t>Follow standard operating procedures manual 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95091" y="5945701"/>
            <a:ext cx="15544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chemeClr val="bg1"/>
                </a:solidFill>
              </a:rPr>
              <a:t>Source: DS/T/ATA</a:t>
            </a:r>
          </a:p>
        </p:txBody>
      </p:sp>
      <p:sp>
        <p:nvSpPr>
          <p:cNvPr id="10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Automated Access Control Systems </a:t>
            </a:r>
            <a:endParaRPr lang="en-US" sz="1000" b="0" dirty="0"/>
          </a:p>
        </p:txBody>
      </p:sp>
      <p:sp>
        <p:nvSpPr>
          <p:cNvPr id="12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Ensure only authorized persons gain access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Minimum requirement: a card-access control system 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Follow standard operating procedures manual </a:t>
            </a:r>
          </a:p>
          <a:p>
            <a:pPr>
              <a:spcAft>
                <a:spcPts val="0"/>
              </a:spcAft>
            </a:pPr>
            <a:endParaRPr lang="en-US" sz="1000" b="0"/>
          </a:p>
        </p:txBody>
      </p:sp>
    </p:spTree>
    <p:extLst>
      <p:ext uri="{BB962C8B-B14F-4D97-AF65-F5344CB8AC3E}">
        <p14:creationId xmlns:p14="http://schemas.microsoft.com/office/powerpoint/2010/main" val="7343348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Automated Access Control Systems —Components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Electronic access control</a:t>
            </a:r>
          </a:p>
          <a:p>
            <a:r>
              <a:rPr lang="en-US" dirty="0" smtClean="0"/>
              <a:t>Alarm reporting</a:t>
            </a:r>
          </a:p>
          <a:p>
            <a:r>
              <a:rPr lang="en-US" dirty="0" smtClean="0"/>
              <a:t>Image capture and badge production</a:t>
            </a:r>
          </a:p>
          <a:p>
            <a:r>
              <a:rPr lang="en-US" dirty="0" smtClean="0"/>
              <a:t>Physical locks and key control</a:t>
            </a:r>
          </a:p>
          <a:p>
            <a:r>
              <a:rPr lang="en-US" dirty="0" smtClean="0"/>
              <a:t>Alarm output triggers to closed-circuit television system</a:t>
            </a:r>
            <a:endParaRPr lang="en-US" dirty="0"/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Automated Access Control Systems —Components</a:t>
            </a:r>
            <a:endParaRPr lang="en-US" sz="1000" b="0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Electronic access control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Alarm reporting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Image capture and badge production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Physical locks and key control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Alarm output triggers to closed-circuit television system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254628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Facility Access Control (1 of 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 smtClean="0"/>
              <a:t>Keep number of external access and exit points to a minimum</a:t>
            </a:r>
          </a:p>
          <a:p>
            <a:r>
              <a:rPr lang="en-US" dirty="0" smtClean="0"/>
              <a:t>All regular entry and exit points must be access controlled and include anti-pass backup capability</a:t>
            </a:r>
            <a:endParaRPr lang="en-US" dirty="0"/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Facility Access Control (1 of 2)</a:t>
            </a:r>
            <a:endParaRPr lang="en-US" sz="1000" b="0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Keep number of external access and exit points to a minimum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All regular entry and exit points must be access controlled and include anti-pass backup capability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113271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Facility Access Control (2 of 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 smtClean="0"/>
              <a:t>External doors with remote operation installed where entry is viewed:</a:t>
            </a:r>
          </a:p>
          <a:p>
            <a:pPr lvl="1"/>
            <a:r>
              <a:rPr lang="en-US" dirty="0" smtClean="0"/>
              <a:t>Directly</a:t>
            </a:r>
          </a:p>
          <a:p>
            <a:pPr lvl="1"/>
            <a:r>
              <a:rPr lang="en-US" dirty="0" smtClean="0"/>
              <a:t>By closed-circuit</a:t>
            </a:r>
          </a:p>
          <a:p>
            <a:r>
              <a:rPr lang="en-US" dirty="0" smtClean="0"/>
              <a:t>Control internal doors leading to critical areas with electronic access</a:t>
            </a:r>
            <a:endParaRPr lang="en-US" dirty="0"/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Facility Access Control (2 of 2)</a:t>
            </a:r>
            <a:endParaRPr lang="en-US" sz="1000" b="0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External doors with remote operation installed where entry is viewed: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Directly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By closed-circuit</a:t>
            </a:r>
          </a:p>
          <a:p>
            <a:pPr marL="114300" indent="-114300">
              <a:spcAft>
                <a:spcPct val="0"/>
              </a:spcAft>
            </a:pPr>
            <a:r>
              <a:rPr lang="en-US" sz="1000" b="0" smtClean="0"/>
              <a:t>Control internal doors leading to critical areas with electronic access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213496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Officers and Patrols (1 of 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 smtClean="0"/>
              <a:t>Where applicable, lead security officer determines security level policies and procedures based on:</a:t>
            </a:r>
          </a:p>
          <a:p>
            <a:pPr lvl="1"/>
            <a:r>
              <a:rPr lang="en-US" dirty="0" smtClean="0"/>
              <a:t>Informed opinions on threats</a:t>
            </a:r>
          </a:p>
          <a:p>
            <a:pPr lvl="1"/>
            <a:r>
              <a:rPr lang="en-US" dirty="0" smtClean="0"/>
              <a:t>Specific vulnerabilities</a:t>
            </a:r>
          </a:p>
          <a:p>
            <a:pPr lvl="1"/>
            <a:r>
              <a:rPr lang="en-US" dirty="0" smtClean="0"/>
              <a:t>Identified risks </a:t>
            </a:r>
            <a:endParaRPr lang="en-US" dirty="0"/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Security Officers and Patrols (1 of 2)</a:t>
            </a:r>
            <a:endParaRPr lang="en-US" sz="1000" b="0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Where applicable, lead security officer determines security level policies and procedures based on: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Informed opinions on threats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Specific vulnerabilities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Identified risks 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67196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Officers and Patrols (2 of 2)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3609091"/>
            <a:ext cx="3449320" cy="2295953"/>
          </a:xfrm>
          <a:ln>
            <a:solidFill>
              <a:schemeClr val="tx1"/>
            </a:solidFill>
          </a:ln>
        </p:spPr>
      </p:pic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lvl="0"/>
            <a:r>
              <a:rPr lang="en-US" dirty="0" smtClean="0"/>
              <a:t>Integrate security measures into one security control center facility protecting:</a:t>
            </a:r>
          </a:p>
          <a:p>
            <a:pPr lvl="1"/>
            <a:r>
              <a:rPr lang="en-US" dirty="0" smtClean="0"/>
              <a:t>Security personnel</a:t>
            </a:r>
          </a:p>
          <a:p>
            <a:pPr lvl="1"/>
            <a:r>
              <a:rPr lang="en-US" dirty="0" smtClean="0"/>
              <a:t>Reception staff</a:t>
            </a:r>
          </a:p>
          <a:p>
            <a:pPr lvl="1"/>
            <a:r>
              <a:rPr lang="en-US" dirty="0" smtClean="0"/>
              <a:t>Systems data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95440" y="5689600"/>
            <a:ext cx="15544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chemeClr val="bg1"/>
                </a:solidFill>
              </a:rPr>
              <a:t>Source: Getty Images</a:t>
            </a:r>
          </a:p>
        </p:txBody>
      </p:sp>
      <p:sp>
        <p:nvSpPr>
          <p:cNvPr id="9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Security Officers and Patrols (2 of 2) </a:t>
            </a:r>
            <a:endParaRPr lang="en-US" sz="1000" b="0" dirty="0"/>
          </a:p>
        </p:txBody>
      </p:sp>
      <p:sp>
        <p:nvSpPr>
          <p:cNvPr id="13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Integrate security measures into one security control center facility protecting: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Security personnel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Reception staff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Systems data</a:t>
            </a:r>
          </a:p>
          <a:p>
            <a:pPr>
              <a:spcAft>
                <a:spcPct val="0"/>
              </a:spcAft>
            </a:pPr>
            <a:endParaRPr lang="en-US" sz="1000" b="0"/>
          </a:p>
        </p:txBody>
      </p:sp>
    </p:spTree>
    <p:extLst>
      <p:ext uri="{BB962C8B-B14F-4D97-AF65-F5344CB8AC3E}">
        <p14:creationId xmlns:p14="http://schemas.microsoft.com/office/powerpoint/2010/main" val="10224707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Access Control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Requires specific policies and procedures</a:t>
            </a:r>
          </a:p>
          <a:p>
            <a:r>
              <a:rPr lang="en-US" dirty="0" smtClean="0"/>
              <a:t>Examples include:</a:t>
            </a:r>
          </a:p>
          <a:p>
            <a:pPr lvl="1"/>
            <a:r>
              <a:rPr lang="en-US" dirty="0" smtClean="0"/>
              <a:t>Specific management responsibilities for card control and inventory requirements</a:t>
            </a:r>
          </a:p>
          <a:p>
            <a:pPr lvl="1"/>
            <a:r>
              <a:rPr lang="en-US" dirty="0" smtClean="0"/>
              <a:t>Guidelines for issuing cards and the areas to be granted access</a:t>
            </a:r>
          </a:p>
          <a:p>
            <a:pPr lvl="1"/>
            <a:r>
              <a:rPr lang="en-US" dirty="0" smtClean="0"/>
              <a:t>Guidelines for terminating card access for misuse of cards</a:t>
            </a:r>
            <a:endParaRPr lang="en-US" dirty="0"/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Electronic Access Control</a:t>
            </a:r>
            <a:endParaRPr lang="en-US" sz="1000" b="0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Requires specific policies and procedures</a:t>
            </a:r>
          </a:p>
          <a:p>
            <a:pPr marL="114300" indent="-114300">
              <a:spcAft>
                <a:spcPct val="0"/>
              </a:spcAft>
            </a:pPr>
            <a:r>
              <a:rPr lang="en-US" sz="1000" b="0" smtClean="0"/>
              <a:t>Examples include: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Specific management responsibilities for card control and inventory requirements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Guidelines for issuing cards and the areas to be granted access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Guidelines for terminating card access for misuse of cards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2835387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Policies and Procedures Relating </a:t>
            </a:r>
            <a:br>
              <a:rPr lang="en-US" dirty="0" smtClean="0"/>
            </a:br>
            <a:r>
              <a:rPr lang="en-US" dirty="0" smtClean="0"/>
              <a:t>to a Physical Protection System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This section will cover:</a:t>
            </a:r>
          </a:p>
          <a:p>
            <a:pPr lvl="1"/>
            <a:r>
              <a:rPr lang="en-US" dirty="0" smtClean="0"/>
              <a:t>Definitions</a:t>
            </a:r>
          </a:p>
          <a:p>
            <a:pPr lvl="1"/>
            <a:r>
              <a:rPr lang="en-US" dirty="0" smtClean="0"/>
              <a:t>Purpose of and need for</a:t>
            </a:r>
          </a:p>
          <a:p>
            <a:pPr lvl="1"/>
            <a:r>
              <a:rPr lang="en-US" dirty="0" smtClean="0"/>
              <a:t>Guidelines for writing policies</a:t>
            </a:r>
          </a:p>
          <a:p>
            <a:pPr lvl="1"/>
            <a:r>
              <a:rPr lang="en-US" dirty="0" smtClean="0"/>
              <a:t>Characteristics</a:t>
            </a:r>
          </a:p>
          <a:p>
            <a:pPr lvl="1"/>
            <a:r>
              <a:rPr lang="en-US" dirty="0" smtClean="0"/>
              <a:t>Updating</a:t>
            </a:r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Policies and Procedures Relating </a:t>
            </a:r>
            <a:br>
              <a:rPr lang="en-US" sz="1000" b="0" smtClean="0"/>
            </a:br>
            <a:r>
              <a:rPr lang="en-US" sz="1000" b="0" smtClean="0"/>
              <a:t>to a Physical Protection System</a:t>
            </a:r>
            <a:endParaRPr lang="en-US" sz="1000" b="0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This section will cover: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Definitions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Purpose of and need for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Guidelines for writing policies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Characteristics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Updating</a:t>
            </a:r>
            <a:endParaRPr lang="en-US" sz="1000" b="0" dirty="0" smtClean="0"/>
          </a:p>
        </p:txBody>
      </p:sp>
    </p:spTree>
    <p:extLst>
      <p:ext uri="{BB962C8B-B14F-4D97-AF65-F5344CB8AC3E}">
        <p14:creationId xmlns:p14="http://schemas.microsoft.com/office/powerpoint/2010/main" val="171703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/>
          <p:cNvPicPr>
            <a:picLocks noGrp="1"/>
          </p:cNvPicPr>
          <p:nvPr>
            <p:ph type="pic" sz="quarter" idx="3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" b="75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Workbook 11.2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 smtClean="0"/>
              <a:t>Standards</a:t>
            </a:r>
          </a:p>
          <a:p>
            <a:pPr lvl="0"/>
            <a:r>
              <a:rPr lang="en-US" dirty="0" smtClean="0"/>
              <a:t>Spare keys</a:t>
            </a:r>
          </a:p>
          <a:p>
            <a:pPr lvl="0"/>
            <a:r>
              <a:rPr lang="en-US" dirty="0" smtClean="0"/>
              <a:t>Key labeling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 and Key Controls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Refer To:</a:t>
            </a:r>
          </a:p>
        </p:txBody>
      </p:sp>
      <p:sp>
        <p:nvSpPr>
          <p:cNvPr id="12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Standards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Spare keys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Key labeling</a:t>
            </a:r>
          </a:p>
          <a:p>
            <a:pPr marL="114300" indent="-114300">
              <a:spcAft>
                <a:spcPts val="0"/>
              </a:spcAft>
            </a:pPr>
            <a:endParaRPr lang="en-US" sz="1000" b="0" smtClean="0"/>
          </a:p>
          <a:p>
            <a:pPr>
              <a:spcAft>
                <a:spcPts val="0"/>
              </a:spcAft>
            </a:pPr>
            <a:endParaRPr lang="en-US" sz="1000" b="0" dirty="0"/>
          </a:p>
        </p:txBody>
      </p:sp>
      <p:sp>
        <p:nvSpPr>
          <p:cNvPr id="14" name="CallAddLeft" hidden="1"/>
          <p:cNvSpPr txBox="1">
            <a:spLocks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Lock and Key Controls</a:t>
            </a:r>
            <a:endParaRPr lang="en-US" sz="1000" b="0" dirty="0"/>
          </a:p>
        </p:txBody>
      </p:sp>
      <p:sp>
        <p:nvSpPr>
          <p:cNvPr id="15" name="CallAddR" hidden="1"/>
          <p:cNvSpPr txBox="1">
            <a:spLocks/>
          </p:cNvSpPr>
          <p:nvPr/>
        </p:nvSpPr>
        <p:spPr bwMode="auto">
          <a:xfrm>
            <a:off x="1854200" y="5029200"/>
            <a:ext cx="1041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smtClean="0"/>
              <a:t>Refer To:</a:t>
            </a:r>
            <a:endParaRPr lang="en-US" sz="800" b="0" dirty="0"/>
          </a:p>
        </p:txBody>
      </p:sp>
      <p:sp>
        <p:nvSpPr>
          <p:cNvPr id="17" name="CallAddR" hidden="1"/>
          <p:cNvSpPr txBox="1">
            <a:spLocks/>
          </p:cNvSpPr>
          <p:nvPr/>
        </p:nvSpPr>
        <p:spPr bwMode="auto">
          <a:xfrm>
            <a:off x="1854200" y="5181600"/>
            <a:ext cx="1041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 smtClean="0"/>
              <a:t>Workbook 11.2</a:t>
            </a:r>
            <a:endParaRPr lang="en-US" sz="800" b="0" dirty="0"/>
          </a:p>
        </p:txBody>
      </p:sp>
    </p:spTree>
    <p:extLst>
      <p:ext uri="{BB962C8B-B14F-4D97-AF65-F5344CB8AC3E}">
        <p14:creationId xmlns:p14="http://schemas.microsoft.com/office/powerpoint/2010/main" val="293334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Entry Control Areas — Personnel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115" y="4162425"/>
            <a:ext cx="1936782" cy="1755775"/>
          </a:xfrm>
        </p:spPr>
      </p:pic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lvl="0"/>
            <a:r>
              <a:rPr lang="en-US" dirty="0" smtClean="0"/>
              <a:t>All personnel must wear a visible identification card</a:t>
            </a:r>
          </a:p>
          <a:p>
            <a:pPr lvl="0"/>
            <a:r>
              <a:rPr lang="en-US" dirty="0" smtClean="0"/>
              <a:t>Revoke access when a staff member leaves the organization</a:t>
            </a:r>
          </a:p>
          <a:p>
            <a:r>
              <a:rPr lang="en-US" dirty="0" smtClean="0"/>
              <a:t>Verify and authorize access for any external support services personnel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53200" y="5870916"/>
            <a:ext cx="11734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 smtClean="0"/>
              <a:t>Source: DS/T/ATA</a:t>
            </a:r>
            <a:endParaRPr lang="en-US" sz="800" b="1" dirty="0"/>
          </a:p>
        </p:txBody>
      </p:sp>
      <p:sp>
        <p:nvSpPr>
          <p:cNvPr id="10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Entry Control Areas — Personnel</a:t>
            </a:r>
            <a:endParaRPr lang="en-US" sz="1000" b="0" dirty="0"/>
          </a:p>
        </p:txBody>
      </p:sp>
      <p:sp>
        <p:nvSpPr>
          <p:cNvPr id="12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All personnel must wear a visible identification card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Revoke access when a staff member leaves the organization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Verify and authorize access for any external support services personnel</a:t>
            </a:r>
            <a:endParaRPr lang="en-US" sz="1000" b="0"/>
          </a:p>
        </p:txBody>
      </p:sp>
    </p:spTree>
    <p:extLst>
      <p:ext uri="{BB962C8B-B14F-4D97-AF65-F5344CB8AC3E}">
        <p14:creationId xmlns:p14="http://schemas.microsoft.com/office/powerpoint/2010/main" val="29399540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Entry Control Areas — Visitors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Ask person they are visiting to arrange access </a:t>
            </a:r>
          </a:p>
          <a:p>
            <a:r>
              <a:rPr lang="en-US" dirty="0"/>
              <a:t>Obtain permission prior to the day of visit</a:t>
            </a:r>
          </a:p>
          <a:p>
            <a:r>
              <a:rPr lang="en-US" dirty="0" smtClean="0"/>
              <a:t>Be issued an identification card</a:t>
            </a:r>
          </a:p>
          <a:p>
            <a:r>
              <a:rPr lang="en-US" dirty="0" smtClean="0"/>
              <a:t>Obtain a visitor card at reception desk</a:t>
            </a:r>
          </a:p>
          <a:p>
            <a:r>
              <a:rPr lang="en-US" dirty="0" smtClean="0"/>
              <a:t>Be accompanied by an authorized person at all times</a:t>
            </a:r>
            <a:endParaRPr lang="en-US" dirty="0"/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Entry Control Areas — Visitors</a:t>
            </a:r>
            <a:endParaRPr lang="en-US" sz="1000" b="0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Ask person they are visiting to arrange access 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Obtain permission prior to the day of visit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Be issued an identification card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Obtain a visitor card at reception desk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Be accompanied by an authorized person at all times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60247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Asset Locations (1 of 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 smtClean="0"/>
              <a:t>Locate in interior of facility </a:t>
            </a:r>
          </a:p>
          <a:p>
            <a:pPr lvl="0"/>
            <a:r>
              <a:rPr lang="en-US" dirty="0" smtClean="0"/>
              <a:t>Keep away from exterior windows</a:t>
            </a:r>
          </a:p>
          <a:p>
            <a:pPr lvl="0"/>
            <a:r>
              <a:rPr lang="en-US" dirty="0" smtClean="0"/>
              <a:t>Do not use glass doors or windows for construction</a:t>
            </a:r>
          </a:p>
          <a:p>
            <a:pPr lvl="0"/>
            <a:r>
              <a:rPr lang="en-US" dirty="0" smtClean="0"/>
              <a:t>Use metal or solid wood doors</a:t>
            </a:r>
          </a:p>
          <a:p>
            <a:r>
              <a:rPr lang="en-US" dirty="0" smtClean="0"/>
              <a:t>Control access using electronic access control with capability to maintain a record of all entrants</a:t>
            </a:r>
            <a:endParaRPr lang="en-US" dirty="0"/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Secure Asset Locations (1 of 2)</a:t>
            </a:r>
            <a:endParaRPr lang="en-US" sz="1000" b="0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Locate in interior of facility 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Keep away from exterior windows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Do not use glass doors or windows for construction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Use metal or solid wood doors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Control access using electronic access control with capability to maintain a record of all entrants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79524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Secure Asset Locations (2 of 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Module 11: Policies and Procedures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1E05A8D5-9D50-4F79-AAB3-D0C9B9E3293E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290" y="4457007"/>
            <a:ext cx="1562793" cy="1753985"/>
          </a:xfrm>
          <a:ln>
            <a:solidFill>
              <a:srgbClr val="2F2F2F"/>
            </a:solidFill>
          </a:ln>
        </p:spPr>
      </p:pic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lvl="0"/>
            <a:r>
              <a:rPr lang="en-US" dirty="0" smtClean="0"/>
              <a:t>Remove exterior room door key access hardware from the master key system </a:t>
            </a:r>
          </a:p>
          <a:p>
            <a:pPr lvl="0"/>
            <a:r>
              <a:rPr lang="en-US" dirty="0" smtClean="0"/>
              <a:t>Control issuance of nonmaster keys</a:t>
            </a:r>
          </a:p>
          <a:p>
            <a:pPr lvl="0"/>
            <a:r>
              <a:rPr lang="en-US" dirty="0" smtClean="0"/>
              <a:t>Install intruder detection system with uninterrupted power source</a:t>
            </a:r>
          </a:p>
          <a:p>
            <a:pPr lvl="0"/>
            <a:r>
              <a:rPr lang="en-US" dirty="0" smtClean="0"/>
              <a:t>Do not include on floorplans and construct slab-to-slab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83380" y="5995531"/>
            <a:ext cx="13258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Source: Getty Images</a:t>
            </a:r>
          </a:p>
        </p:txBody>
      </p:sp>
      <p:sp>
        <p:nvSpPr>
          <p:cNvPr id="10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Secure Asset Locations (2 of 2)</a:t>
            </a:r>
            <a:endParaRPr lang="en-US" sz="1000" b="0" dirty="0"/>
          </a:p>
        </p:txBody>
      </p:sp>
      <p:sp>
        <p:nvSpPr>
          <p:cNvPr id="12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Remove exterior room door key access hardware from the master key system 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Control issuance of nonmaster keys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Install intruder detection system with uninterrupted power source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Do not include on floorplans and construct slab-to-slab</a:t>
            </a:r>
            <a:endParaRPr lang="en-US" sz="1000" b="0"/>
          </a:p>
        </p:txBody>
      </p:sp>
    </p:spTree>
    <p:extLst>
      <p:ext uri="{BB962C8B-B14F-4D97-AF65-F5344CB8AC3E}">
        <p14:creationId xmlns:p14="http://schemas.microsoft.com/office/powerpoint/2010/main" val="29670200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Asset Locations — Personnel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 smtClean="0"/>
              <a:t>Only personnel with an ongoing business need should be given unescorted access </a:t>
            </a:r>
          </a:p>
          <a:p>
            <a:pPr lvl="0"/>
            <a:r>
              <a:rPr lang="en-US" dirty="0" smtClean="0"/>
              <a:t>Remove names from card access system immediately when no longer required</a:t>
            </a:r>
          </a:p>
          <a:p>
            <a:r>
              <a:rPr lang="en-US" dirty="0" smtClean="0"/>
              <a:t>Keep visitors to a minimum</a:t>
            </a:r>
            <a:endParaRPr lang="en-US" dirty="0"/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Secure Asset Locations — Personnel</a:t>
            </a:r>
            <a:endParaRPr lang="en-US" sz="1000" b="0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Only personnel with an ongoing business need should be given unescorted access 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Remove names from card access system immediately when no longer required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Keep visitors to a minimum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30299439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Personnel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 smtClean="0"/>
              <a:t>Control access</a:t>
            </a:r>
          </a:p>
          <a:p>
            <a:pPr lvl="0"/>
            <a:r>
              <a:rPr lang="en-US" dirty="0" smtClean="0"/>
              <a:t>Conduct building searches</a:t>
            </a:r>
          </a:p>
          <a:p>
            <a:pPr lvl="0"/>
            <a:r>
              <a:rPr lang="en-US" dirty="0" smtClean="0"/>
              <a:t>Perform patrol duties</a:t>
            </a:r>
          </a:p>
          <a:p>
            <a:pPr lvl="0"/>
            <a:r>
              <a:rPr lang="en-US" dirty="0" smtClean="0"/>
              <a:t>Use the radio to communicate</a:t>
            </a:r>
          </a:p>
          <a:p>
            <a:r>
              <a:rPr lang="en-US" dirty="0" smtClean="0"/>
              <a:t>Respond to an intrusion alarm</a:t>
            </a:r>
            <a:endParaRPr lang="en-US" dirty="0"/>
          </a:p>
        </p:txBody>
      </p:sp>
      <p:sp>
        <p:nvSpPr>
          <p:cNvPr id="9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Security Personnel</a:t>
            </a:r>
            <a:endParaRPr lang="en-US" sz="1000" b="0" dirty="0"/>
          </a:p>
        </p:txBody>
      </p:sp>
      <p:sp>
        <p:nvSpPr>
          <p:cNvPr id="10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Control access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Conduct building searches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Perform patrol duties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Use the radio to communicate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Respond to an intrusion alarm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26149663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/>
          <p:cNvPicPr>
            <a:picLocks noGrp="1"/>
          </p:cNvPicPr>
          <p:nvPr>
            <p:ph type="pic" sz="quarter" idx="3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" b="75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Workbook 11.3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 smtClean="0"/>
              <a:t>Description of the facility site</a:t>
            </a:r>
          </a:p>
          <a:p>
            <a:pPr lvl="0"/>
            <a:r>
              <a:rPr lang="en-US" dirty="0" smtClean="0"/>
              <a:t>Floor plan of the facility</a:t>
            </a:r>
          </a:p>
          <a:p>
            <a:pPr lvl="0"/>
            <a:r>
              <a:rPr lang="en-US" dirty="0" smtClean="0"/>
              <a:t>Description and application of access controls for the facility </a:t>
            </a:r>
          </a:p>
          <a:p>
            <a:r>
              <a:rPr lang="en-US" dirty="0" smtClean="0"/>
              <a:t>Security force responsibilities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Policies </a:t>
            </a:r>
            <a:br>
              <a:rPr lang="en-US" dirty="0" smtClean="0"/>
            </a:br>
            <a:r>
              <a:rPr lang="en-US" dirty="0" smtClean="0"/>
              <a:t>in an SOP Manual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Refer To:</a:t>
            </a:r>
          </a:p>
        </p:txBody>
      </p:sp>
      <p:sp>
        <p:nvSpPr>
          <p:cNvPr id="11" name="Content Placeholder 23"/>
          <p:cNvSpPr txBox="1">
            <a:spLocks/>
          </p:cNvSpPr>
          <p:nvPr/>
        </p:nvSpPr>
        <p:spPr>
          <a:xfrm>
            <a:off x="4173538" y="5039301"/>
            <a:ext cx="4023360" cy="1737360"/>
          </a:xfrm>
          <a:prstGeom prst="rect">
            <a:avLst/>
          </a:prstGeom>
        </p:spPr>
        <p:txBody>
          <a:bodyPr/>
          <a:lstStyle>
            <a:lvl1pPr marL="182563" indent="-182563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-180975" algn="l" rtl="0" eaLnBrk="1" fontAlgn="base" hangingPunct="1">
              <a:spcBef>
                <a:spcPts val="0"/>
              </a:spcBef>
              <a:spcAft>
                <a:spcPts val="10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731520" indent="-180975" algn="l" rtl="0" eaLnBrk="1" fontAlgn="base" hangingPunct="1">
              <a:spcBef>
                <a:spcPts val="0"/>
              </a:spcBef>
              <a:spcAft>
                <a:spcPts val="10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05840" indent="-182880" algn="l" rtl="0" eaLnBrk="1" fontAlgn="base" hangingPunct="1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dirty="0"/>
          </a:p>
        </p:txBody>
      </p:sp>
      <p:sp>
        <p:nvSpPr>
          <p:cNvPr id="12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Description of the facility site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Floor plan of the facility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Description and application of access controls for the facility 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Security force responsibilities</a:t>
            </a:r>
            <a:endParaRPr lang="en-US" sz="1000" b="0" dirty="0"/>
          </a:p>
        </p:txBody>
      </p:sp>
      <p:sp>
        <p:nvSpPr>
          <p:cNvPr id="14" name="CallAddLeft" hidden="1"/>
          <p:cNvSpPr txBox="1">
            <a:spLocks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Types of Policies </a:t>
            </a:r>
            <a:br>
              <a:rPr lang="en-US" sz="1000" b="0" smtClean="0"/>
            </a:br>
            <a:r>
              <a:rPr lang="en-US" sz="1000" b="0" smtClean="0"/>
              <a:t>in an SOP Manual</a:t>
            </a:r>
            <a:endParaRPr lang="en-US" sz="1000" b="0" dirty="0"/>
          </a:p>
        </p:txBody>
      </p:sp>
      <p:sp>
        <p:nvSpPr>
          <p:cNvPr id="16" name="CallAddR" hidden="1"/>
          <p:cNvSpPr txBox="1">
            <a:spLocks/>
          </p:cNvSpPr>
          <p:nvPr/>
        </p:nvSpPr>
        <p:spPr bwMode="auto">
          <a:xfrm>
            <a:off x="1854200" y="5029200"/>
            <a:ext cx="1041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smtClean="0"/>
              <a:t>Refer To:</a:t>
            </a:r>
            <a:endParaRPr lang="en-US" sz="800" b="0" dirty="0"/>
          </a:p>
        </p:txBody>
      </p:sp>
      <p:sp>
        <p:nvSpPr>
          <p:cNvPr id="18" name="CallAddR" hidden="1"/>
          <p:cNvSpPr txBox="1">
            <a:spLocks/>
          </p:cNvSpPr>
          <p:nvPr/>
        </p:nvSpPr>
        <p:spPr bwMode="auto">
          <a:xfrm>
            <a:off x="1854200" y="5181600"/>
            <a:ext cx="1041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 smtClean="0"/>
              <a:t>Workbook 11.3</a:t>
            </a:r>
            <a:endParaRPr lang="en-US" sz="800" b="0" dirty="0"/>
          </a:p>
        </p:txBody>
      </p:sp>
    </p:spTree>
    <p:extLst>
      <p:ext uri="{BB962C8B-B14F-4D97-AF65-F5344CB8AC3E}">
        <p14:creationId xmlns:p14="http://schemas.microsoft.com/office/powerpoint/2010/main" val="233487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/>
          <p:cNvPicPr>
            <a:picLocks noGrp="1"/>
          </p:cNvPicPr>
          <p:nvPr>
            <p:ph type="pic" sz="quarter" idx="3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" b="75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Workbook 11.3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Outline roles and responsibilities of response force personnel </a:t>
            </a:r>
          </a:p>
          <a:p>
            <a:r>
              <a:rPr lang="en-US" dirty="0" smtClean="0"/>
              <a:t>Reflect general requirements of the lead security officer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Policies and Standard Operational Procedures (1 of 2)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Refer To:</a:t>
            </a:r>
          </a:p>
        </p:txBody>
      </p:sp>
      <p:sp>
        <p:nvSpPr>
          <p:cNvPr id="11" name="Content Placeholder 23"/>
          <p:cNvSpPr txBox="1">
            <a:spLocks/>
          </p:cNvSpPr>
          <p:nvPr/>
        </p:nvSpPr>
        <p:spPr>
          <a:xfrm>
            <a:off x="4173538" y="5039301"/>
            <a:ext cx="4023360" cy="1737360"/>
          </a:xfrm>
          <a:prstGeom prst="rect">
            <a:avLst/>
          </a:prstGeom>
        </p:spPr>
        <p:txBody>
          <a:bodyPr/>
          <a:lstStyle>
            <a:lvl1pPr marL="182563" indent="-182563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-180975" algn="l" rtl="0" eaLnBrk="1" fontAlgn="base" hangingPunct="1">
              <a:spcBef>
                <a:spcPts val="0"/>
              </a:spcBef>
              <a:spcAft>
                <a:spcPts val="10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731520" indent="-180975" algn="l" rtl="0" eaLnBrk="1" fontAlgn="base" hangingPunct="1">
              <a:spcBef>
                <a:spcPts val="0"/>
              </a:spcBef>
              <a:spcAft>
                <a:spcPts val="10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05840" indent="-182880" algn="l" rtl="0" eaLnBrk="1" fontAlgn="base" hangingPunct="1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dirty="0"/>
          </a:p>
        </p:txBody>
      </p:sp>
      <p:sp>
        <p:nvSpPr>
          <p:cNvPr id="12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dirty="0" smtClean="0"/>
              <a:t>Outline roles and responsibilities of response force personnel 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dirty="0" smtClean="0"/>
              <a:t>Reflect general requirements of the lead security officer</a:t>
            </a:r>
          </a:p>
          <a:p>
            <a:pPr>
              <a:spcAft>
                <a:spcPts val="0"/>
              </a:spcAft>
            </a:pPr>
            <a:endParaRPr lang="en-US" sz="1000" b="0" dirty="0"/>
          </a:p>
        </p:txBody>
      </p:sp>
      <p:sp>
        <p:nvSpPr>
          <p:cNvPr id="14" name="CallAddLeft" hidden="1"/>
          <p:cNvSpPr txBox="1">
            <a:spLocks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900" b="0" dirty="0" smtClean="0"/>
              <a:t>Policies and Standard Operational Procedures (1 of 2)</a:t>
            </a:r>
            <a:endParaRPr lang="en-US" sz="900" b="0" dirty="0"/>
          </a:p>
        </p:txBody>
      </p:sp>
      <p:sp>
        <p:nvSpPr>
          <p:cNvPr id="16" name="CallAddR" hidden="1"/>
          <p:cNvSpPr txBox="1">
            <a:spLocks/>
          </p:cNvSpPr>
          <p:nvPr/>
        </p:nvSpPr>
        <p:spPr bwMode="auto">
          <a:xfrm>
            <a:off x="1854200" y="5029200"/>
            <a:ext cx="1041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smtClean="0"/>
              <a:t>Refer To:</a:t>
            </a:r>
            <a:endParaRPr lang="en-US" sz="800" b="0" dirty="0"/>
          </a:p>
        </p:txBody>
      </p:sp>
      <p:sp>
        <p:nvSpPr>
          <p:cNvPr id="18" name="CallAddR" hidden="1"/>
          <p:cNvSpPr txBox="1">
            <a:spLocks/>
          </p:cNvSpPr>
          <p:nvPr/>
        </p:nvSpPr>
        <p:spPr bwMode="auto">
          <a:xfrm>
            <a:off x="1854200" y="5181600"/>
            <a:ext cx="1041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 smtClean="0"/>
              <a:t>Workbook 11.3</a:t>
            </a:r>
            <a:endParaRPr lang="en-US" sz="800" b="0" dirty="0"/>
          </a:p>
        </p:txBody>
      </p:sp>
    </p:spTree>
    <p:extLst>
      <p:ext uri="{BB962C8B-B14F-4D97-AF65-F5344CB8AC3E}">
        <p14:creationId xmlns:p14="http://schemas.microsoft.com/office/powerpoint/2010/main" val="237525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/>
          <p:cNvPicPr>
            <a:picLocks noGrp="1"/>
          </p:cNvPicPr>
          <p:nvPr>
            <p:ph type="pic" sz="quarter" idx="3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" b="75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Workbook 11.3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Are reviewed annually with updates completed in a timely manner</a:t>
            </a:r>
          </a:p>
          <a:p>
            <a:r>
              <a:rPr lang="en-US" dirty="0" smtClean="0"/>
              <a:t>Provide guidance on how and when to deploy specialized units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Policies and Standard Operational Procedures (2 of 2)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Refer To:</a:t>
            </a:r>
          </a:p>
        </p:txBody>
      </p:sp>
      <p:sp>
        <p:nvSpPr>
          <p:cNvPr id="11" name="Content Placeholder 23"/>
          <p:cNvSpPr txBox="1">
            <a:spLocks/>
          </p:cNvSpPr>
          <p:nvPr/>
        </p:nvSpPr>
        <p:spPr>
          <a:xfrm>
            <a:off x="4173538" y="5039301"/>
            <a:ext cx="4023360" cy="1737360"/>
          </a:xfrm>
          <a:prstGeom prst="rect">
            <a:avLst/>
          </a:prstGeom>
        </p:spPr>
        <p:txBody>
          <a:bodyPr/>
          <a:lstStyle>
            <a:lvl1pPr marL="182563" indent="-182563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-180975" algn="l" rtl="0" eaLnBrk="1" fontAlgn="base" hangingPunct="1">
              <a:spcBef>
                <a:spcPts val="0"/>
              </a:spcBef>
              <a:spcAft>
                <a:spcPts val="10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731520" indent="-180975" algn="l" rtl="0" eaLnBrk="1" fontAlgn="base" hangingPunct="1">
              <a:spcBef>
                <a:spcPts val="0"/>
              </a:spcBef>
              <a:spcAft>
                <a:spcPts val="10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05840" indent="-182880" algn="l" rtl="0" eaLnBrk="1" fontAlgn="base" hangingPunct="1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dirty="0"/>
          </a:p>
        </p:txBody>
      </p:sp>
      <p:sp>
        <p:nvSpPr>
          <p:cNvPr id="12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dirty="0" smtClean="0"/>
              <a:t>Are reviewed annually with updates completed in a timely manner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dirty="0" smtClean="0"/>
              <a:t>Provide guidance on how and when to deploy specialized units</a:t>
            </a:r>
          </a:p>
          <a:p>
            <a:pPr>
              <a:spcAft>
                <a:spcPts val="0"/>
              </a:spcAft>
            </a:pPr>
            <a:endParaRPr lang="en-US" sz="1000" b="0" dirty="0"/>
          </a:p>
        </p:txBody>
      </p:sp>
      <p:sp>
        <p:nvSpPr>
          <p:cNvPr id="14" name="CallAddLeft" hidden="1"/>
          <p:cNvSpPr txBox="1">
            <a:spLocks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900" b="0" dirty="0" smtClean="0"/>
              <a:t>Policies and Standard Operational Procedures (2 of 2)</a:t>
            </a:r>
            <a:endParaRPr lang="en-US" sz="900" b="0" dirty="0"/>
          </a:p>
        </p:txBody>
      </p:sp>
      <p:sp>
        <p:nvSpPr>
          <p:cNvPr id="16" name="CallAddR" hidden="1"/>
          <p:cNvSpPr txBox="1">
            <a:spLocks/>
          </p:cNvSpPr>
          <p:nvPr/>
        </p:nvSpPr>
        <p:spPr bwMode="auto">
          <a:xfrm>
            <a:off x="1854200" y="5029200"/>
            <a:ext cx="1041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smtClean="0"/>
              <a:t>Refer To:</a:t>
            </a:r>
            <a:endParaRPr lang="en-US" sz="800" b="0" dirty="0"/>
          </a:p>
        </p:txBody>
      </p:sp>
      <p:sp>
        <p:nvSpPr>
          <p:cNvPr id="18" name="CallAddR" hidden="1"/>
          <p:cNvSpPr txBox="1">
            <a:spLocks/>
          </p:cNvSpPr>
          <p:nvPr/>
        </p:nvSpPr>
        <p:spPr bwMode="auto">
          <a:xfrm>
            <a:off x="1854200" y="5181600"/>
            <a:ext cx="1041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 smtClean="0"/>
              <a:t>Workbook 11.3</a:t>
            </a:r>
            <a:endParaRPr lang="en-US" sz="800" b="0" dirty="0"/>
          </a:p>
        </p:txBody>
      </p:sp>
    </p:spTree>
    <p:extLst>
      <p:ext uri="{BB962C8B-B14F-4D97-AF65-F5344CB8AC3E}">
        <p14:creationId xmlns:p14="http://schemas.microsoft.com/office/powerpoint/2010/main" val="25691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 smtClean="0"/>
              <a:t>Policy: general guidance regarding an organization’s operational standards</a:t>
            </a:r>
          </a:p>
          <a:p>
            <a:r>
              <a:rPr lang="en-US" dirty="0" smtClean="0"/>
              <a:t>Procedure: a specific series of tasks, steps, and processes necessary to accomplish a particular goal; how the organization intends to carry out operating policies</a:t>
            </a:r>
            <a:endParaRPr lang="en-US" dirty="0"/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Definitions</a:t>
            </a:r>
            <a:endParaRPr lang="en-US" sz="1000" b="0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Policy: general guidance regarding an organization’s operational standards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Procedure: a specific series of tasks, steps, and processes necessary to accomplish a particular goal; how the organization intends to carry out operating policies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259107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 smtClean="0"/>
              <a:t>Simple introduction and purpose</a:t>
            </a:r>
          </a:p>
          <a:p>
            <a:pPr lvl="0"/>
            <a:r>
              <a:rPr lang="en-US" dirty="0" smtClean="0"/>
              <a:t>Policy statement </a:t>
            </a:r>
          </a:p>
          <a:p>
            <a:pPr lvl="0"/>
            <a:r>
              <a:rPr lang="en-US" dirty="0" smtClean="0"/>
              <a:t>Information about:</a:t>
            </a:r>
          </a:p>
          <a:p>
            <a:pPr lvl="1"/>
            <a:r>
              <a:rPr lang="en-US" dirty="0" smtClean="0"/>
              <a:t>Compliance measurement</a:t>
            </a:r>
          </a:p>
          <a:p>
            <a:pPr lvl="1"/>
            <a:r>
              <a:rPr lang="en-US" dirty="0" smtClean="0"/>
              <a:t>Sanctions for compliance failures</a:t>
            </a:r>
            <a:endParaRPr lang="en-US" dirty="0"/>
          </a:p>
        </p:txBody>
      </p:sp>
      <p:pic>
        <p:nvPicPr>
          <p:cNvPr id="22" name="Content Placeholder 16"/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870210" y="1264331"/>
            <a:ext cx="2467705" cy="3713162"/>
          </a:xfr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Security Policies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/>
          </a:p>
        </p:txBody>
      </p:sp>
      <p:pic>
        <p:nvPicPr>
          <p:cNvPr id="18" name="Picture Placeholder 17"/>
          <p:cNvPicPr>
            <a:picLocks noGrp="1"/>
          </p:cNvPicPr>
          <p:nvPr>
            <p:ph type="pic" sz="quarter" idx="3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" b="75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Workbook 11.3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Refer To:</a:t>
            </a:r>
          </a:p>
        </p:txBody>
      </p:sp>
      <p:sp>
        <p:nvSpPr>
          <p:cNvPr id="11" name="Content Placeholder 23"/>
          <p:cNvSpPr txBox="1">
            <a:spLocks/>
          </p:cNvSpPr>
          <p:nvPr/>
        </p:nvSpPr>
        <p:spPr>
          <a:xfrm>
            <a:off x="4173538" y="5039301"/>
            <a:ext cx="4023360" cy="1737360"/>
          </a:xfrm>
          <a:prstGeom prst="rect">
            <a:avLst/>
          </a:prstGeom>
        </p:spPr>
        <p:txBody>
          <a:bodyPr/>
          <a:lstStyle>
            <a:lvl1pPr marL="182563" indent="-182563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57200" indent="-180975" algn="l" rtl="0" eaLnBrk="1" fontAlgn="base" hangingPunct="1">
              <a:spcBef>
                <a:spcPts val="0"/>
              </a:spcBef>
              <a:spcAft>
                <a:spcPts val="10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731520" indent="-180975" algn="l" rtl="0" eaLnBrk="1" fontAlgn="base" hangingPunct="1">
              <a:spcBef>
                <a:spcPts val="0"/>
              </a:spcBef>
              <a:spcAft>
                <a:spcPts val="10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05840" indent="-182880" algn="l" rtl="0" eaLnBrk="1" fontAlgn="base" hangingPunct="1">
              <a:spcBef>
                <a:spcPts val="0"/>
              </a:spcBef>
              <a:spcAft>
                <a:spcPts val="10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864715" y="4705350"/>
            <a:ext cx="1473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/>
              <a:t>Source: Getty Images</a:t>
            </a:r>
          </a:p>
        </p:txBody>
      </p:sp>
      <p:sp>
        <p:nvSpPr>
          <p:cNvPr id="14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Simple introduction and purpose</a:t>
            </a:r>
          </a:p>
          <a:p>
            <a:pPr marL="114300" indent="-114300">
              <a:spcAft>
                <a:spcPct val="0"/>
              </a:spcAft>
            </a:pPr>
            <a:r>
              <a:rPr lang="en-US" sz="1000" b="0" smtClean="0"/>
              <a:t>Policy statement </a:t>
            </a:r>
          </a:p>
          <a:p>
            <a:pPr marL="114300" indent="-114300">
              <a:spcAft>
                <a:spcPct val="0"/>
              </a:spcAft>
            </a:pPr>
            <a:r>
              <a:rPr lang="en-US" sz="1000" b="0" smtClean="0"/>
              <a:t>Information about: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Compliance measurement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Sanctions for compliance failures</a:t>
            </a:r>
            <a:endParaRPr lang="en-US" sz="1000" b="0" dirty="0"/>
          </a:p>
        </p:txBody>
      </p:sp>
      <p:sp>
        <p:nvSpPr>
          <p:cNvPr id="17" name="CallAddLeft" hidden="1"/>
          <p:cNvSpPr txBox="1">
            <a:spLocks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Effective Security Policies</a:t>
            </a:r>
            <a:endParaRPr lang="en-US" sz="1000" b="0" dirty="0"/>
          </a:p>
        </p:txBody>
      </p:sp>
      <p:sp>
        <p:nvSpPr>
          <p:cNvPr id="19" name="CallAddR" hidden="1"/>
          <p:cNvSpPr txBox="1">
            <a:spLocks/>
          </p:cNvSpPr>
          <p:nvPr/>
        </p:nvSpPr>
        <p:spPr bwMode="auto">
          <a:xfrm>
            <a:off x="1854200" y="5029200"/>
            <a:ext cx="1041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smtClean="0"/>
              <a:t>Refer To:</a:t>
            </a:r>
            <a:endParaRPr lang="en-US" sz="800" b="0" dirty="0"/>
          </a:p>
        </p:txBody>
      </p:sp>
      <p:sp>
        <p:nvSpPr>
          <p:cNvPr id="21" name="CallAddR" hidden="1"/>
          <p:cNvSpPr txBox="1">
            <a:spLocks/>
          </p:cNvSpPr>
          <p:nvPr/>
        </p:nvSpPr>
        <p:spPr bwMode="auto">
          <a:xfrm>
            <a:off x="1854200" y="5181600"/>
            <a:ext cx="1041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 smtClean="0"/>
              <a:t>Workbook 11.3</a:t>
            </a:r>
            <a:endParaRPr lang="en-US" sz="800" b="0" dirty="0"/>
          </a:p>
        </p:txBody>
      </p:sp>
    </p:spTree>
    <p:extLst>
      <p:ext uri="{BB962C8B-B14F-4D97-AF65-F5344CB8AC3E}">
        <p14:creationId xmlns:p14="http://schemas.microsoft.com/office/powerpoint/2010/main" val="32144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/>
          </p:cNvPicPr>
          <p:nvPr>
            <p:ph type="pic" sz="quarter" idx="3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" b="75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Workbook 11.3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 smtClean="0"/>
              <a:t>If a facility fails an audit or inspection, sanctions can range from:</a:t>
            </a:r>
          </a:p>
          <a:p>
            <a:pPr lvl="1"/>
            <a:r>
              <a:rPr lang="en-US" dirty="0" smtClean="0"/>
              <a:t>Development of a corrective action plan</a:t>
            </a:r>
          </a:p>
          <a:p>
            <a:pPr lvl="1"/>
            <a:r>
              <a:rPr lang="en-US" dirty="0" smtClean="0"/>
              <a:t>Closure of the facility until the compliance issue is corrected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Noncompliance of </a:t>
            </a:r>
            <a:br>
              <a:rPr lang="en-US" dirty="0" smtClean="0"/>
            </a:br>
            <a:r>
              <a:rPr lang="en-US" dirty="0" smtClean="0"/>
              <a:t>Policies and Procedures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Refer To:</a:t>
            </a:r>
          </a:p>
        </p:txBody>
      </p:sp>
      <p:sp>
        <p:nvSpPr>
          <p:cNvPr id="12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If a facility fails an audit or inspection, sanctions can range from: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Development of a corrective action plan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Closure of the facility until the compliance issue is corrected</a:t>
            </a:r>
            <a:endParaRPr lang="en-US" sz="1000" b="0" dirty="0"/>
          </a:p>
        </p:txBody>
      </p:sp>
      <p:sp>
        <p:nvSpPr>
          <p:cNvPr id="14" name="CallAddLeft" hidden="1"/>
          <p:cNvSpPr txBox="1">
            <a:spLocks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Noncompliance of </a:t>
            </a:r>
            <a:br>
              <a:rPr lang="en-US" sz="1000" b="0" smtClean="0"/>
            </a:br>
            <a:r>
              <a:rPr lang="en-US" sz="1000" b="0" smtClean="0"/>
              <a:t>Policies and Procedures</a:t>
            </a:r>
            <a:endParaRPr lang="en-US" sz="1000" b="0" dirty="0"/>
          </a:p>
        </p:txBody>
      </p:sp>
      <p:sp>
        <p:nvSpPr>
          <p:cNvPr id="16" name="CallAddR" hidden="1"/>
          <p:cNvSpPr txBox="1">
            <a:spLocks/>
          </p:cNvSpPr>
          <p:nvPr/>
        </p:nvSpPr>
        <p:spPr bwMode="auto">
          <a:xfrm>
            <a:off x="1854200" y="5029200"/>
            <a:ext cx="1041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smtClean="0"/>
              <a:t>Refer To:</a:t>
            </a:r>
            <a:endParaRPr lang="en-US" sz="800" b="0" dirty="0"/>
          </a:p>
        </p:txBody>
      </p:sp>
      <p:sp>
        <p:nvSpPr>
          <p:cNvPr id="17" name="CallAddR" hidden="1"/>
          <p:cNvSpPr txBox="1">
            <a:spLocks/>
          </p:cNvSpPr>
          <p:nvPr/>
        </p:nvSpPr>
        <p:spPr bwMode="auto">
          <a:xfrm>
            <a:off x="1854200" y="5181600"/>
            <a:ext cx="1041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 smtClean="0"/>
              <a:t>Workbook 11.3</a:t>
            </a:r>
            <a:endParaRPr lang="en-US" sz="800" b="0" dirty="0"/>
          </a:p>
        </p:txBody>
      </p:sp>
    </p:spTree>
    <p:extLst>
      <p:ext uri="{BB962C8B-B14F-4D97-AF65-F5344CB8AC3E}">
        <p14:creationId xmlns:p14="http://schemas.microsoft.com/office/powerpoint/2010/main" val="12598115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/>
          </p:cNvPicPr>
          <p:nvPr>
            <p:ph type="pic" sz="quarter" idx="3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" b="75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Workbook 11.3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Identify agency that possesses jurisdiction</a:t>
            </a:r>
          </a:p>
          <a:p>
            <a:r>
              <a:rPr lang="en-US" dirty="0" smtClean="0"/>
              <a:t>Obtain data from past inspections and audits</a:t>
            </a:r>
          </a:p>
          <a:p>
            <a:r>
              <a:rPr lang="en-US" dirty="0" smtClean="0"/>
              <a:t>Develop a self-audit plan</a:t>
            </a:r>
          </a:p>
          <a:p>
            <a:r>
              <a:rPr lang="en-US" dirty="0" smtClean="0"/>
              <a:t>Conduct a self-assessment against criteria published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Development of a </a:t>
            </a:r>
            <a:br>
              <a:rPr lang="en-US" dirty="0" smtClean="0"/>
            </a:br>
            <a:r>
              <a:rPr lang="en-US" dirty="0" smtClean="0"/>
              <a:t>Compliance Program (1 of 2)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Refer To:</a:t>
            </a:r>
          </a:p>
        </p:txBody>
      </p:sp>
      <p:sp>
        <p:nvSpPr>
          <p:cNvPr id="12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dirty="0" smtClean="0"/>
              <a:t>Identify agency that possesses jurisdiction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dirty="0" smtClean="0"/>
              <a:t>Obtain data from past inspections and audits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dirty="0" smtClean="0"/>
              <a:t>Develop a self-audit plan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dirty="0" smtClean="0"/>
              <a:t>Conduct a self-assessment against criteria published</a:t>
            </a:r>
          </a:p>
        </p:txBody>
      </p:sp>
      <p:sp>
        <p:nvSpPr>
          <p:cNvPr id="14" name="CallAddLeft" hidden="1"/>
          <p:cNvSpPr txBox="1">
            <a:spLocks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900" b="0" dirty="0" smtClean="0"/>
              <a:t>Development of a </a:t>
            </a:r>
            <a:br>
              <a:rPr lang="en-US" sz="900" b="0" dirty="0" smtClean="0"/>
            </a:br>
            <a:r>
              <a:rPr lang="en-US" sz="900" b="0" dirty="0" smtClean="0"/>
              <a:t>Compliance Program (1 of 2)</a:t>
            </a:r>
            <a:endParaRPr lang="en-US" sz="900" b="0" dirty="0"/>
          </a:p>
        </p:txBody>
      </p:sp>
      <p:sp>
        <p:nvSpPr>
          <p:cNvPr id="16" name="CallAddR" hidden="1"/>
          <p:cNvSpPr txBox="1">
            <a:spLocks/>
          </p:cNvSpPr>
          <p:nvPr/>
        </p:nvSpPr>
        <p:spPr bwMode="auto">
          <a:xfrm>
            <a:off x="1854200" y="5029200"/>
            <a:ext cx="1041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smtClean="0"/>
              <a:t>Refer To:</a:t>
            </a:r>
            <a:endParaRPr lang="en-US" sz="800" b="0" dirty="0"/>
          </a:p>
        </p:txBody>
      </p:sp>
      <p:sp>
        <p:nvSpPr>
          <p:cNvPr id="17" name="CallAddR" hidden="1"/>
          <p:cNvSpPr txBox="1">
            <a:spLocks/>
          </p:cNvSpPr>
          <p:nvPr/>
        </p:nvSpPr>
        <p:spPr bwMode="auto">
          <a:xfrm>
            <a:off x="1854200" y="5181600"/>
            <a:ext cx="1041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 smtClean="0"/>
              <a:t>Workbook 11.3</a:t>
            </a:r>
            <a:endParaRPr lang="en-US" sz="800" b="0" dirty="0"/>
          </a:p>
        </p:txBody>
      </p:sp>
    </p:spTree>
    <p:extLst>
      <p:ext uri="{BB962C8B-B14F-4D97-AF65-F5344CB8AC3E}">
        <p14:creationId xmlns:p14="http://schemas.microsoft.com/office/powerpoint/2010/main" val="38322738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/>
          </p:cNvPicPr>
          <p:nvPr>
            <p:ph type="pic" sz="quarter" idx="3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" b="75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Workbook 11.3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Develop an action plan</a:t>
            </a:r>
          </a:p>
          <a:p>
            <a:r>
              <a:rPr lang="en-US" dirty="0" smtClean="0"/>
              <a:t>Incorporate compliance measures from past audits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Development of a </a:t>
            </a:r>
            <a:br>
              <a:rPr lang="en-US" dirty="0" smtClean="0"/>
            </a:br>
            <a:r>
              <a:rPr lang="en-US" dirty="0" smtClean="0"/>
              <a:t>Compliance Program (2 of 2)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Refer To:</a:t>
            </a:r>
          </a:p>
        </p:txBody>
      </p:sp>
      <p:sp>
        <p:nvSpPr>
          <p:cNvPr id="12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dirty="0" smtClean="0"/>
              <a:t>Develop an action plan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dirty="0" smtClean="0"/>
              <a:t>Incorporate compliance measures from past audits</a:t>
            </a:r>
            <a:endParaRPr lang="en-US" sz="1000" b="0" dirty="0"/>
          </a:p>
        </p:txBody>
      </p:sp>
      <p:sp>
        <p:nvSpPr>
          <p:cNvPr id="14" name="CallAddLeft" hidden="1"/>
          <p:cNvSpPr txBox="1">
            <a:spLocks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900" b="0" dirty="0" smtClean="0"/>
              <a:t>Development of a </a:t>
            </a:r>
            <a:br>
              <a:rPr lang="en-US" sz="900" b="0" dirty="0" smtClean="0"/>
            </a:br>
            <a:r>
              <a:rPr lang="en-US" sz="900" b="0" dirty="0" smtClean="0"/>
              <a:t>Compliance Program</a:t>
            </a:r>
            <a:endParaRPr lang="en-US" sz="900" b="0" dirty="0"/>
          </a:p>
        </p:txBody>
      </p:sp>
      <p:sp>
        <p:nvSpPr>
          <p:cNvPr id="16" name="CallAddR" hidden="1"/>
          <p:cNvSpPr txBox="1">
            <a:spLocks/>
          </p:cNvSpPr>
          <p:nvPr/>
        </p:nvSpPr>
        <p:spPr bwMode="auto">
          <a:xfrm>
            <a:off x="1854200" y="5029200"/>
            <a:ext cx="1041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smtClean="0"/>
              <a:t>Refer To:</a:t>
            </a:r>
            <a:endParaRPr lang="en-US" sz="800" b="0" dirty="0"/>
          </a:p>
        </p:txBody>
      </p:sp>
      <p:sp>
        <p:nvSpPr>
          <p:cNvPr id="17" name="CallAddR" hidden="1"/>
          <p:cNvSpPr txBox="1">
            <a:spLocks/>
          </p:cNvSpPr>
          <p:nvPr/>
        </p:nvSpPr>
        <p:spPr bwMode="auto">
          <a:xfrm>
            <a:off x="1854200" y="5181600"/>
            <a:ext cx="1041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 smtClean="0"/>
              <a:t>Workbook 11.3</a:t>
            </a:r>
            <a:endParaRPr lang="en-US" sz="800" b="0" dirty="0"/>
          </a:p>
        </p:txBody>
      </p:sp>
    </p:spTree>
    <p:extLst>
      <p:ext uri="{BB962C8B-B14F-4D97-AF65-F5344CB8AC3E}">
        <p14:creationId xmlns:p14="http://schemas.microsoft.com/office/powerpoint/2010/main" val="28435435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TeachBack Moment</a:t>
            </a:r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3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" b="746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 smtClean="0"/>
              <a:t>What types of policies and procedures are needed to effectively protect critical infrastructure?</a:t>
            </a:r>
          </a:p>
          <a:p>
            <a:r>
              <a:rPr lang="en-US" dirty="0" smtClean="0"/>
              <a:t>What types of policies should be included in a standard operating procedures manual?</a:t>
            </a:r>
          </a:p>
        </p:txBody>
      </p:sp>
      <p:sp>
        <p:nvSpPr>
          <p:cNvPr id="10" name="CallTop" hidden="1"/>
          <p:cNvSpPr txBox="1">
            <a:spLocks/>
          </p:cNvSpPr>
          <p:nvPr/>
        </p:nvSpPr>
        <p:spPr>
          <a:xfrm>
            <a:off x="50800" y="5029200"/>
            <a:ext cx="28448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TeachBack Moment</a:t>
            </a:r>
            <a:endParaRPr lang="en-US" sz="1000" b="0" dirty="0"/>
          </a:p>
        </p:txBody>
      </p:sp>
      <p:sp>
        <p:nvSpPr>
          <p:cNvPr id="11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33363" indent="-233363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What types of policies and procedures are needed to effectively protect critical infrastructure?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What types of policies should be included in a standard operating procedures manual?</a:t>
            </a:r>
            <a:endParaRPr lang="en-US" sz="10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Policies and Procedures </a:t>
            </a:r>
            <a:br>
              <a:rPr lang="en-US" dirty="0" smtClean="0"/>
            </a:br>
            <a:r>
              <a:rPr lang="en-US" dirty="0" smtClean="0"/>
              <a:t>Relating to Critical Incidents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This section will cover:</a:t>
            </a:r>
          </a:p>
          <a:p>
            <a:pPr lvl="1"/>
            <a:r>
              <a:rPr lang="en-US" dirty="0" smtClean="0"/>
              <a:t>Critical incidents definition</a:t>
            </a:r>
          </a:p>
          <a:p>
            <a:pPr lvl="1"/>
            <a:r>
              <a:rPr lang="en-US" dirty="0" smtClean="0"/>
              <a:t>Critical incident management plan</a:t>
            </a:r>
          </a:p>
          <a:p>
            <a:pPr lvl="1"/>
            <a:r>
              <a:rPr lang="en-US" dirty="0" smtClean="0"/>
              <a:t>Critical incident management plan process</a:t>
            </a:r>
            <a:endParaRPr lang="en-US" dirty="0"/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Policies and Procedures </a:t>
            </a:r>
            <a:br>
              <a:rPr lang="en-US" sz="1000" b="0" smtClean="0"/>
            </a:br>
            <a:r>
              <a:rPr lang="en-US" sz="1000" b="0" smtClean="0"/>
              <a:t>Relating to Critical Incidents</a:t>
            </a:r>
            <a:endParaRPr lang="en-US" sz="1000" b="0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This section will cover: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Critical incidents definition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Critical incident management plan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Critical incident management plan process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21341190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Incident Definition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 smtClean="0"/>
              <a:t>An event of unusual or severe nature that can cause:</a:t>
            </a:r>
          </a:p>
          <a:p>
            <a:pPr lvl="1"/>
            <a:r>
              <a:rPr lang="en-US" dirty="0" smtClean="0"/>
              <a:t>Loss of life or injury to citizens</a:t>
            </a:r>
          </a:p>
          <a:p>
            <a:pPr lvl="1"/>
            <a:r>
              <a:rPr lang="en-US" dirty="0" smtClean="0"/>
              <a:t>Damage to property</a:t>
            </a:r>
          </a:p>
          <a:p>
            <a:pPr lvl="0"/>
            <a:r>
              <a:rPr lang="en-US" dirty="0" smtClean="0"/>
              <a:t>Critical incidents require extraordinary measures to protect lives and restore order</a:t>
            </a:r>
          </a:p>
          <a:p>
            <a:r>
              <a:rPr lang="en-US" dirty="0" smtClean="0"/>
              <a:t>Policies and procedures provide guidance for effective response</a:t>
            </a:r>
            <a:endParaRPr lang="en-US" dirty="0"/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Critical Incident Definition</a:t>
            </a:r>
            <a:endParaRPr lang="en-US" sz="1000" b="0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An event of unusual or severe nature that can cause: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Loss of life or injury to citizens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Damage to property</a:t>
            </a:r>
          </a:p>
          <a:p>
            <a:pPr marL="114300" indent="-114300">
              <a:spcAft>
                <a:spcPct val="0"/>
              </a:spcAft>
            </a:pPr>
            <a:r>
              <a:rPr lang="en-US" sz="1000" b="0" smtClean="0"/>
              <a:t>Critical incidents require extraordinary measures to protect lives and restore order</a:t>
            </a:r>
          </a:p>
          <a:p>
            <a:pPr marL="114300" indent="-114300">
              <a:spcAft>
                <a:spcPct val="0"/>
              </a:spcAft>
            </a:pPr>
            <a:r>
              <a:rPr lang="en-US" sz="1000" b="0" smtClean="0"/>
              <a:t>Policies and procedures provide guidance for effective response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127001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 smtClean="0"/>
              <a:t>What are some examples of critical incidents?</a:t>
            </a:r>
          </a:p>
          <a:p>
            <a:r>
              <a:rPr lang="en-US" dirty="0" smtClean="0"/>
              <a:t>What are some specific examples of critical incidents in your region?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7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What are some examples of critical incidents?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What are some specific examples of critical incidents in your region?</a:t>
            </a:r>
            <a:endParaRPr lang="en-US" sz="1000" b="0" dirty="0"/>
          </a:p>
        </p:txBody>
      </p:sp>
      <p:sp>
        <p:nvSpPr>
          <p:cNvPr id="8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Discussion Questions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8261807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Incident Management Plan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58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140" y="3699787"/>
            <a:ext cx="2957883" cy="2218413"/>
          </a:xfrm>
          <a:ln>
            <a:solidFill>
              <a:schemeClr val="tx1"/>
            </a:solidFill>
          </a:ln>
        </p:spPr>
      </p:pic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dirty="0" smtClean="0"/>
              <a:t>A standardized plan that outlines processes and procedures for coordination and control of responses to a terrorism event or natural disaster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05600" y="5694868"/>
            <a:ext cx="11734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 smtClean="0">
                <a:solidFill>
                  <a:schemeClr val="bg1"/>
                </a:solidFill>
              </a:rPr>
              <a:t>Source: DS/T/ATA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10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Critical Incident Management Plan</a:t>
            </a:r>
            <a:endParaRPr lang="en-US" sz="1000" b="0" dirty="0"/>
          </a:p>
        </p:txBody>
      </p:sp>
      <p:sp>
        <p:nvSpPr>
          <p:cNvPr id="12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A standardized plan that outlines processes and procedures for coordination and control of responses to a terrorism event or natural disaster</a:t>
            </a:r>
          </a:p>
          <a:p>
            <a:pPr>
              <a:spcAft>
                <a:spcPts val="0"/>
              </a:spcAft>
            </a:pPr>
            <a:endParaRPr lang="en-US" sz="1000" b="0"/>
          </a:p>
        </p:txBody>
      </p:sp>
    </p:spTree>
    <p:extLst>
      <p:ext uri="{BB962C8B-B14F-4D97-AF65-F5344CB8AC3E}">
        <p14:creationId xmlns:p14="http://schemas.microsoft.com/office/powerpoint/2010/main" val="24250444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 smtClean="0"/>
              <a:t>Does your agency have a critical incident management plan?</a:t>
            </a:r>
          </a:p>
          <a:p>
            <a:r>
              <a:rPr lang="en-US" dirty="0" smtClean="0"/>
              <a:t>If so, how does the plan work?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7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Does your agency have a critical incident management plan?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If so, how does the plan work?</a:t>
            </a:r>
            <a:endParaRPr lang="en-US" sz="1000" b="0" dirty="0"/>
          </a:p>
        </p:txBody>
      </p:sp>
      <p:sp>
        <p:nvSpPr>
          <p:cNvPr id="8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Discussion Questions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328194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Purposes of Policies and Procedures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0" y="4273088"/>
            <a:ext cx="2923378" cy="1945874"/>
          </a:xfrm>
          <a:ln>
            <a:solidFill>
              <a:schemeClr val="tx1"/>
            </a:solidFill>
          </a:ln>
        </p:spPr>
      </p:pic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lvl="0"/>
            <a:r>
              <a:rPr lang="en-US" dirty="0" smtClean="0"/>
              <a:t>Establish guidelines for security management</a:t>
            </a:r>
          </a:p>
          <a:p>
            <a:pPr lvl="0"/>
            <a:r>
              <a:rPr lang="en-US" dirty="0" smtClean="0"/>
              <a:t>Resolve security conflicts or incidents</a:t>
            </a:r>
          </a:p>
          <a:p>
            <a:r>
              <a:rPr lang="en-US" dirty="0" smtClean="0"/>
              <a:t>Ensure security of critical infrastructure</a:t>
            </a:r>
          </a:p>
          <a:p>
            <a:r>
              <a:rPr lang="en-US" dirty="0" smtClean="0"/>
              <a:t>Important for everyone:</a:t>
            </a:r>
          </a:p>
          <a:p>
            <a:pPr lvl="1"/>
            <a:r>
              <a:rPr lang="en-US" dirty="0" smtClean="0"/>
              <a:t>Provide guidance about expectations</a:t>
            </a:r>
          </a:p>
          <a:p>
            <a:pPr lvl="1"/>
            <a:r>
              <a:rPr lang="en-US" dirty="0" smtClean="0"/>
              <a:t>Offer a way for settling disputes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45218" y="6003518"/>
            <a:ext cx="218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 smtClean="0">
                <a:solidFill>
                  <a:schemeClr val="bg1"/>
                </a:solidFill>
              </a:rPr>
              <a:t>Source: Getty Images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10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Purposes of Policies and Procedures</a:t>
            </a:r>
            <a:endParaRPr lang="en-US" sz="1000" b="0" dirty="0"/>
          </a:p>
        </p:txBody>
      </p:sp>
      <p:sp>
        <p:nvSpPr>
          <p:cNvPr id="12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Establish guidelines for security management</a:t>
            </a:r>
          </a:p>
          <a:p>
            <a:pPr marL="114300" indent="-114300">
              <a:spcAft>
                <a:spcPct val="0"/>
              </a:spcAft>
            </a:pPr>
            <a:r>
              <a:rPr lang="en-US" sz="1000" b="0" smtClean="0"/>
              <a:t>Resolve security conflicts or incidents</a:t>
            </a:r>
          </a:p>
          <a:p>
            <a:pPr marL="114300" indent="-114300">
              <a:spcAft>
                <a:spcPct val="0"/>
              </a:spcAft>
            </a:pPr>
            <a:r>
              <a:rPr lang="en-US" sz="1000" b="0" smtClean="0"/>
              <a:t>Ensure security of critical infrastructure</a:t>
            </a:r>
          </a:p>
          <a:p>
            <a:pPr marL="114300" indent="-114300">
              <a:spcAft>
                <a:spcPct val="0"/>
              </a:spcAft>
            </a:pPr>
            <a:r>
              <a:rPr lang="en-US" sz="1000" b="0" smtClean="0"/>
              <a:t>Important for everyone: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Provide guidance about expectations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Offer a way for settling disputes</a:t>
            </a:r>
          </a:p>
          <a:p>
            <a:pPr>
              <a:spcAft>
                <a:spcPct val="0"/>
              </a:spcAft>
            </a:pPr>
            <a:endParaRPr lang="en-US" sz="1000" b="0"/>
          </a:p>
        </p:txBody>
      </p:sp>
    </p:spTree>
    <p:extLst>
      <p:ext uri="{BB962C8B-B14F-4D97-AF65-F5344CB8AC3E}">
        <p14:creationId xmlns:p14="http://schemas.microsoft.com/office/powerpoint/2010/main" val="37669507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the Critical Incident Management Process (1 of 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60</a:t>
            </a:fld>
            <a:endParaRPr lang="en-US" dirty="0"/>
          </a:p>
        </p:txBody>
      </p:sp>
      <p:pic>
        <p:nvPicPr>
          <p:cNvPr id="10" name="Content Placeholder 10"/>
          <p:cNvPicPr>
            <a:picLocks noGrp="1" noChangeAspect="1" noChangeArrowheads="1"/>
          </p:cNvPicPr>
          <p:nvPr>
            <p:ph sz="quarter" idx="16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294" y="4456965"/>
            <a:ext cx="2884655" cy="1754070"/>
          </a:xfrm>
        </p:spPr>
      </p:pic>
      <p:sp>
        <p:nvSpPr>
          <p:cNvPr id="9" name="Content Placeholder 8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lvl="0"/>
            <a:r>
              <a:rPr lang="en-US" dirty="0" smtClean="0"/>
              <a:t>Must be applied before, during, and after any incident </a:t>
            </a:r>
          </a:p>
          <a:p>
            <a:r>
              <a:rPr lang="en-US" dirty="0" smtClean="0"/>
              <a:t>May require multiple jurisdiction and cross-functional agency involvement</a:t>
            </a:r>
          </a:p>
          <a:p>
            <a:r>
              <a:rPr lang="en-US" dirty="0" smtClean="0"/>
              <a:t>Various responders must operate under the principles of flexibility and standardization to function as a unified team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118828" y="4542700"/>
            <a:ext cx="3148214" cy="1724062"/>
            <a:chOff x="5118828" y="4542700"/>
            <a:chExt cx="3148214" cy="1724062"/>
          </a:xfrm>
        </p:grpSpPr>
        <p:sp>
          <p:nvSpPr>
            <p:cNvPr id="13" name="TextBox 12"/>
            <p:cNvSpPr txBox="1"/>
            <p:nvPr/>
          </p:nvSpPr>
          <p:spPr>
            <a:xfrm>
              <a:off x="6567638" y="4542700"/>
              <a:ext cx="16994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Flexibility</a:t>
              </a:r>
              <a:endParaRPr lang="en-US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18828" y="5897430"/>
              <a:ext cx="19208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Standardization</a:t>
              </a:r>
              <a:endParaRPr lang="en-US" b="1" dirty="0"/>
            </a:p>
          </p:txBody>
        </p:sp>
      </p:grpSp>
      <p:sp>
        <p:nvSpPr>
          <p:cNvPr id="11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Principles of the Critical Incident Management Process (1 of 2)</a:t>
            </a:r>
            <a:endParaRPr lang="en-US" sz="1000" b="0" dirty="0"/>
          </a:p>
        </p:txBody>
      </p:sp>
      <p:sp>
        <p:nvSpPr>
          <p:cNvPr id="15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Must be applied before, during, and after any incident 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May require multiple jurisdiction and cross-functional agency involvement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Various responders must operate under the principles of flexibility and standardization to function as a unified team</a:t>
            </a:r>
          </a:p>
          <a:p>
            <a:pPr>
              <a:spcAft>
                <a:spcPts val="0"/>
              </a:spcAft>
            </a:pPr>
            <a:endParaRPr lang="en-US" sz="1000" b="0"/>
          </a:p>
        </p:txBody>
      </p:sp>
      <p:grpSp>
        <p:nvGrpSpPr>
          <p:cNvPr id="17" name="CallTop" hidden="1"/>
          <p:cNvGrpSpPr/>
          <p:nvPr/>
        </p:nvGrpSpPr>
        <p:grpSpPr>
          <a:xfrm>
            <a:off x="1536700" y="6256272"/>
            <a:ext cx="1222829" cy="315311"/>
            <a:chOff x="5118828" y="5158459"/>
            <a:chExt cx="3148214" cy="1783509"/>
          </a:xfrm>
        </p:grpSpPr>
        <p:sp>
          <p:nvSpPr>
            <p:cNvPr id="18" name="TextBox 17" hidden="1"/>
            <p:cNvSpPr txBox="1"/>
            <p:nvPr/>
          </p:nvSpPr>
          <p:spPr>
            <a:xfrm>
              <a:off x="6567639" y="5158459"/>
              <a:ext cx="1699403" cy="1044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dirty="0" smtClean="0"/>
                <a:t>Flexibility</a:t>
              </a:r>
              <a:endParaRPr lang="en-US" sz="600" dirty="0"/>
            </a:p>
          </p:txBody>
        </p:sp>
        <p:sp>
          <p:nvSpPr>
            <p:cNvPr id="19" name="TextBox 18" hidden="1"/>
            <p:cNvSpPr txBox="1"/>
            <p:nvPr/>
          </p:nvSpPr>
          <p:spPr>
            <a:xfrm>
              <a:off x="5118828" y="5897429"/>
              <a:ext cx="1920816" cy="1044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dirty="0" smtClean="0"/>
                <a:t>Standardization</a:t>
              </a:r>
              <a:endParaRPr lang="en-US" sz="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010677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the Critical Incident Management Process (2 of 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 smtClean="0"/>
              <a:t>The process provides:</a:t>
            </a:r>
          </a:p>
          <a:p>
            <a:pPr lvl="1"/>
            <a:r>
              <a:rPr lang="en-US" dirty="0" smtClean="0"/>
              <a:t>Consistent, flexible, and adjustable national framework of government and private entities working together to manage domestic incidents</a:t>
            </a:r>
          </a:p>
          <a:p>
            <a:pPr lvl="1"/>
            <a:r>
              <a:rPr lang="en-US" dirty="0" smtClean="0"/>
              <a:t>Standardized organizational structures:</a:t>
            </a:r>
          </a:p>
          <a:p>
            <a:pPr lvl="2"/>
            <a:r>
              <a:rPr lang="en-US" dirty="0" smtClean="0"/>
              <a:t>Incident command system</a:t>
            </a:r>
          </a:p>
          <a:p>
            <a:pPr lvl="2"/>
            <a:r>
              <a:rPr lang="en-US" dirty="0" smtClean="0"/>
              <a:t>Multiagency coordination systems</a:t>
            </a:r>
          </a:p>
          <a:p>
            <a:pPr lvl="2"/>
            <a:r>
              <a:rPr lang="en-US" dirty="0" smtClean="0"/>
              <a:t>Public emergency communication systems</a:t>
            </a:r>
            <a:endParaRPr lang="en-US" dirty="0"/>
          </a:p>
        </p:txBody>
      </p:sp>
      <p:sp>
        <p:nvSpPr>
          <p:cNvPr id="8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dirty="0" smtClean="0"/>
              <a:t>Principles of the Critical Incident </a:t>
            </a:r>
          </a:p>
          <a:p>
            <a:r>
              <a:rPr lang="en-US" sz="1000" b="0" dirty="0" smtClean="0"/>
              <a:t>Management Process (2 of 2)</a:t>
            </a:r>
            <a:endParaRPr lang="en-US" sz="1000" b="0" dirty="0"/>
          </a:p>
        </p:txBody>
      </p:sp>
      <p:sp>
        <p:nvSpPr>
          <p:cNvPr id="9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900" b="0" dirty="0" smtClean="0"/>
              <a:t>The process provides: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900" b="0" dirty="0" smtClean="0"/>
              <a:t>Consistent, flexible, and adjustable national framework of government and private entities working together to manage domestic incidents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900" b="0" dirty="0" smtClean="0"/>
              <a:t>Standardized organizational structures:</a:t>
            </a:r>
          </a:p>
          <a:p>
            <a:pPr marL="342900" lvl="2" indent="-114300">
              <a:spcAft>
                <a:spcPct val="0"/>
              </a:spcAft>
            </a:pPr>
            <a:r>
              <a:rPr lang="en-US" sz="900" b="0" dirty="0" smtClean="0"/>
              <a:t>Incident command system</a:t>
            </a:r>
          </a:p>
          <a:p>
            <a:pPr marL="342900" lvl="2" indent="-114300">
              <a:spcAft>
                <a:spcPct val="0"/>
              </a:spcAft>
            </a:pPr>
            <a:r>
              <a:rPr lang="en-US" sz="900" b="0" dirty="0" smtClean="0"/>
              <a:t>Multiagency coordination systems</a:t>
            </a:r>
          </a:p>
          <a:p>
            <a:pPr marL="342900" lvl="2" indent="-114300">
              <a:spcAft>
                <a:spcPct val="0"/>
              </a:spcAft>
            </a:pPr>
            <a:r>
              <a:rPr lang="en-US" sz="900" b="0" dirty="0" smtClean="0"/>
              <a:t>Public emergency communication systems</a:t>
            </a:r>
            <a:endParaRPr lang="en-US" sz="900" b="0" dirty="0"/>
          </a:p>
        </p:txBody>
      </p:sp>
    </p:spTree>
    <p:extLst>
      <p:ext uri="{BB962C8B-B14F-4D97-AF65-F5344CB8AC3E}">
        <p14:creationId xmlns:p14="http://schemas.microsoft.com/office/powerpoint/2010/main" val="100278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the Critical </a:t>
            </a:r>
            <a:br>
              <a:rPr lang="en-US" dirty="0" smtClean="0"/>
            </a:br>
            <a:r>
              <a:rPr lang="en-US" dirty="0" smtClean="0"/>
              <a:t>Incident Management Process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 smtClean="0"/>
              <a:t>Command and management structure</a:t>
            </a:r>
          </a:p>
          <a:p>
            <a:pPr lvl="0"/>
            <a:r>
              <a:rPr lang="en-US" dirty="0" smtClean="0"/>
              <a:t>Joint operations</a:t>
            </a:r>
          </a:p>
          <a:p>
            <a:pPr lvl="0"/>
            <a:r>
              <a:rPr lang="en-US" dirty="0" smtClean="0"/>
              <a:t>Resource and policy </a:t>
            </a:r>
          </a:p>
          <a:p>
            <a:pPr lvl="0"/>
            <a:r>
              <a:rPr lang="en-US" dirty="0" smtClean="0"/>
              <a:t>Communications and information </a:t>
            </a:r>
          </a:p>
          <a:p>
            <a:pPr lvl="0"/>
            <a:r>
              <a:rPr lang="en-US" dirty="0" smtClean="0"/>
              <a:t>After-actions reporting</a:t>
            </a:r>
          </a:p>
          <a:p>
            <a:r>
              <a:rPr lang="en-US" dirty="0" smtClean="0"/>
              <a:t>Joint training exercises</a:t>
            </a:r>
            <a:endParaRPr lang="en-US" dirty="0"/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Components of the Critical </a:t>
            </a:r>
            <a:br>
              <a:rPr lang="en-US" sz="1000" b="0" smtClean="0"/>
            </a:br>
            <a:r>
              <a:rPr lang="en-US" sz="1000" b="0" smtClean="0"/>
              <a:t>Incident Management Process</a:t>
            </a:r>
            <a:endParaRPr lang="en-US" sz="1000" b="0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Command and management structure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Joint operations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Resource and policy 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Communications and information 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After-actions reporting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Joint training exercises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26325747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Critical Incident </a:t>
            </a:r>
            <a:br>
              <a:rPr lang="en-US" dirty="0" smtClean="0"/>
            </a:br>
            <a:r>
              <a:rPr lang="en-US" dirty="0" smtClean="0"/>
              <a:t>Management Process Phases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63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320957454"/>
              </p:ext>
            </p:extLst>
          </p:nvPr>
        </p:nvGraphicFramePr>
        <p:xfrm>
          <a:off x="411163" y="1220788"/>
          <a:ext cx="8318500" cy="3719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Aft>
                <a:spcPct val="0"/>
              </a:spcAft>
              <a:buNone/>
            </a:pPr>
            <a:endParaRPr lang="en-US" sz="1000" b="0" dirty="0"/>
          </a:p>
        </p:txBody>
      </p:sp>
      <p:sp>
        <p:nvSpPr>
          <p:cNvPr id="20" name="CallAddL" hidden="1"/>
          <p:cNvSpPr/>
          <p:nvPr/>
        </p:nvSpPr>
        <p:spPr>
          <a:xfrm>
            <a:off x="210820" y="5440680"/>
            <a:ext cx="901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900" dirty="0"/>
              <a:t>Phase 4: Recovery</a:t>
            </a:r>
          </a:p>
        </p:txBody>
      </p:sp>
      <p:sp>
        <p:nvSpPr>
          <p:cNvPr id="21" name="CallAddL" hidden="1"/>
          <p:cNvSpPr/>
          <p:nvPr/>
        </p:nvSpPr>
        <p:spPr>
          <a:xfrm>
            <a:off x="210820" y="6096000"/>
            <a:ext cx="901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900" dirty="0"/>
              <a:t>Phase 3: Response</a:t>
            </a:r>
          </a:p>
        </p:txBody>
      </p:sp>
      <p:sp>
        <p:nvSpPr>
          <p:cNvPr id="22" name="CallAddL" hidden="1"/>
          <p:cNvSpPr/>
          <p:nvPr/>
        </p:nvSpPr>
        <p:spPr>
          <a:xfrm>
            <a:off x="1605279" y="5440680"/>
            <a:ext cx="901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900" dirty="0"/>
              <a:t>Phase 1: Prevention</a:t>
            </a:r>
          </a:p>
        </p:txBody>
      </p:sp>
      <p:sp>
        <p:nvSpPr>
          <p:cNvPr id="23" name="CallAddL" hidden="1"/>
          <p:cNvSpPr/>
          <p:nvPr/>
        </p:nvSpPr>
        <p:spPr>
          <a:xfrm>
            <a:off x="1605279" y="6096000"/>
            <a:ext cx="901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en-US" sz="900" dirty="0"/>
              <a:t>Phase 2: Preparedness</a:t>
            </a:r>
          </a:p>
        </p:txBody>
      </p:sp>
      <p:sp>
        <p:nvSpPr>
          <p:cNvPr id="13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Critical Incident </a:t>
            </a:r>
            <a:br>
              <a:rPr lang="en-US" sz="1000" b="0" smtClean="0"/>
            </a:br>
            <a:r>
              <a:rPr lang="en-US" sz="1000" b="0" smtClean="0"/>
              <a:t>Management Process Phases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263201089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Bomb Threat Management Plan (1 of 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 smtClean="0"/>
              <a:t>This section will cover:</a:t>
            </a:r>
          </a:p>
          <a:p>
            <a:pPr lvl="1"/>
            <a:r>
              <a:rPr lang="en-US" dirty="0" smtClean="0"/>
              <a:t>Step 1: Designate management responsibilities</a:t>
            </a:r>
          </a:p>
          <a:p>
            <a:pPr lvl="1"/>
            <a:r>
              <a:rPr lang="en-US" dirty="0" smtClean="0"/>
              <a:t>Step 2: Define procedures for handling bomb threat calls</a:t>
            </a:r>
          </a:p>
          <a:p>
            <a:pPr lvl="1"/>
            <a:r>
              <a:rPr lang="en-US" dirty="0" smtClean="0"/>
              <a:t>Step 3: Determine procedures for evaluating bomb threat calls</a:t>
            </a:r>
            <a:endParaRPr lang="en-US" dirty="0"/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Bomb Threat Management Plan (1 of 2)</a:t>
            </a:r>
            <a:endParaRPr lang="en-US" sz="1000" b="0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dirty="0" smtClean="0"/>
              <a:t>This section will cover: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dirty="0" smtClean="0"/>
              <a:t>Step 1: Designate management responsibilities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dirty="0" smtClean="0"/>
              <a:t>Step 2: Define procedures for handling bomb threat calls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dirty="0" smtClean="0"/>
              <a:t>Step 3: Determine procedures for evaluating bomb threat calls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380193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Bomb Threat Management Plan (2 of 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65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580" y="3763605"/>
            <a:ext cx="2862075" cy="2154596"/>
          </a:xfrm>
        </p:spPr>
      </p:pic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lvl="1"/>
            <a:r>
              <a:rPr lang="en-US" dirty="0" smtClean="0"/>
              <a:t>Step 4: Identify an incident command post</a:t>
            </a:r>
          </a:p>
          <a:p>
            <a:pPr lvl="1"/>
            <a:r>
              <a:rPr lang="en-US" dirty="0" smtClean="0"/>
              <a:t>Step 5: Develop a search and evacuation plan</a:t>
            </a:r>
          </a:p>
          <a:p>
            <a:pPr lvl="1"/>
            <a:r>
              <a:rPr lang="en-US" dirty="0" smtClean="0"/>
              <a:t>Step 6: Establish a response procedure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69280" y="5734408"/>
            <a:ext cx="22707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 smtClean="0">
                <a:solidFill>
                  <a:schemeClr val="bg1"/>
                </a:solidFill>
              </a:rPr>
              <a:t>Source: DS/T/ATA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10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Bomb Threat Management Plan (1 of 2)</a:t>
            </a:r>
            <a:endParaRPr lang="en-US" sz="1000" b="0" dirty="0"/>
          </a:p>
        </p:txBody>
      </p:sp>
      <p:sp>
        <p:nvSpPr>
          <p:cNvPr id="12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Step 4: Identify an incident command post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Step 5: Develop a search and evacuation plan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Step 6: Establish a response procedure</a:t>
            </a:r>
          </a:p>
          <a:p>
            <a:pPr>
              <a:spcAft>
                <a:spcPct val="0"/>
              </a:spcAft>
            </a:pPr>
            <a:endParaRPr lang="en-US" sz="1000" b="0"/>
          </a:p>
        </p:txBody>
      </p:sp>
    </p:spTree>
    <p:extLst>
      <p:ext uri="{BB962C8B-B14F-4D97-AF65-F5344CB8AC3E}">
        <p14:creationId xmlns:p14="http://schemas.microsoft.com/office/powerpoint/2010/main" val="38660869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 smtClean="0"/>
              <a:t>Does your agency have a bomb threat management plan?</a:t>
            </a:r>
          </a:p>
          <a:p>
            <a:pPr lvl="0"/>
            <a:r>
              <a:rPr lang="en-US" dirty="0" smtClean="0"/>
              <a:t>If you have one, how does it work?</a:t>
            </a:r>
          </a:p>
          <a:p>
            <a:pPr lvl="0"/>
            <a:r>
              <a:rPr lang="en-US" dirty="0" smtClean="0"/>
              <a:t>What benefits and deficiencies do you notice?</a:t>
            </a:r>
          </a:p>
          <a:p>
            <a:r>
              <a:rPr lang="en-US" dirty="0" smtClean="0"/>
              <a:t>If your agency does not have one, how do you see one being helpful?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Discussion Questions</a:t>
            </a:r>
            <a:endParaRPr lang="en-US" sz="1000" b="0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Does your agency have a bomb threat management plan?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If you have one, how does it work?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What benefits and deficiencies do you notice?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If your agency does not have one, how do you see one being helpful?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274804699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Step 1: Designate Management Responsibilities (1 of 4)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Module 11: Policies and Procedures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1E05A8D5-9D50-4F79-AAB3-D0C9B9E3293E}" type="slidenum">
              <a:rPr lang="en-US" smtClean="0"/>
              <a:pPr/>
              <a:t>67</a:t>
            </a:fld>
            <a:endParaRPr lang="en-US" dirty="0"/>
          </a:p>
        </p:txBody>
      </p:sp>
      <p:graphicFrame>
        <p:nvGraphicFramePr>
          <p:cNvPr id="10" name="Content Placeholder 12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753759770"/>
              </p:ext>
            </p:extLst>
          </p:nvPr>
        </p:nvGraphicFramePr>
        <p:xfrm>
          <a:off x="411163" y="1449388"/>
          <a:ext cx="8318500" cy="2931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59250"/>
                <a:gridCol w="41592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Incident commander</a:t>
                      </a:r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Alternate incident commander</a:t>
                      </a:r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Assess threat calls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0"/>
                        </a:spcBef>
                      </a:pPr>
                      <a:r>
                        <a:rPr lang="en-US" sz="1800" dirty="0" smtClean="0"/>
                        <a:t>Notify all operations supervisors of bomb threat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Order evacuation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Direct supervisors or floor wardens to initiate the response procedures</a:t>
                      </a:r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Supervise search and response to suspect objects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0"/>
                        </a:spcBef>
                      </a:pPr>
                      <a:endParaRPr lang="en-US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Determine when facility can be reentered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0"/>
                        </a:spcBef>
                      </a:pPr>
                      <a:endParaRPr lang="en-US" sz="18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CallTable" hidden="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6418666"/>
              </p:ext>
            </p:extLst>
          </p:nvPr>
        </p:nvGraphicFramePr>
        <p:xfrm>
          <a:off x="50800" y="5334000"/>
          <a:ext cx="2844800" cy="12037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22400"/>
                <a:gridCol w="1422400"/>
              </a:tblGrid>
              <a:tr h="194937"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Incident commander</a:t>
                      </a:r>
                      <a:endParaRPr lang="en-US" sz="700" dirty="0"/>
                    </a:p>
                  </a:txBody>
                  <a:tcPr marL="0" marR="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smtClean="0"/>
                        <a:t>Alternate incident commander</a:t>
                      </a:r>
                      <a:endParaRPr lang="en-US" sz="7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solidFill>
                      <a:srgbClr val="002060"/>
                    </a:solidFill>
                  </a:tcPr>
                </a:tc>
              </a:tr>
              <a:tr h="239923">
                <a:tc>
                  <a:txBody>
                    <a:bodyPr/>
                    <a:lstStyle/>
                    <a:p>
                      <a:r>
                        <a:rPr lang="en-US" sz="700" dirty="0" smtClean="0"/>
                        <a:t>Assess threat calls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0"/>
                        </a:spcBef>
                      </a:pPr>
                      <a:r>
                        <a:rPr lang="en-US" sz="700" dirty="0" smtClean="0"/>
                        <a:t>Notify all operations supervisors of bomb threat</a:t>
                      </a:r>
                    </a:p>
                  </a:txBody>
                  <a:tcPr marL="0" marR="0" marT="0" marB="0"/>
                </a:tc>
              </a:tr>
              <a:tr h="289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smtClean="0"/>
                        <a:t>Order evacuation</a:t>
                      </a:r>
                    </a:p>
                    <a:p>
                      <a:endParaRPr lang="en-US" sz="7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smtClean="0"/>
                        <a:t>Direct supervisors or floor wardens to initiate the response procedures</a:t>
                      </a:r>
                      <a:endParaRPr lang="en-US" sz="7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</a:tr>
              <a:tr h="2399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smtClean="0"/>
                        <a:t>Supervise search and response to suspect objects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0"/>
                        </a:spcBef>
                      </a:pPr>
                      <a:endParaRPr lang="en-US" sz="700" dirty="0" smtClean="0"/>
                    </a:p>
                  </a:txBody>
                  <a:tcPr marL="0" marR="0" marT="0" marB="0"/>
                </a:tc>
              </a:tr>
              <a:tr h="2399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smtClean="0"/>
                        <a:t>Determine when facility can be reentered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0"/>
                        </a:spcBef>
                      </a:pPr>
                      <a:endParaRPr lang="en-US" sz="700" dirty="0" smtClean="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9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dirty="0" smtClean="0"/>
              <a:t>Step 1: Designate Management </a:t>
            </a:r>
          </a:p>
          <a:p>
            <a:r>
              <a:rPr lang="en-US" sz="1000" b="0" dirty="0" smtClean="0"/>
              <a:t>Responsibilities (1 of 4)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209102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Step 1: Designate Management Responsibilities (2 of 4)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Module 11: Policies and Procedures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 </a:t>
            </a:r>
            <a:fld id="{1E05A8D5-9D50-4F79-AAB3-D0C9B9E3293E}" type="slidenum">
              <a:rPr lang="en-US" smtClean="0"/>
              <a:pPr/>
              <a:t>68</a:t>
            </a:fld>
            <a:endParaRPr lang="en-US" dirty="0"/>
          </a:p>
        </p:txBody>
      </p:sp>
      <p:graphicFrame>
        <p:nvGraphicFramePr>
          <p:cNvPr id="12" name="Content Placeholder 8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518601490"/>
              </p:ext>
            </p:extLst>
          </p:nvPr>
        </p:nvGraphicFramePr>
        <p:xfrm>
          <a:off x="411163" y="1441768"/>
          <a:ext cx="8318500" cy="3205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59250"/>
                <a:gridCol w="415925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Supervisor or floor warden</a:t>
                      </a:r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Runner</a:t>
                      </a:r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0"/>
                        </a:spcBef>
                      </a:pPr>
                      <a:r>
                        <a:rPr lang="en-US" sz="1800" dirty="0" smtClean="0"/>
                        <a:t>Notify employees of threat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0"/>
                        </a:spcBef>
                      </a:pPr>
                      <a:r>
                        <a:rPr lang="en-US" sz="1800" dirty="0" smtClean="0"/>
                        <a:t>Notify supervisors and management about threat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Supervise search or evacuation activities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0"/>
                        </a:spcBef>
                      </a:pPr>
                      <a:r>
                        <a:rPr lang="en-US" sz="1800" dirty="0" smtClean="0"/>
                        <a:t>Assist in securing location of suspect objects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Assign one </a:t>
                      </a:r>
                      <a:r>
                        <a:rPr lang="en-US" sz="1800" baseline="0" dirty="0" smtClean="0"/>
                        <a:t>to each shift to help with m</a:t>
                      </a:r>
                      <a:r>
                        <a:rPr lang="en-US" sz="1800" dirty="0" smtClean="0"/>
                        <a:t>iscellaneous needs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Personnel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</a:rPr>
                        <a:t> who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 answer outside phone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</a:rPr>
                        <a:t> lines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Security and maintenance personnel assigned to search teams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CallTable" hidden="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1986500"/>
              </p:ext>
            </p:extLst>
          </p:nvPr>
        </p:nvGraphicFramePr>
        <p:xfrm>
          <a:off x="50800" y="5334000"/>
          <a:ext cx="2844800" cy="117348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22400"/>
                <a:gridCol w="1422400"/>
              </a:tblGrid>
              <a:tr h="1683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 smtClean="0"/>
                        <a:t>Supervisor or floor warden</a:t>
                      </a:r>
                      <a:endParaRPr lang="en-US" sz="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 smtClean="0"/>
                        <a:t>Runner</a:t>
                      </a:r>
                      <a:endParaRPr lang="en-US" sz="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</a:tr>
              <a:tr h="217029">
                <a:tc>
                  <a:txBody>
                    <a:bodyPr/>
                    <a:lstStyle/>
                    <a:p>
                      <a:pPr marL="60325" indent="0" eaLnBrk="1" hangingPunct="1">
                        <a:spcBef>
                          <a:spcPct val="0"/>
                        </a:spcBef>
                      </a:pPr>
                      <a:r>
                        <a:rPr lang="en-US" sz="600" dirty="0" smtClean="0"/>
                        <a:t>Notify employees of threat</a:t>
                      </a:r>
                    </a:p>
                    <a:p>
                      <a:endParaRPr lang="en-US" sz="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325" indent="0" eaLnBrk="1" hangingPunct="1">
                        <a:spcBef>
                          <a:spcPct val="0"/>
                        </a:spcBef>
                      </a:pPr>
                      <a:r>
                        <a:rPr lang="en-US" sz="600" dirty="0" smtClean="0"/>
                        <a:t>Notify supervisors and management about threat</a:t>
                      </a:r>
                    </a:p>
                  </a:txBody>
                  <a:tcPr marL="0" marR="0" marT="0" marB="0"/>
                </a:tc>
              </a:tr>
              <a:tr h="214945">
                <a:tc>
                  <a:txBody>
                    <a:bodyPr/>
                    <a:lstStyle/>
                    <a:p>
                      <a:pPr marL="603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 smtClean="0"/>
                        <a:t>Supervise search or evacuation activities</a:t>
                      </a:r>
                      <a:endParaRPr lang="en-US" sz="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325" indent="0" eaLnBrk="1" hangingPunct="1">
                        <a:spcBef>
                          <a:spcPct val="0"/>
                        </a:spcBef>
                      </a:pPr>
                      <a:r>
                        <a:rPr lang="en-US" sz="600" dirty="0" smtClean="0"/>
                        <a:t>Assist in securing location of suspect objects</a:t>
                      </a:r>
                    </a:p>
                  </a:txBody>
                  <a:tcPr marL="0" marR="0" marT="0" marB="0"/>
                </a:tc>
              </a:tr>
              <a:tr h="23729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3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dirty="0" smtClean="0"/>
                        <a:t>Assign one </a:t>
                      </a:r>
                      <a:r>
                        <a:rPr lang="en-US" sz="600" baseline="0" dirty="0" smtClean="0"/>
                        <a:t>to each shift to help with m</a:t>
                      </a:r>
                      <a:r>
                        <a:rPr lang="en-US" sz="600" dirty="0" smtClean="0"/>
                        <a:t>iscellaneous needs</a:t>
                      </a:r>
                    </a:p>
                  </a:txBody>
                  <a:tcPr marL="0" marR="0" marT="0" marB="0"/>
                </a:tc>
              </a:tr>
              <a:tr h="335852">
                <a:tc>
                  <a:txBody>
                    <a:bodyPr/>
                    <a:lstStyle/>
                    <a:p>
                      <a:pPr marL="603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dirty="0" smtClean="0">
                          <a:solidFill>
                            <a:schemeClr val="bg1"/>
                          </a:solidFill>
                        </a:rPr>
                        <a:t>Personnel</a:t>
                      </a:r>
                      <a:r>
                        <a:rPr lang="en-US" sz="600" b="1" baseline="0" dirty="0" smtClean="0">
                          <a:solidFill>
                            <a:schemeClr val="bg1"/>
                          </a:solidFill>
                        </a:rPr>
                        <a:t> who</a:t>
                      </a:r>
                      <a:r>
                        <a:rPr lang="en-US" sz="600" b="1" dirty="0" smtClean="0">
                          <a:solidFill>
                            <a:schemeClr val="bg1"/>
                          </a:solidFill>
                        </a:rPr>
                        <a:t> answer outside phone</a:t>
                      </a:r>
                      <a:r>
                        <a:rPr lang="en-US" sz="600" b="1" baseline="0" dirty="0" smtClean="0">
                          <a:solidFill>
                            <a:schemeClr val="bg1"/>
                          </a:solidFill>
                        </a:rPr>
                        <a:t> lines</a:t>
                      </a:r>
                      <a:endParaRPr lang="en-US" sz="6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60325" indent="0"/>
                      <a:r>
                        <a:rPr lang="en-US" sz="600" b="1" dirty="0" smtClean="0">
                          <a:solidFill>
                            <a:schemeClr val="bg1"/>
                          </a:solidFill>
                        </a:rPr>
                        <a:t>Security and maintenance personnel assigned to search teams</a:t>
                      </a:r>
                      <a:endParaRPr lang="en-US" sz="6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9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dirty="0" smtClean="0"/>
              <a:t>Step 1: Designate Management </a:t>
            </a:r>
          </a:p>
          <a:p>
            <a:r>
              <a:rPr lang="en-US" sz="1000" b="0" dirty="0" smtClean="0"/>
              <a:t>Responsibilities (2 of 4)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306791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/>
          </p:cNvPicPr>
          <p:nvPr>
            <p:ph type="pic" sz="quarter" idx="3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" b="75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Handout 11.1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 smtClean="0"/>
              <a:t>Purpose: to identify the basic roles and responsibilities of the personnel who are responsible for managing a bomb threat incident</a:t>
            </a:r>
          </a:p>
          <a:p>
            <a:pPr lvl="1"/>
            <a:r>
              <a:rPr lang="en-US" dirty="0" smtClean="0"/>
              <a:t>Duration: 15 minutes (10-activity; 5-debrief)</a:t>
            </a:r>
          </a:p>
          <a:p>
            <a:pPr lvl="1"/>
            <a:r>
              <a:rPr lang="en-US" dirty="0" smtClean="0"/>
              <a:t>Group composition: table groups</a:t>
            </a:r>
          </a:p>
          <a:p>
            <a:pPr lvl="1"/>
            <a:r>
              <a:rPr lang="en-US" dirty="0" smtClean="0"/>
              <a:t>Debrief: large-group discussion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1: Designate Management Responsibilities (3 of 4)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Refer To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2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Purpose: to identify the basic roles and responsibilities of the personnel who are responsible for managing a bomb threat incident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Duration: 15 minutes (10-activity; 5-debrief)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Group composition: table groups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Debrief: large-group discussion</a:t>
            </a:r>
            <a:endParaRPr lang="en-US" sz="1000" b="0" dirty="0"/>
          </a:p>
        </p:txBody>
      </p:sp>
      <p:sp>
        <p:nvSpPr>
          <p:cNvPr id="14" name="CallAddLeft" hidden="1"/>
          <p:cNvSpPr txBox="1">
            <a:spLocks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900" b="0" dirty="0" smtClean="0"/>
              <a:t>Step 1: Designate Management Responsibilities (3 of 4)</a:t>
            </a:r>
            <a:endParaRPr lang="en-US" sz="900" b="0" dirty="0"/>
          </a:p>
        </p:txBody>
      </p:sp>
      <p:sp>
        <p:nvSpPr>
          <p:cNvPr id="16" name="CallAddR" hidden="1"/>
          <p:cNvSpPr txBox="1">
            <a:spLocks/>
          </p:cNvSpPr>
          <p:nvPr/>
        </p:nvSpPr>
        <p:spPr bwMode="auto">
          <a:xfrm>
            <a:off x="1854200" y="5029200"/>
            <a:ext cx="1041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smtClean="0"/>
              <a:t>Refer To:</a:t>
            </a:r>
            <a:endParaRPr lang="en-US" sz="800" b="0" dirty="0"/>
          </a:p>
        </p:txBody>
      </p:sp>
      <p:sp>
        <p:nvSpPr>
          <p:cNvPr id="17" name="CallAddR" hidden="1"/>
          <p:cNvSpPr txBox="1">
            <a:spLocks/>
          </p:cNvSpPr>
          <p:nvPr/>
        </p:nvSpPr>
        <p:spPr bwMode="auto">
          <a:xfrm>
            <a:off x="1854200" y="5181600"/>
            <a:ext cx="1041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 smtClean="0"/>
              <a:t>Handout 11.1</a:t>
            </a:r>
            <a:endParaRPr lang="en-US" sz="800" b="0" dirty="0"/>
          </a:p>
        </p:txBody>
      </p:sp>
    </p:spTree>
    <p:extLst>
      <p:ext uri="{BB962C8B-B14F-4D97-AF65-F5344CB8AC3E}">
        <p14:creationId xmlns:p14="http://schemas.microsoft.com/office/powerpoint/2010/main" val="200606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/>
          </p:cNvPicPr>
          <p:nvPr>
            <p:ph type="pic" sz="quarter" idx="3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" b="75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Workbook 11.1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 smtClean="0"/>
              <a:t>If actions of employees indicate confusion about conduct</a:t>
            </a:r>
          </a:p>
          <a:p>
            <a:pPr lvl="0"/>
            <a:r>
              <a:rPr lang="en-US" dirty="0" smtClean="0"/>
              <a:t>If guidance is needed about ways to resolve conflict</a:t>
            </a:r>
          </a:p>
          <a:p>
            <a:r>
              <a:rPr lang="en-US" dirty="0" smtClean="0"/>
              <a:t>To comply with governmental policies and laws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Need for Policies and Procedures (1 of 2)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Refer To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2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If actions of employees indicate confusion about conduct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If guidance is needed about ways to resolve conflict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To comply with governmental policies and laws</a:t>
            </a:r>
            <a:endParaRPr lang="en-US" sz="1000" b="0" dirty="0"/>
          </a:p>
        </p:txBody>
      </p:sp>
      <p:sp>
        <p:nvSpPr>
          <p:cNvPr id="14" name="CallAddLeft" hidden="1"/>
          <p:cNvSpPr txBox="1">
            <a:spLocks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Need for Policies and Procedures (1 of 2)</a:t>
            </a:r>
            <a:endParaRPr lang="en-US" sz="1000" b="0" dirty="0"/>
          </a:p>
        </p:txBody>
      </p:sp>
      <p:sp>
        <p:nvSpPr>
          <p:cNvPr id="16" name="CallAddR" hidden="1"/>
          <p:cNvSpPr txBox="1">
            <a:spLocks/>
          </p:cNvSpPr>
          <p:nvPr/>
        </p:nvSpPr>
        <p:spPr bwMode="auto">
          <a:xfrm>
            <a:off x="1854200" y="5029200"/>
            <a:ext cx="1041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smtClean="0"/>
              <a:t>Refer To:</a:t>
            </a:r>
            <a:endParaRPr lang="en-US" sz="800" b="0" dirty="0"/>
          </a:p>
        </p:txBody>
      </p:sp>
      <p:sp>
        <p:nvSpPr>
          <p:cNvPr id="17" name="CallAddR" hidden="1"/>
          <p:cNvSpPr txBox="1">
            <a:spLocks/>
          </p:cNvSpPr>
          <p:nvPr/>
        </p:nvSpPr>
        <p:spPr bwMode="auto">
          <a:xfrm>
            <a:off x="1854200" y="5181600"/>
            <a:ext cx="1041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 smtClean="0"/>
              <a:t>Workbook 11.1</a:t>
            </a:r>
            <a:endParaRPr lang="en-US" sz="800" b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Designate Management Responsibilities (4 of 4)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70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677" y="4335780"/>
            <a:ext cx="3098986" cy="2061585"/>
          </a:xfrm>
          <a:ln>
            <a:solidFill>
              <a:srgbClr val="2F2F2F"/>
            </a:solidFill>
          </a:ln>
        </p:spPr>
      </p:pic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dirty="0" smtClean="0"/>
              <a:t>Communications network:</a:t>
            </a:r>
          </a:p>
          <a:p>
            <a:pPr lvl="1"/>
            <a:r>
              <a:rPr lang="en-US" dirty="0" smtClean="0"/>
              <a:t>Established through the chain of command</a:t>
            </a:r>
          </a:p>
          <a:p>
            <a:pPr lvl="1"/>
            <a:r>
              <a:rPr lang="en-US" dirty="0" smtClean="0"/>
              <a:t>Ensures employees are properly informed and supervised</a:t>
            </a:r>
          </a:p>
          <a:p>
            <a:pPr lvl="1"/>
            <a:r>
              <a:rPr lang="en-US" dirty="0" smtClean="0"/>
              <a:t>Mirrors existing management structure</a:t>
            </a:r>
          </a:p>
          <a:p>
            <a:pPr lvl="1"/>
            <a:r>
              <a:rPr lang="en-US" dirty="0" smtClean="0"/>
              <a:t>Ensures everyone is aware of their role</a:t>
            </a:r>
          </a:p>
          <a:p>
            <a:pPr lvl="1"/>
            <a:r>
              <a:rPr lang="en-US" dirty="0" smtClean="0"/>
              <a:t>Described when policy is developed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52945" y="6181921"/>
            <a:ext cx="21567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chemeClr val="bg1"/>
                </a:solidFill>
              </a:rPr>
              <a:t>Source: Getty Images</a:t>
            </a:r>
          </a:p>
        </p:txBody>
      </p:sp>
      <p:sp>
        <p:nvSpPr>
          <p:cNvPr id="10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dirty="0" smtClean="0"/>
              <a:t>Step 1: Designate Management </a:t>
            </a:r>
          </a:p>
          <a:p>
            <a:r>
              <a:rPr lang="en-US" sz="1000" b="0" dirty="0" smtClean="0"/>
              <a:t>Responsibilities (4 of 4)</a:t>
            </a:r>
            <a:endParaRPr lang="en-US" sz="1000" b="0" dirty="0"/>
          </a:p>
        </p:txBody>
      </p:sp>
      <p:sp>
        <p:nvSpPr>
          <p:cNvPr id="12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Communications network: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Established through the chain of command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Ensures employees are properly informed and supervised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Mirrors existing management structure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Ensures everyone is aware of their role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Described when policy is developed</a:t>
            </a:r>
          </a:p>
          <a:p>
            <a:pPr>
              <a:spcAft>
                <a:spcPct val="0"/>
              </a:spcAft>
            </a:pPr>
            <a:endParaRPr lang="en-US" sz="1000" b="0"/>
          </a:p>
        </p:txBody>
      </p:sp>
    </p:spTree>
    <p:extLst>
      <p:ext uri="{BB962C8B-B14F-4D97-AF65-F5344CB8AC3E}">
        <p14:creationId xmlns:p14="http://schemas.microsoft.com/office/powerpoint/2010/main" val="2894295380"/>
      </p:ext>
    </p:extLst>
  </p:cSld>
  <p:clrMapOvr>
    <a:masterClrMapping/>
  </p:clrMapOvr>
  <p:transition spd="med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/>
          <p:cNvPicPr>
            <a:picLocks noGrp="1"/>
          </p:cNvPicPr>
          <p:nvPr>
            <p:ph type="pic" sz="quarter" idx="3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" b="75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Workbook 11.4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 smtClean="0"/>
              <a:t>Remain calm</a:t>
            </a:r>
          </a:p>
          <a:p>
            <a:pPr lvl="0"/>
            <a:r>
              <a:rPr lang="en-US" dirty="0" smtClean="0"/>
              <a:t>Listen carefully to the caller’s message</a:t>
            </a:r>
          </a:p>
          <a:p>
            <a:pPr lvl="0"/>
            <a:r>
              <a:rPr lang="en-US" dirty="0" smtClean="0"/>
              <a:t>Ask the caller to repeat the message</a:t>
            </a:r>
          </a:p>
          <a:p>
            <a:pPr lvl="0"/>
            <a:r>
              <a:rPr lang="en-US" dirty="0" smtClean="0"/>
              <a:t>Record or write down every word the caller says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2: Define Procedures for Bomb Threat Calls (1 of 3)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Refer </a:t>
            </a:r>
            <a:r>
              <a:rPr lang="en-US" dirty="0" smtClean="0"/>
              <a:t>To:</a:t>
            </a:r>
            <a:endParaRPr lang="en-US" dirty="0"/>
          </a:p>
        </p:txBody>
      </p:sp>
      <p:sp>
        <p:nvSpPr>
          <p:cNvPr id="12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dirty="0" smtClean="0"/>
              <a:t>Remain calm</a:t>
            </a:r>
          </a:p>
          <a:p>
            <a:pPr marL="114300" indent="-114300">
              <a:spcAft>
                <a:spcPct val="0"/>
              </a:spcAft>
            </a:pPr>
            <a:r>
              <a:rPr lang="en-US" sz="1000" b="0" dirty="0" smtClean="0"/>
              <a:t>Listen carefully to the caller’s message</a:t>
            </a:r>
          </a:p>
          <a:p>
            <a:pPr marL="114300" indent="-114300">
              <a:spcAft>
                <a:spcPct val="0"/>
              </a:spcAft>
            </a:pPr>
            <a:r>
              <a:rPr lang="en-US" sz="1000" b="0" dirty="0" smtClean="0"/>
              <a:t>Ask the caller to repeat the message</a:t>
            </a:r>
          </a:p>
          <a:p>
            <a:pPr marL="114300" indent="-114300">
              <a:spcAft>
                <a:spcPct val="0"/>
              </a:spcAft>
            </a:pPr>
            <a:r>
              <a:rPr lang="en-US" sz="1000" b="0" dirty="0" smtClean="0"/>
              <a:t>Record or write down every word the caller says</a:t>
            </a:r>
          </a:p>
        </p:txBody>
      </p:sp>
      <p:sp>
        <p:nvSpPr>
          <p:cNvPr id="14" name="CallAddLeft" hidden="1"/>
          <p:cNvSpPr txBox="1">
            <a:spLocks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900" b="0" dirty="0" smtClean="0"/>
              <a:t>Step 2: Define Procedures for Bomb Threat Calls (1 of 3) </a:t>
            </a:r>
            <a:endParaRPr lang="en-US" sz="900" b="0" dirty="0"/>
          </a:p>
        </p:txBody>
      </p:sp>
      <p:sp>
        <p:nvSpPr>
          <p:cNvPr id="15" name="CallAddR" hidden="1"/>
          <p:cNvSpPr txBox="1">
            <a:spLocks/>
          </p:cNvSpPr>
          <p:nvPr/>
        </p:nvSpPr>
        <p:spPr bwMode="auto">
          <a:xfrm>
            <a:off x="1854200" y="5029200"/>
            <a:ext cx="1041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smtClean="0"/>
              <a:t>Refer To:</a:t>
            </a:r>
            <a:endParaRPr lang="en-US" sz="800" b="0" dirty="0"/>
          </a:p>
        </p:txBody>
      </p:sp>
      <p:sp>
        <p:nvSpPr>
          <p:cNvPr id="17" name="CallAddR" hidden="1"/>
          <p:cNvSpPr txBox="1">
            <a:spLocks/>
          </p:cNvSpPr>
          <p:nvPr/>
        </p:nvSpPr>
        <p:spPr bwMode="auto">
          <a:xfrm>
            <a:off x="1854200" y="5181600"/>
            <a:ext cx="1041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 smtClean="0"/>
              <a:t>Workbook 11.4</a:t>
            </a:r>
            <a:endParaRPr lang="en-US" sz="800" b="0" dirty="0"/>
          </a:p>
        </p:txBody>
      </p:sp>
    </p:spTree>
    <p:extLst>
      <p:ext uri="{BB962C8B-B14F-4D97-AF65-F5344CB8AC3E}">
        <p14:creationId xmlns:p14="http://schemas.microsoft.com/office/powerpoint/2010/main" val="414935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/>
          <p:cNvPicPr>
            <a:picLocks noGrp="1"/>
          </p:cNvPicPr>
          <p:nvPr>
            <p:ph type="pic" sz="quarter" idx="3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" b="75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Workbook 11.4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 smtClean="0"/>
              <a:t>Try to convince the caller to provide:</a:t>
            </a:r>
          </a:p>
          <a:p>
            <a:pPr lvl="1"/>
            <a:r>
              <a:rPr lang="en-US" dirty="0" smtClean="0"/>
              <a:t>Location of the device</a:t>
            </a:r>
          </a:p>
          <a:p>
            <a:pPr lvl="1"/>
            <a:r>
              <a:rPr lang="en-US" dirty="0" smtClean="0"/>
              <a:t>Time of detonation</a:t>
            </a:r>
          </a:p>
          <a:p>
            <a:pPr lvl="0"/>
            <a:r>
              <a:rPr lang="en-US" dirty="0"/>
              <a:t>Ask someone else to listen to the call</a:t>
            </a:r>
          </a:p>
          <a:p>
            <a:pPr lvl="0"/>
            <a:r>
              <a:rPr lang="en-US" dirty="0"/>
              <a:t>Keep the caller on phone as long as possible</a:t>
            </a:r>
          </a:p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2: Define Procedures for Bomb Threat Calls (2 of 3)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Refer To:</a:t>
            </a:r>
          </a:p>
        </p:txBody>
      </p:sp>
      <p:sp>
        <p:nvSpPr>
          <p:cNvPr id="12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dirty="0" smtClean="0"/>
              <a:t>Try to convince the caller to provide: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dirty="0" smtClean="0"/>
              <a:t>Location of the device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dirty="0" smtClean="0"/>
              <a:t>Time of detonation</a:t>
            </a:r>
          </a:p>
          <a:p>
            <a:pPr marL="114300" indent="-114300">
              <a:spcAft>
                <a:spcPct val="0"/>
              </a:spcAft>
            </a:pPr>
            <a:r>
              <a:rPr lang="en-US" sz="1000" b="0" dirty="0"/>
              <a:t>Ask someone else to listen to the call</a:t>
            </a:r>
          </a:p>
          <a:p>
            <a:pPr marL="114300" indent="-114300">
              <a:spcAft>
                <a:spcPct val="0"/>
              </a:spcAft>
            </a:pPr>
            <a:r>
              <a:rPr lang="en-US" sz="1000" b="0" dirty="0"/>
              <a:t>Keep the caller on phone as long as possible</a:t>
            </a:r>
          </a:p>
          <a:p>
            <a:pPr marL="0" indent="-205740">
              <a:spcAft>
                <a:spcPct val="0"/>
              </a:spcAft>
            </a:pPr>
            <a:endParaRPr lang="en-US" sz="1400" b="0" dirty="0"/>
          </a:p>
        </p:txBody>
      </p:sp>
      <p:sp>
        <p:nvSpPr>
          <p:cNvPr id="14" name="CallAddLeft" hidden="1"/>
          <p:cNvSpPr txBox="1">
            <a:spLocks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900" b="0" dirty="0" smtClean="0"/>
              <a:t>Step 2: Define Procedures for Bomb Threat Calls (2 of 3) </a:t>
            </a:r>
            <a:endParaRPr lang="en-US" sz="900" b="0" dirty="0"/>
          </a:p>
        </p:txBody>
      </p:sp>
      <p:sp>
        <p:nvSpPr>
          <p:cNvPr id="15" name="CallAddR" hidden="1"/>
          <p:cNvSpPr txBox="1">
            <a:spLocks/>
          </p:cNvSpPr>
          <p:nvPr/>
        </p:nvSpPr>
        <p:spPr bwMode="auto">
          <a:xfrm>
            <a:off x="1854200" y="5029200"/>
            <a:ext cx="1041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smtClean="0"/>
              <a:t>Refer To:</a:t>
            </a:r>
            <a:endParaRPr lang="en-US" sz="800" b="0" dirty="0"/>
          </a:p>
        </p:txBody>
      </p:sp>
      <p:sp>
        <p:nvSpPr>
          <p:cNvPr id="17" name="CallAddR" hidden="1"/>
          <p:cNvSpPr txBox="1">
            <a:spLocks/>
          </p:cNvSpPr>
          <p:nvPr/>
        </p:nvSpPr>
        <p:spPr bwMode="auto">
          <a:xfrm>
            <a:off x="1854200" y="5181600"/>
            <a:ext cx="1041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 smtClean="0"/>
              <a:t>Workbook 11.4</a:t>
            </a:r>
            <a:endParaRPr lang="en-US" sz="800" b="0" dirty="0"/>
          </a:p>
        </p:txBody>
      </p:sp>
    </p:spTree>
    <p:extLst>
      <p:ext uri="{BB962C8B-B14F-4D97-AF65-F5344CB8AC3E}">
        <p14:creationId xmlns:p14="http://schemas.microsoft.com/office/powerpoint/2010/main" val="154767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type="pic" sz="quarter"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Workbook 11.4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 smtClean="0"/>
              <a:t>Pay special attention to:</a:t>
            </a:r>
          </a:p>
          <a:p>
            <a:pPr lvl="1"/>
            <a:r>
              <a:rPr lang="en-US" dirty="0" smtClean="0"/>
              <a:t>The sound of the caller’s voice</a:t>
            </a:r>
          </a:p>
          <a:p>
            <a:pPr lvl="1"/>
            <a:r>
              <a:rPr lang="en-US" dirty="0" smtClean="0"/>
              <a:t>The caller’s dialect or use of language </a:t>
            </a:r>
          </a:p>
          <a:p>
            <a:pPr lvl="1"/>
            <a:r>
              <a:rPr lang="en-US" dirty="0" smtClean="0"/>
              <a:t>Background noises</a:t>
            </a:r>
          </a:p>
          <a:p>
            <a:pPr lvl="0"/>
            <a:r>
              <a:rPr lang="en-US" dirty="0" smtClean="0"/>
              <a:t>Immediately report the situation to security</a:t>
            </a:r>
          </a:p>
          <a:p>
            <a:r>
              <a:rPr lang="en-US" dirty="0" smtClean="0"/>
              <a:t>Complete a bomb threat checklist 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2: Define Procedures for Bomb Threat Calls (3 of 3)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Refer To:</a:t>
            </a:r>
          </a:p>
        </p:txBody>
      </p:sp>
      <p:sp>
        <p:nvSpPr>
          <p:cNvPr id="12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dirty="0" smtClean="0"/>
              <a:t>Pay special attention to: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dirty="0" smtClean="0"/>
              <a:t>The sound of the caller’s voice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dirty="0" smtClean="0"/>
              <a:t>The caller’s dialect or use of language 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dirty="0" smtClean="0"/>
              <a:t>Background noises</a:t>
            </a:r>
          </a:p>
          <a:p>
            <a:pPr marL="114300" indent="-114300">
              <a:spcAft>
                <a:spcPct val="0"/>
              </a:spcAft>
            </a:pPr>
            <a:r>
              <a:rPr lang="en-US" sz="1000" b="0" dirty="0" smtClean="0"/>
              <a:t>Immediately report the situation to security</a:t>
            </a:r>
          </a:p>
          <a:p>
            <a:pPr marL="114300" indent="-114300">
              <a:spcAft>
                <a:spcPct val="0"/>
              </a:spcAft>
            </a:pPr>
            <a:r>
              <a:rPr lang="en-US" sz="1000" b="0" dirty="0" smtClean="0"/>
              <a:t>Complete a bomb threat checklist </a:t>
            </a:r>
            <a:endParaRPr lang="en-US" sz="1000" b="0" dirty="0"/>
          </a:p>
        </p:txBody>
      </p:sp>
      <p:sp>
        <p:nvSpPr>
          <p:cNvPr id="14" name="CallAddLeft" hidden="1"/>
          <p:cNvSpPr txBox="1">
            <a:spLocks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900" b="0" dirty="0" smtClean="0"/>
              <a:t>Step 2: Define Procedures for Bomb Threat Calls (3 of 3) </a:t>
            </a:r>
            <a:endParaRPr lang="en-US" sz="900" b="0" dirty="0"/>
          </a:p>
        </p:txBody>
      </p:sp>
      <p:sp>
        <p:nvSpPr>
          <p:cNvPr id="15" name="CallAddR" hidden="1"/>
          <p:cNvSpPr txBox="1">
            <a:spLocks/>
          </p:cNvSpPr>
          <p:nvPr/>
        </p:nvSpPr>
        <p:spPr bwMode="auto">
          <a:xfrm>
            <a:off x="1854200" y="5029200"/>
            <a:ext cx="1041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smtClean="0"/>
              <a:t>Refer To:</a:t>
            </a:r>
            <a:endParaRPr lang="en-US" sz="800" b="0" dirty="0"/>
          </a:p>
        </p:txBody>
      </p:sp>
      <p:sp>
        <p:nvSpPr>
          <p:cNvPr id="16" name="CallAddR" hidden="1"/>
          <p:cNvSpPr txBox="1">
            <a:spLocks/>
          </p:cNvSpPr>
          <p:nvPr/>
        </p:nvSpPr>
        <p:spPr bwMode="auto">
          <a:xfrm>
            <a:off x="1854200" y="5181600"/>
            <a:ext cx="1041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 smtClean="0"/>
              <a:t>Workbook 11.4</a:t>
            </a:r>
            <a:endParaRPr lang="en-US" sz="800" b="0" dirty="0"/>
          </a:p>
        </p:txBody>
      </p:sp>
    </p:spTree>
    <p:extLst>
      <p:ext uri="{BB962C8B-B14F-4D97-AF65-F5344CB8AC3E}">
        <p14:creationId xmlns:p14="http://schemas.microsoft.com/office/powerpoint/2010/main" val="147751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What existing procedures do you have in place in your agency for managing bomb threat calls?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7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What existing procedures do you have in place in your agency for managing bomb threat calls?</a:t>
            </a:r>
            <a:endParaRPr lang="en-US" sz="1000" b="0" dirty="0"/>
          </a:p>
        </p:txBody>
      </p:sp>
      <p:sp>
        <p:nvSpPr>
          <p:cNvPr id="8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Discussion Question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47993081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Determine Procedures for Evaluating Bomb Threat Calls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 smtClean="0"/>
              <a:t>Once the threat call is received and security is notified, the incident commander should:</a:t>
            </a:r>
          </a:p>
          <a:p>
            <a:pPr lvl="1"/>
            <a:r>
              <a:rPr lang="en-US" dirty="0" smtClean="0"/>
              <a:t>Debrief the person who received the call</a:t>
            </a:r>
          </a:p>
          <a:p>
            <a:pPr lvl="1"/>
            <a:r>
              <a:rPr lang="en-US" dirty="0" smtClean="0"/>
              <a:t>Let the recipient of the call describe the conversation in his or her own words</a:t>
            </a:r>
          </a:p>
          <a:p>
            <a:pPr lvl="1"/>
            <a:r>
              <a:rPr lang="en-US" dirty="0" smtClean="0"/>
              <a:t>Review the completed bomb threat checklist</a:t>
            </a:r>
            <a:endParaRPr lang="en-US" dirty="0"/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dirty="0" smtClean="0"/>
              <a:t>Step 3: Determine Procedures </a:t>
            </a:r>
          </a:p>
          <a:p>
            <a:r>
              <a:rPr lang="en-US" sz="1000" b="0" dirty="0" smtClean="0"/>
              <a:t>for Evaluating Bomb Threat Calls</a:t>
            </a:r>
            <a:endParaRPr lang="en-US" sz="1000" b="0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Once the threat call is received and security is notified, the incident commander should: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Debrief the person who received the call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Let the recipient of the call describe the conversation in his or her own words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Review the completed bomb threat checklist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73104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Determine the </a:t>
            </a:r>
            <a:br>
              <a:rPr lang="en-US" dirty="0" smtClean="0"/>
            </a:br>
            <a:r>
              <a:rPr lang="en-US" dirty="0" smtClean="0"/>
              <a:t>Authenticity of a Bomb Threat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Authentic bombers tend to: </a:t>
            </a:r>
          </a:p>
          <a:p>
            <a:pPr lvl="1"/>
            <a:r>
              <a:rPr lang="en-US" dirty="0" smtClean="0"/>
              <a:t>Repeat the threat message in a specific manner</a:t>
            </a:r>
          </a:p>
          <a:p>
            <a:pPr lvl="1"/>
            <a:r>
              <a:rPr lang="en-US" dirty="0" smtClean="0"/>
              <a:t>Provide detailed descriptions about the location of the device</a:t>
            </a:r>
          </a:p>
          <a:p>
            <a:r>
              <a:rPr lang="en-US" dirty="0" smtClean="0"/>
              <a:t>The more information provided, the more likely threat is real</a:t>
            </a:r>
            <a:endParaRPr lang="en-US" dirty="0"/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How to Determine the </a:t>
            </a:r>
            <a:br>
              <a:rPr lang="en-US" sz="1000" b="0" smtClean="0"/>
            </a:br>
            <a:r>
              <a:rPr lang="en-US" sz="1000" b="0" smtClean="0"/>
              <a:t>Authenticity of a Bomb Threat</a:t>
            </a:r>
            <a:endParaRPr lang="en-US" sz="1000" b="0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Authentic bombers tend to: 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Repeat the threat message in a specific manner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Provide detailed descriptions about the location of the device</a:t>
            </a:r>
          </a:p>
          <a:p>
            <a:pPr marL="114300" indent="-114300">
              <a:spcAft>
                <a:spcPct val="0"/>
              </a:spcAft>
            </a:pPr>
            <a:r>
              <a:rPr lang="en-US" sz="1000" b="0" smtClean="0"/>
              <a:t>The more information provided, the more likely threat is real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18283354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Bomb Threat Decision Options (1 of 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Evacuate</a:t>
            </a:r>
          </a:p>
          <a:p>
            <a:r>
              <a:rPr lang="en-US" dirty="0" smtClean="0"/>
              <a:t>Search</a:t>
            </a:r>
          </a:p>
          <a:p>
            <a:r>
              <a:rPr lang="en-US" dirty="0" smtClean="0"/>
              <a:t>Ignore the threat </a:t>
            </a:r>
          </a:p>
          <a:p>
            <a:r>
              <a:rPr lang="en-US" dirty="0" smtClean="0"/>
              <a:t>Do not base decisions solely on threat call’s credibility</a:t>
            </a:r>
            <a:endParaRPr lang="en-US" dirty="0"/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Bomb Threat Decision Options (1 of 2)</a:t>
            </a:r>
            <a:endParaRPr lang="en-US" sz="1000" b="0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Evacuate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Search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Ignore the threat 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Do not base decisions solely on threat call’s credibility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237619994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Bomb Threat Decision Options (2 of 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 smtClean="0"/>
              <a:t>The option chosen should be made in accordance with the bomb threat management plan</a:t>
            </a:r>
          </a:p>
          <a:p>
            <a:r>
              <a:rPr lang="en-US" dirty="0" smtClean="0"/>
              <a:t>Guidelines for decisions about search and evacuation should be established by policy </a:t>
            </a:r>
            <a:endParaRPr lang="en-US" dirty="0"/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Bomb Threat Decision Options (2 of 2)</a:t>
            </a:r>
            <a:endParaRPr lang="en-US" sz="1000" b="0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The option chosen should be made in accordance with the bomb threat management plan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Guidelines for decisions about search and evacuation should be established by policy 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167970135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 smtClean="0"/>
              <a:t>What is the value of assessing potential threat credibility?</a:t>
            </a:r>
          </a:p>
          <a:p>
            <a:pPr lvl="0"/>
            <a:r>
              <a:rPr lang="en-US" dirty="0" smtClean="0"/>
              <a:t>Should the building be evacuated or reoccupied before the time stated in the threat call?</a:t>
            </a:r>
          </a:p>
          <a:p>
            <a:r>
              <a:rPr lang="en-US" dirty="0" smtClean="0"/>
              <a:t>What else should you plan for in addition to bomb threats?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7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What is the value of assessing potential threat credibility?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Should the building be evacuated or reoccupied before the time stated in the threat call?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What else should you plan for in addition to bomb threats?</a:t>
            </a:r>
            <a:endParaRPr lang="en-US" sz="1000" b="0" dirty="0"/>
          </a:p>
        </p:txBody>
      </p:sp>
      <p:sp>
        <p:nvSpPr>
          <p:cNvPr id="8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Discussion Questions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3664024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type="pic" sz="quarter"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Workbook 11.1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 smtClean="0"/>
              <a:t>To establish consistent work standards, rules, and regulations </a:t>
            </a:r>
          </a:p>
          <a:p>
            <a:pPr lvl="0"/>
            <a:r>
              <a:rPr lang="en-US" dirty="0" smtClean="0"/>
              <a:t>To provide consistent security force response </a:t>
            </a:r>
          </a:p>
          <a:p>
            <a:r>
              <a:rPr lang="en-US" dirty="0" smtClean="0"/>
              <a:t>To ensure security technologies are functioning properly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Need for Policies and Procedures (2 of 2)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Refer To:</a:t>
            </a:r>
          </a:p>
        </p:txBody>
      </p:sp>
      <p:sp>
        <p:nvSpPr>
          <p:cNvPr id="12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To establish consistent work standards, rules, and regulations 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To provide consistent security force response 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To ensure security technologies are functioning properly</a:t>
            </a:r>
            <a:endParaRPr lang="en-US" sz="1000" b="0" dirty="0"/>
          </a:p>
        </p:txBody>
      </p:sp>
      <p:sp>
        <p:nvSpPr>
          <p:cNvPr id="14" name="CallAddLeft" hidden="1"/>
          <p:cNvSpPr txBox="1">
            <a:spLocks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Need for Policies and Procedures (2 of 2)</a:t>
            </a:r>
            <a:endParaRPr lang="en-US" sz="1000" b="0" dirty="0"/>
          </a:p>
        </p:txBody>
      </p:sp>
      <p:sp>
        <p:nvSpPr>
          <p:cNvPr id="15" name="CallAddR" hidden="1"/>
          <p:cNvSpPr txBox="1">
            <a:spLocks/>
          </p:cNvSpPr>
          <p:nvPr/>
        </p:nvSpPr>
        <p:spPr bwMode="auto">
          <a:xfrm>
            <a:off x="1854200" y="5029200"/>
            <a:ext cx="1041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smtClean="0"/>
              <a:t>Refer To:</a:t>
            </a:r>
            <a:endParaRPr lang="en-US" sz="800" b="0" dirty="0"/>
          </a:p>
        </p:txBody>
      </p:sp>
      <p:sp>
        <p:nvSpPr>
          <p:cNvPr id="16" name="CallAddR" hidden="1"/>
          <p:cNvSpPr txBox="1">
            <a:spLocks/>
          </p:cNvSpPr>
          <p:nvPr/>
        </p:nvSpPr>
        <p:spPr bwMode="auto">
          <a:xfrm>
            <a:off x="1854200" y="5181600"/>
            <a:ext cx="1041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 smtClean="0"/>
              <a:t>Workbook 11.1</a:t>
            </a:r>
            <a:endParaRPr lang="en-US" sz="800" b="0" dirty="0"/>
          </a:p>
        </p:txBody>
      </p:sp>
    </p:spTree>
    <p:extLst>
      <p:ext uri="{BB962C8B-B14F-4D97-AF65-F5344CB8AC3E}">
        <p14:creationId xmlns:p14="http://schemas.microsoft.com/office/powerpoint/2010/main" val="373625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type="pic" sz="quarter"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Workbook 11.4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 smtClean="0"/>
              <a:t>Bomb threat management plan should include an incident command post — the location from which the incident commander manages search and response activities </a:t>
            </a:r>
          </a:p>
          <a:p>
            <a:r>
              <a:rPr lang="en-US" dirty="0" smtClean="0"/>
              <a:t>Location depends upon the type of search and response plan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4: Determine an Incident Command Post (1 of 2)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Refer To:</a:t>
            </a:r>
          </a:p>
        </p:txBody>
      </p:sp>
      <p:sp>
        <p:nvSpPr>
          <p:cNvPr id="12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Bomb threat management plan should include an incident command post — the location from which the incident commander manages search and response activities 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Location depends upon the type of search and response plan</a:t>
            </a:r>
            <a:endParaRPr lang="en-US" sz="1000" b="0" dirty="0"/>
          </a:p>
        </p:txBody>
      </p:sp>
      <p:sp>
        <p:nvSpPr>
          <p:cNvPr id="14" name="CallAddLeft" hidden="1"/>
          <p:cNvSpPr txBox="1">
            <a:spLocks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900" b="0" dirty="0" smtClean="0"/>
              <a:t>Step 4: Determine an Incident Command Post (1 of 2)</a:t>
            </a:r>
            <a:endParaRPr lang="en-US" sz="900" b="0" dirty="0"/>
          </a:p>
        </p:txBody>
      </p:sp>
      <p:sp>
        <p:nvSpPr>
          <p:cNvPr id="15" name="CallAddR" hidden="1"/>
          <p:cNvSpPr txBox="1">
            <a:spLocks/>
          </p:cNvSpPr>
          <p:nvPr/>
        </p:nvSpPr>
        <p:spPr bwMode="auto">
          <a:xfrm>
            <a:off x="1854200" y="5029200"/>
            <a:ext cx="1041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smtClean="0"/>
              <a:t>Refer To:</a:t>
            </a:r>
            <a:endParaRPr lang="en-US" sz="800" b="0" dirty="0"/>
          </a:p>
        </p:txBody>
      </p:sp>
      <p:sp>
        <p:nvSpPr>
          <p:cNvPr id="16" name="CallAddR" hidden="1"/>
          <p:cNvSpPr txBox="1">
            <a:spLocks/>
          </p:cNvSpPr>
          <p:nvPr/>
        </p:nvSpPr>
        <p:spPr bwMode="auto">
          <a:xfrm>
            <a:off x="1854200" y="5181600"/>
            <a:ext cx="1041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 smtClean="0"/>
              <a:t>Workbook 11.4</a:t>
            </a:r>
            <a:endParaRPr lang="en-US" sz="800" b="0" dirty="0"/>
          </a:p>
        </p:txBody>
      </p:sp>
    </p:spTree>
    <p:extLst>
      <p:ext uri="{BB962C8B-B14F-4D97-AF65-F5344CB8AC3E}">
        <p14:creationId xmlns:p14="http://schemas.microsoft.com/office/powerpoint/2010/main" val="399987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type="pic" sz="quarter"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Workbook 11.4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 smtClean="0"/>
              <a:t>If an evacuation is required, relocate the incident command post to an alternate position outside of the building </a:t>
            </a:r>
          </a:p>
          <a:p>
            <a:r>
              <a:rPr lang="en-US" dirty="0" smtClean="0"/>
              <a:t>To facilitate the mobility requirements of the incident command post, create a portable incident command post kit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4: Determine an Incident Command Post (2 of 2)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Refer To:</a:t>
            </a:r>
          </a:p>
        </p:txBody>
      </p:sp>
      <p:sp>
        <p:nvSpPr>
          <p:cNvPr id="12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If an evacuation is required, relocate the incident command post to an alternate position outside of the building 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To facilitate the mobility requirements of the incident command post, create a portable incident command post kit</a:t>
            </a:r>
            <a:endParaRPr lang="en-US" sz="1000" b="0" dirty="0"/>
          </a:p>
        </p:txBody>
      </p:sp>
      <p:sp>
        <p:nvSpPr>
          <p:cNvPr id="14" name="CallAddLeft" hidden="1"/>
          <p:cNvSpPr txBox="1">
            <a:spLocks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900" b="0" dirty="0" smtClean="0"/>
              <a:t>Step 4: Determine an Incident Command Post (2 of 2)</a:t>
            </a:r>
            <a:endParaRPr lang="en-US" sz="900" b="0" dirty="0"/>
          </a:p>
        </p:txBody>
      </p:sp>
      <p:sp>
        <p:nvSpPr>
          <p:cNvPr id="15" name="CallAddR" hidden="1"/>
          <p:cNvSpPr txBox="1">
            <a:spLocks/>
          </p:cNvSpPr>
          <p:nvPr/>
        </p:nvSpPr>
        <p:spPr bwMode="auto">
          <a:xfrm>
            <a:off x="1854200" y="5029200"/>
            <a:ext cx="1041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smtClean="0"/>
              <a:t>Refer To:</a:t>
            </a:r>
            <a:endParaRPr lang="en-US" sz="800" b="0" dirty="0"/>
          </a:p>
        </p:txBody>
      </p:sp>
      <p:sp>
        <p:nvSpPr>
          <p:cNvPr id="16" name="CallAddR" hidden="1"/>
          <p:cNvSpPr txBox="1">
            <a:spLocks/>
          </p:cNvSpPr>
          <p:nvPr/>
        </p:nvSpPr>
        <p:spPr bwMode="auto">
          <a:xfrm>
            <a:off x="1854200" y="5181600"/>
            <a:ext cx="1041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 smtClean="0"/>
              <a:t>Workbook 11.4</a:t>
            </a:r>
            <a:endParaRPr lang="en-US" sz="800" b="0" dirty="0"/>
          </a:p>
        </p:txBody>
      </p:sp>
    </p:spTree>
    <p:extLst>
      <p:ext uri="{BB962C8B-B14F-4D97-AF65-F5344CB8AC3E}">
        <p14:creationId xmlns:p14="http://schemas.microsoft.com/office/powerpoint/2010/main" val="54416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type="pic" sz="quarter"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Workbook 11.4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Primary search methods:</a:t>
            </a:r>
          </a:p>
          <a:p>
            <a:pPr lvl="1"/>
            <a:r>
              <a:rPr lang="en-US" dirty="0" smtClean="0"/>
              <a:t>Security team </a:t>
            </a:r>
          </a:p>
          <a:p>
            <a:pPr lvl="1"/>
            <a:r>
              <a:rPr lang="en-US" dirty="0" smtClean="0"/>
              <a:t>Employee work area </a:t>
            </a:r>
          </a:p>
          <a:p>
            <a:pPr lvl="1"/>
            <a:r>
              <a:rPr lang="en-US" dirty="0" smtClean="0"/>
              <a:t>Law enforcement assisted</a:t>
            </a:r>
          </a:p>
          <a:p>
            <a:r>
              <a:rPr lang="en-US" dirty="0" smtClean="0"/>
              <a:t>Additional search guidance and search team safety points</a:t>
            </a:r>
          </a:p>
          <a:p>
            <a:r>
              <a:rPr lang="en-US" dirty="0" smtClean="0"/>
              <a:t>Explosive device search procedures</a:t>
            </a:r>
          </a:p>
          <a:p>
            <a:r>
              <a:rPr lang="en-US" dirty="0" smtClean="0"/>
              <a:t>Evacuation procedures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5: Develop a </a:t>
            </a:r>
            <a:br>
              <a:rPr lang="en-US" dirty="0" smtClean="0"/>
            </a:br>
            <a:r>
              <a:rPr lang="en-US" dirty="0" smtClean="0"/>
              <a:t>Search and Evacuation Plan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Refer To:</a:t>
            </a:r>
          </a:p>
        </p:txBody>
      </p:sp>
      <p:sp>
        <p:nvSpPr>
          <p:cNvPr id="12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Primary search methods: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Security team 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Employee work area 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Law enforcement assisted</a:t>
            </a:r>
          </a:p>
          <a:p>
            <a:pPr marL="114300" indent="-114300">
              <a:spcAft>
                <a:spcPct val="0"/>
              </a:spcAft>
            </a:pPr>
            <a:r>
              <a:rPr lang="en-US" sz="1000" b="0" smtClean="0"/>
              <a:t>Additional search guidance and search team safety points</a:t>
            </a:r>
          </a:p>
          <a:p>
            <a:pPr marL="114300" indent="-114300">
              <a:spcAft>
                <a:spcPct val="0"/>
              </a:spcAft>
            </a:pPr>
            <a:r>
              <a:rPr lang="en-US" sz="1000" b="0" smtClean="0"/>
              <a:t>Explosive device search procedures</a:t>
            </a:r>
          </a:p>
          <a:p>
            <a:pPr marL="114300" indent="-114300">
              <a:spcAft>
                <a:spcPct val="0"/>
              </a:spcAft>
            </a:pPr>
            <a:r>
              <a:rPr lang="en-US" sz="1000" b="0" smtClean="0"/>
              <a:t>Evacuation procedures</a:t>
            </a:r>
            <a:endParaRPr lang="en-US" sz="1000" b="0" dirty="0"/>
          </a:p>
        </p:txBody>
      </p:sp>
      <p:sp>
        <p:nvSpPr>
          <p:cNvPr id="14" name="CallAddLeft" hidden="1"/>
          <p:cNvSpPr txBox="1">
            <a:spLocks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Step 5: Develop a </a:t>
            </a:r>
            <a:br>
              <a:rPr lang="en-US" sz="1000" b="0" smtClean="0"/>
            </a:br>
            <a:r>
              <a:rPr lang="en-US" sz="1000" b="0" smtClean="0"/>
              <a:t>Search and Evacuation Plan</a:t>
            </a:r>
            <a:endParaRPr lang="en-US" sz="1000" b="0" dirty="0"/>
          </a:p>
        </p:txBody>
      </p:sp>
      <p:sp>
        <p:nvSpPr>
          <p:cNvPr id="15" name="CallAddR" hidden="1"/>
          <p:cNvSpPr txBox="1">
            <a:spLocks/>
          </p:cNvSpPr>
          <p:nvPr/>
        </p:nvSpPr>
        <p:spPr bwMode="auto">
          <a:xfrm>
            <a:off x="1854200" y="5029200"/>
            <a:ext cx="1041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smtClean="0"/>
              <a:t>Refer To:</a:t>
            </a:r>
            <a:endParaRPr lang="en-US" sz="800" b="0" dirty="0"/>
          </a:p>
        </p:txBody>
      </p:sp>
      <p:sp>
        <p:nvSpPr>
          <p:cNvPr id="16" name="CallAddR" hidden="1"/>
          <p:cNvSpPr txBox="1">
            <a:spLocks/>
          </p:cNvSpPr>
          <p:nvPr/>
        </p:nvSpPr>
        <p:spPr bwMode="auto">
          <a:xfrm>
            <a:off x="1854200" y="5181600"/>
            <a:ext cx="1041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 smtClean="0"/>
              <a:t>Workbook 11.4</a:t>
            </a:r>
            <a:endParaRPr lang="en-US" sz="800" b="0" dirty="0"/>
          </a:p>
        </p:txBody>
      </p:sp>
    </p:spTree>
    <p:extLst>
      <p:ext uri="{BB962C8B-B14F-4D97-AF65-F5344CB8AC3E}">
        <p14:creationId xmlns:p14="http://schemas.microsoft.com/office/powerpoint/2010/main" val="229385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6: Establish a </a:t>
            </a:r>
            <a:br>
              <a:rPr lang="en-US" dirty="0" smtClean="0"/>
            </a:br>
            <a:r>
              <a:rPr lang="en-US" dirty="0" smtClean="0"/>
              <a:t>Response Procedure (1 of 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83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Evacuate all employees from the danger area</a:t>
            </a:r>
          </a:p>
          <a:p>
            <a:r>
              <a:rPr lang="en-US" dirty="0" smtClean="0"/>
              <a:t>Notify law enforcement</a:t>
            </a:r>
          </a:p>
          <a:p>
            <a:r>
              <a:rPr lang="en-US" dirty="0" smtClean="0"/>
              <a:t>Secure danger area to prevent accidental intrusion</a:t>
            </a:r>
          </a:p>
          <a:p>
            <a:r>
              <a:rPr lang="en-US" dirty="0" smtClean="0"/>
              <a:t>Brief bomb technicians about situation</a:t>
            </a:r>
          </a:p>
          <a:p>
            <a:r>
              <a:rPr lang="en-US" dirty="0" smtClean="0"/>
              <a:t>Warn local authorities about any potential hazards</a:t>
            </a:r>
            <a:endParaRPr lang="en-US" dirty="0"/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Step 6: Establish a </a:t>
            </a:r>
            <a:br>
              <a:rPr lang="en-US" sz="1000" b="0" smtClean="0"/>
            </a:br>
            <a:r>
              <a:rPr lang="en-US" sz="1000" b="0" smtClean="0"/>
              <a:t>Response Procedure (1 of 2)</a:t>
            </a:r>
            <a:endParaRPr lang="en-US" sz="1000" b="0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Evacuate all employees from the danger area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Notify law enforcement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Secure danger area to prevent accidental intrusion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Brief bomb technicians about situation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Warn local authorities about any potential hazards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108649224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6: Establish a </a:t>
            </a:r>
            <a:br>
              <a:rPr lang="en-US" dirty="0" smtClean="0"/>
            </a:br>
            <a:r>
              <a:rPr lang="en-US" dirty="0" smtClean="0"/>
              <a:t>Response Procedure (2 of 2)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84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 smtClean="0"/>
              <a:t>Response procedures should:</a:t>
            </a:r>
          </a:p>
          <a:p>
            <a:pPr lvl="1"/>
            <a:r>
              <a:rPr lang="en-US" dirty="0" smtClean="0"/>
              <a:t>Include actions to take after the suspicious object has been removed from the site</a:t>
            </a:r>
          </a:p>
          <a:p>
            <a:pPr lvl="1"/>
            <a:r>
              <a:rPr lang="en-US" dirty="0" smtClean="0"/>
              <a:t>Consider any hazards resulting from disruption of safe process operations</a:t>
            </a:r>
          </a:p>
          <a:p>
            <a:pPr lvl="1"/>
            <a:r>
              <a:rPr lang="en-US" dirty="0" smtClean="0"/>
              <a:t>Provide guidelines for warning local authorities about any potential hazards</a:t>
            </a:r>
            <a:endParaRPr lang="en-US" dirty="0"/>
          </a:p>
        </p:txBody>
      </p:sp>
      <p:sp>
        <p:nvSpPr>
          <p:cNvPr id="7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Step 6: Establish a </a:t>
            </a:r>
            <a:br>
              <a:rPr lang="en-US" sz="1000" b="0" smtClean="0"/>
            </a:br>
            <a:r>
              <a:rPr lang="en-US" sz="1000" b="0" smtClean="0"/>
              <a:t>Response Procedure (2 of 2)</a:t>
            </a:r>
            <a:endParaRPr lang="en-US" sz="1000" b="0" dirty="0"/>
          </a:p>
        </p:txBody>
      </p:sp>
      <p:sp>
        <p:nvSpPr>
          <p:cNvPr id="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5425" indent="-225425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smtClean="0"/>
              <a:t>Response procedures should: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Include actions to take after the suspicious object has been removed from the site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Consider any hazards resulting from disruption of safe process operations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smtClean="0"/>
              <a:t>Provide guidelines for warning local authorities about any potential hazards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102864887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2"/>
          <p:cNvPicPr>
            <a:picLocks noGrp="1" noChangeAspect="1"/>
          </p:cNvPicPr>
          <p:nvPr>
            <p:ph type="pic" sz="quarter" idx="3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" b="757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Workbook Part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 smtClean="0"/>
              <a:t>Purpose: to create a bomb threat management policy for the National Ministries Building by answering a series of questions</a:t>
            </a:r>
          </a:p>
          <a:p>
            <a:pPr lvl="1"/>
            <a:r>
              <a:rPr lang="en-US" dirty="0" smtClean="0"/>
              <a:t>Duration: 30 minutes (20-exercise; 10-debrief)</a:t>
            </a:r>
          </a:p>
          <a:p>
            <a:pPr lvl="1"/>
            <a:r>
              <a:rPr lang="en-US" dirty="0" smtClean="0"/>
              <a:t>Group composition: table groups</a:t>
            </a:r>
          </a:p>
          <a:p>
            <a:pPr lvl="1"/>
            <a:r>
              <a:rPr lang="en-US" dirty="0" smtClean="0"/>
              <a:t>Debrief: large-group discussion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Threaded Exercise Part 4 — Bomb Threat Management Policy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Refer To:</a:t>
            </a:r>
          </a:p>
        </p:txBody>
      </p:sp>
      <p:sp>
        <p:nvSpPr>
          <p:cNvPr id="12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ct val="0"/>
              </a:spcAft>
            </a:pPr>
            <a:r>
              <a:rPr lang="en-US" sz="1000" b="0" dirty="0" smtClean="0"/>
              <a:t>Purpose: to create a bomb threat management policy for the National Ministries Building by answering a series of questions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dirty="0" smtClean="0"/>
              <a:t>Duration: 30 minutes (20-exercise; 10-debrief)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dirty="0" smtClean="0"/>
              <a:t>Group composition: table groups</a:t>
            </a:r>
          </a:p>
          <a:p>
            <a:pPr marL="228600" lvl="1" indent="-114300">
              <a:spcAft>
                <a:spcPct val="0"/>
              </a:spcAft>
            </a:pPr>
            <a:r>
              <a:rPr lang="en-US" sz="1000" b="0" dirty="0" smtClean="0"/>
              <a:t>Debrief: large-group discussion</a:t>
            </a:r>
            <a:endParaRPr lang="en-US" sz="1000" b="0" dirty="0"/>
          </a:p>
        </p:txBody>
      </p:sp>
      <p:sp>
        <p:nvSpPr>
          <p:cNvPr id="14" name="CallAddLeft" hidden="1"/>
          <p:cNvSpPr txBox="1">
            <a:spLocks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800" b="0" dirty="0" smtClean="0"/>
              <a:t>Threaded Exercise Part 4 — </a:t>
            </a:r>
          </a:p>
          <a:p>
            <a:r>
              <a:rPr lang="en-US" sz="800" b="0" dirty="0" smtClean="0"/>
              <a:t>Bomb Threat Management Policy</a:t>
            </a:r>
            <a:endParaRPr lang="en-US" sz="800" b="0" dirty="0"/>
          </a:p>
        </p:txBody>
      </p:sp>
      <p:sp>
        <p:nvSpPr>
          <p:cNvPr id="16" name="CallAddR" hidden="1"/>
          <p:cNvSpPr txBox="1">
            <a:spLocks/>
          </p:cNvSpPr>
          <p:nvPr/>
        </p:nvSpPr>
        <p:spPr bwMode="auto">
          <a:xfrm>
            <a:off x="1854200" y="5029200"/>
            <a:ext cx="1041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smtClean="0"/>
              <a:t>Refer To:</a:t>
            </a:r>
            <a:endParaRPr lang="en-US" sz="800" b="0" dirty="0"/>
          </a:p>
        </p:txBody>
      </p:sp>
      <p:sp>
        <p:nvSpPr>
          <p:cNvPr id="17" name="CallAddR" hidden="1"/>
          <p:cNvSpPr txBox="1">
            <a:spLocks/>
          </p:cNvSpPr>
          <p:nvPr/>
        </p:nvSpPr>
        <p:spPr bwMode="auto">
          <a:xfrm>
            <a:off x="1854200" y="5181600"/>
            <a:ext cx="1041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 smtClean="0"/>
              <a:t>Workbook Part 4</a:t>
            </a:r>
            <a:endParaRPr lang="en-US" sz="800" b="0" dirty="0"/>
          </a:p>
        </p:txBody>
      </p:sp>
    </p:spTree>
    <p:extLst>
      <p:ext uri="{BB962C8B-B14F-4D97-AF65-F5344CB8AC3E}">
        <p14:creationId xmlns:p14="http://schemas.microsoft.com/office/powerpoint/2010/main" val="248459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Placeholder 2"/>
          <p:cNvPicPr>
            <a:picLocks noGrp="1" noChangeAspect="1"/>
          </p:cNvPicPr>
          <p:nvPr>
            <p:ph type="pic" sz="quarter" idx="3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" b="757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Workbook Part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fld id="{1E05A8D5-9D50-4F79-AAB3-D0C9B9E3293E}" type="slidenum">
              <a:rPr lang="en-US" smtClean="0">
                <a:solidFill>
                  <a:schemeClr val="tx1"/>
                </a:solidFill>
              </a:rPr>
              <a:pPr/>
              <a:t>86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Module 11: Policies and Procedures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CISR v1.0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National Ministries </a:t>
            </a:r>
            <a:br>
              <a:rPr lang="en-US" sz="2800" dirty="0"/>
            </a:br>
            <a:r>
              <a:rPr lang="en-US" sz="2800" dirty="0"/>
              <a:t>Building Complex Map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Refer To: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810386" y="1098962"/>
            <a:ext cx="5205457" cy="3849091"/>
            <a:chOff x="1810386" y="1289467"/>
            <a:chExt cx="5577840" cy="4124444"/>
          </a:xfrm>
        </p:grpSpPr>
        <p:pic>
          <p:nvPicPr>
            <p:cNvPr id="31" name="Content Placeholder 10" descr="VIST2_Mod-6_Graphic-attachment-1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810386" y="1289467"/>
              <a:ext cx="5459094" cy="4124444"/>
            </a:xfrm>
            <a:prstGeom prst="rect">
              <a:avLst/>
            </a:prstGeom>
          </p:spPr>
        </p:pic>
        <p:sp>
          <p:nvSpPr>
            <p:cNvPr id="32" name="Text Box 99"/>
            <p:cNvSpPr txBox="1">
              <a:spLocks noChangeArrowheads="1"/>
            </p:cNvSpPr>
            <p:nvPr/>
          </p:nvSpPr>
          <p:spPr bwMode="auto">
            <a:xfrm>
              <a:off x="4079240" y="1433196"/>
              <a:ext cx="1143000" cy="779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effectLst/>
                  <a:latin typeface="+mn-lt"/>
                  <a:ea typeface="Calibri"/>
                  <a:cs typeface="Times New Roman"/>
                </a:rPr>
                <a:t>Ministry 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effectLst/>
                  <a:latin typeface="+mn-lt"/>
                  <a:ea typeface="Calibri"/>
                  <a:cs typeface="Times New Roman"/>
                </a:rPr>
                <a:t>of Defense</a:t>
              </a:r>
            </a:p>
          </p:txBody>
        </p:sp>
        <p:sp>
          <p:nvSpPr>
            <p:cNvPr id="33" name="Text Box 98"/>
            <p:cNvSpPr txBox="1">
              <a:spLocks noChangeArrowheads="1"/>
            </p:cNvSpPr>
            <p:nvPr/>
          </p:nvSpPr>
          <p:spPr bwMode="auto">
            <a:xfrm>
              <a:off x="4972209" y="1535432"/>
              <a:ext cx="904875" cy="445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effectLst/>
                  <a:latin typeface="+mn-lt"/>
                  <a:ea typeface="Calibri"/>
                  <a:cs typeface="Times New Roman"/>
                </a:rPr>
                <a:t>Security </a:t>
              </a:r>
              <a:r>
                <a:rPr lang="en-US" sz="1200" b="1" dirty="0" smtClean="0">
                  <a:effectLst/>
                  <a:latin typeface="+mn-lt"/>
                  <a:ea typeface="Calibri"/>
                  <a:cs typeface="Times New Roman"/>
                </a:rPr>
                <a:t>office</a:t>
              </a:r>
              <a:endParaRPr lang="en-US" sz="1200" b="1" dirty="0">
                <a:effectLst/>
                <a:latin typeface="+mn-lt"/>
                <a:ea typeface="Calibri"/>
                <a:cs typeface="Times New Roman"/>
              </a:endParaRPr>
            </a:p>
          </p:txBody>
        </p:sp>
        <p:sp>
          <p:nvSpPr>
            <p:cNvPr id="34" name="Text Box 100"/>
            <p:cNvSpPr txBox="1">
              <a:spLocks noChangeArrowheads="1"/>
            </p:cNvSpPr>
            <p:nvPr/>
          </p:nvSpPr>
          <p:spPr bwMode="auto">
            <a:xfrm>
              <a:off x="6268438" y="2130742"/>
              <a:ext cx="950808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effectLst/>
                  <a:latin typeface="+mn-lt"/>
                  <a:ea typeface="Calibri"/>
                  <a:cs typeface="Times New Roman"/>
                </a:rPr>
                <a:t>Foreign </a:t>
              </a:r>
              <a:r>
                <a:rPr lang="en-US" sz="1200" b="1" dirty="0" smtClean="0">
                  <a:effectLst/>
                  <a:latin typeface="+mn-lt"/>
                  <a:ea typeface="Calibri"/>
                  <a:cs typeface="Times New Roman"/>
                </a:rPr>
                <a:t>embassy</a:t>
              </a:r>
              <a:endParaRPr lang="en-US" sz="1200" b="1" dirty="0">
                <a:effectLst/>
                <a:latin typeface="+mn-lt"/>
                <a:ea typeface="Calibri"/>
                <a:cs typeface="Times New Roman"/>
              </a:endParaRPr>
            </a:p>
          </p:txBody>
        </p:sp>
        <p:sp>
          <p:nvSpPr>
            <p:cNvPr id="35" name="Text Box 101"/>
            <p:cNvSpPr txBox="1">
              <a:spLocks noChangeArrowheads="1"/>
            </p:cNvSpPr>
            <p:nvPr/>
          </p:nvSpPr>
          <p:spPr bwMode="auto">
            <a:xfrm>
              <a:off x="6240066" y="2858770"/>
              <a:ext cx="1014174" cy="491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 smtClean="0">
                  <a:effectLst/>
                  <a:latin typeface="+mn-lt"/>
                  <a:ea typeface="Calibri"/>
                  <a:cs typeface="Times New Roman"/>
                </a:rPr>
                <a:t>Building generator</a:t>
              </a:r>
              <a:endParaRPr lang="en-US" sz="1100" b="1" dirty="0">
                <a:effectLst/>
                <a:latin typeface="+mn-lt"/>
                <a:ea typeface="Calibri"/>
                <a:cs typeface="Times New Roman"/>
              </a:endParaRPr>
            </a:p>
          </p:txBody>
        </p:sp>
        <p:sp>
          <p:nvSpPr>
            <p:cNvPr id="36" name="Text Box 130"/>
            <p:cNvSpPr txBox="1">
              <a:spLocks noChangeArrowheads="1"/>
            </p:cNvSpPr>
            <p:nvPr/>
          </p:nvSpPr>
          <p:spPr bwMode="auto">
            <a:xfrm>
              <a:off x="5084445" y="5012373"/>
              <a:ext cx="1544955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effectLst/>
                  <a:latin typeface="+mn-lt"/>
                  <a:ea typeface="Calibri"/>
                  <a:cs typeface="Times New Roman"/>
                </a:rPr>
                <a:t>Second Street</a:t>
              </a:r>
            </a:p>
          </p:txBody>
        </p:sp>
        <p:sp>
          <p:nvSpPr>
            <p:cNvPr id="37" name="Text Box 129"/>
            <p:cNvSpPr txBox="1">
              <a:spLocks noChangeArrowheads="1"/>
            </p:cNvSpPr>
            <p:nvPr/>
          </p:nvSpPr>
          <p:spPr bwMode="auto">
            <a:xfrm>
              <a:off x="3414394" y="4980306"/>
              <a:ext cx="1360805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effectLst/>
                  <a:latin typeface="+mn-lt"/>
                  <a:ea typeface="Calibri"/>
                  <a:cs typeface="Times New Roman"/>
                </a:rPr>
                <a:t>First Street</a:t>
              </a:r>
            </a:p>
          </p:txBody>
        </p:sp>
        <p:sp>
          <p:nvSpPr>
            <p:cNvPr id="38" name="Text Box 96"/>
            <p:cNvSpPr txBox="1">
              <a:spLocks noChangeArrowheads="1"/>
            </p:cNvSpPr>
            <p:nvPr/>
          </p:nvSpPr>
          <p:spPr bwMode="auto">
            <a:xfrm>
              <a:off x="1972945" y="4670743"/>
              <a:ext cx="1845309" cy="341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effectLst/>
                  <a:latin typeface="+mn-lt"/>
                  <a:ea typeface="Calibri"/>
                  <a:cs typeface="Times New Roman"/>
                </a:rPr>
                <a:t>Judiciary Lane</a:t>
              </a:r>
            </a:p>
          </p:txBody>
        </p:sp>
        <p:sp>
          <p:nvSpPr>
            <p:cNvPr id="39" name="Text Box 95"/>
            <p:cNvSpPr txBox="1">
              <a:spLocks noChangeArrowheads="1"/>
            </p:cNvSpPr>
            <p:nvPr/>
          </p:nvSpPr>
          <p:spPr bwMode="auto">
            <a:xfrm>
              <a:off x="1857334" y="3190657"/>
              <a:ext cx="156210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effectLst/>
                  <a:latin typeface="+mn-lt"/>
                  <a:ea typeface="Calibri"/>
                  <a:cs typeface="Times New Roman"/>
                </a:rPr>
                <a:t>National Avenue</a:t>
              </a:r>
            </a:p>
          </p:txBody>
        </p:sp>
        <p:sp>
          <p:nvSpPr>
            <p:cNvPr id="40" name="Text Box 97"/>
            <p:cNvSpPr txBox="1">
              <a:spLocks noChangeArrowheads="1"/>
            </p:cNvSpPr>
            <p:nvPr/>
          </p:nvSpPr>
          <p:spPr bwMode="auto">
            <a:xfrm>
              <a:off x="2750231" y="2403121"/>
              <a:ext cx="1215392" cy="779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effectLst/>
                  <a:latin typeface="+mn-lt"/>
                  <a:ea typeface="Calibri"/>
                  <a:cs typeface="Times New Roman"/>
                </a:rPr>
                <a:t>National Ministries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effectLst/>
                  <a:latin typeface="+mn-lt"/>
                  <a:ea typeface="Calibri"/>
                  <a:cs typeface="Times New Roman"/>
                </a:rPr>
                <a:t>Building</a:t>
              </a:r>
            </a:p>
          </p:txBody>
        </p:sp>
        <p:sp>
          <p:nvSpPr>
            <p:cNvPr id="41" name="Text Box 128"/>
            <p:cNvSpPr txBox="1">
              <a:spLocks noChangeArrowheads="1"/>
            </p:cNvSpPr>
            <p:nvPr/>
          </p:nvSpPr>
          <p:spPr bwMode="auto">
            <a:xfrm>
              <a:off x="3125469" y="3773018"/>
              <a:ext cx="969327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effectLst/>
                  <a:latin typeface="+mn-lt"/>
                  <a:ea typeface="Calibri"/>
                  <a:cs typeface="Times New Roman"/>
                </a:rPr>
                <a:t>Parking </a:t>
              </a:r>
              <a:r>
                <a:rPr lang="en-US" sz="1400" b="1" dirty="0" smtClean="0">
                  <a:effectLst/>
                  <a:latin typeface="+mn-lt"/>
                  <a:ea typeface="Calibri"/>
                  <a:cs typeface="Times New Roman"/>
                </a:rPr>
                <a:t>lot</a:t>
              </a:r>
              <a:endParaRPr lang="en-US" sz="1400" b="1" dirty="0">
                <a:effectLst/>
                <a:latin typeface="+mn-lt"/>
                <a:ea typeface="Calibri"/>
                <a:cs typeface="Times New Roman"/>
              </a:endParaRPr>
            </a:p>
          </p:txBody>
        </p:sp>
        <p:sp>
          <p:nvSpPr>
            <p:cNvPr id="42" name="Text Box 107"/>
            <p:cNvSpPr txBox="1">
              <a:spLocks noChangeArrowheads="1"/>
            </p:cNvSpPr>
            <p:nvPr/>
          </p:nvSpPr>
          <p:spPr bwMode="auto">
            <a:xfrm>
              <a:off x="5877084" y="3963989"/>
              <a:ext cx="1273016" cy="280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effectLst/>
                  <a:latin typeface="+mn-lt"/>
                  <a:ea typeface="Calibri"/>
                  <a:cs typeface="Times New Roman"/>
                </a:rPr>
                <a:t>Parking </a:t>
              </a:r>
              <a:r>
                <a:rPr lang="en-US" sz="1200" b="1" dirty="0" smtClean="0">
                  <a:effectLst/>
                  <a:latin typeface="+mn-lt"/>
                  <a:ea typeface="Calibri"/>
                  <a:cs typeface="Times New Roman"/>
                </a:rPr>
                <a:t>garage</a:t>
              </a:r>
              <a:endParaRPr lang="en-US" sz="1200" b="1" dirty="0">
                <a:effectLst/>
                <a:latin typeface="+mn-lt"/>
                <a:ea typeface="Calibri"/>
                <a:cs typeface="Times New Roman"/>
              </a:endParaRPr>
            </a:p>
          </p:txBody>
        </p:sp>
        <p:sp>
          <p:nvSpPr>
            <p:cNvPr id="43" name="CallAddL"/>
            <p:cNvSpPr txBox="1">
              <a:spLocks noChangeArrowheads="1"/>
            </p:cNvSpPr>
            <p:nvPr/>
          </p:nvSpPr>
          <p:spPr bwMode="auto">
            <a:xfrm>
              <a:off x="2993534" y="1477009"/>
              <a:ext cx="1206500" cy="21082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 smtClean="0">
                  <a:effectLst/>
                  <a:latin typeface="+mn-lt"/>
                  <a:ea typeface="Calibri"/>
                  <a:cs typeface="Times New Roman"/>
                </a:rPr>
                <a:t>(Ministry of Defense)</a:t>
              </a:r>
              <a:endParaRPr lang="en-US" sz="800" dirty="0">
                <a:effectLst/>
                <a:latin typeface="+mn-lt"/>
                <a:ea typeface="Calibri"/>
                <a:cs typeface="Times New Roman"/>
              </a:endParaRPr>
            </a:p>
          </p:txBody>
        </p:sp>
        <p:sp>
          <p:nvSpPr>
            <p:cNvPr id="44" name="Text Box 98"/>
            <p:cNvSpPr txBox="1">
              <a:spLocks noChangeArrowheads="1"/>
            </p:cNvSpPr>
            <p:nvPr/>
          </p:nvSpPr>
          <p:spPr bwMode="auto">
            <a:xfrm>
              <a:off x="5809887" y="1433195"/>
              <a:ext cx="895350" cy="2336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 smtClean="0">
                  <a:effectLst/>
                  <a:latin typeface="+mn-lt"/>
                  <a:ea typeface="Calibri"/>
                  <a:cs typeface="Times New Roman"/>
                </a:rPr>
                <a:t>(Security office)</a:t>
              </a:r>
              <a:endParaRPr lang="en-US" sz="800" dirty="0">
                <a:effectLst/>
                <a:latin typeface="+mn-lt"/>
                <a:ea typeface="Calibri"/>
                <a:cs typeface="Times New Roman"/>
              </a:endParaRPr>
            </a:p>
          </p:txBody>
        </p:sp>
        <p:sp>
          <p:nvSpPr>
            <p:cNvPr id="45" name="Text Box 100"/>
            <p:cNvSpPr txBox="1">
              <a:spLocks noChangeArrowheads="1"/>
            </p:cNvSpPr>
            <p:nvPr/>
          </p:nvSpPr>
          <p:spPr bwMode="auto">
            <a:xfrm>
              <a:off x="6370638" y="1757999"/>
              <a:ext cx="779463" cy="3048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 smtClean="0">
                  <a:effectLst/>
                  <a:latin typeface="+mn-lt"/>
                  <a:ea typeface="Calibri"/>
                  <a:cs typeface="Times New Roman"/>
                </a:rPr>
                <a:t>(Foreign embassy)</a:t>
              </a:r>
              <a:endParaRPr lang="en-US" sz="800" dirty="0">
                <a:effectLst/>
                <a:latin typeface="+mn-lt"/>
                <a:ea typeface="Calibri"/>
                <a:cs typeface="Times New Roman"/>
              </a:endParaRPr>
            </a:p>
          </p:txBody>
        </p:sp>
        <p:sp>
          <p:nvSpPr>
            <p:cNvPr id="46" name="Text Box 101"/>
            <p:cNvSpPr txBox="1">
              <a:spLocks noChangeArrowheads="1"/>
            </p:cNvSpPr>
            <p:nvPr/>
          </p:nvSpPr>
          <p:spPr bwMode="auto">
            <a:xfrm>
              <a:off x="6005513" y="3231517"/>
              <a:ext cx="1162050" cy="21272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 smtClean="0">
                  <a:effectLst/>
                  <a:latin typeface="+mn-lt"/>
                  <a:ea typeface="Calibri"/>
                  <a:cs typeface="Times New Roman"/>
                </a:rPr>
                <a:t>(Building generator)</a:t>
              </a:r>
              <a:endParaRPr lang="en-US" sz="800" dirty="0">
                <a:effectLst/>
                <a:latin typeface="+mn-lt"/>
                <a:ea typeface="Calibri"/>
                <a:cs typeface="Times New Roman"/>
              </a:endParaRPr>
            </a:p>
          </p:txBody>
        </p:sp>
        <p:sp>
          <p:nvSpPr>
            <p:cNvPr id="47" name="Text Box 130"/>
            <p:cNvSpPr txBox="1">
              <a:spLocks noChangeArrowheads="1"/>
            </p:cNvSpPr>
            <p:nvPr/>
          </p:nvSpPr>
          <p:spPr bwMode="auto">
            <a:xfrm>
              <a:off x="6226176" y="4861084"/>
              <a:ext cx="1162050" cy="2517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 smtClean="0">
                  <a:effectLst/>
                  <a:latin typeface="+mn-lt"/>
                  <a:ea typeface="Calibri"/>
                  <a:cs typeface="Times New Roman"/>
                </a:rPr>
                <a:t>(Second Street)</a:t>
              </a:r>
              <a:endParaRPr lang="en-US" sz="800" dirty="0">
                <a:effectLst/>
                <a:latin typeface="+mn-lt"/>
                <a:ea typeface="Calibri"/>
                <a:cs typeface="Times New Roman"/>
              </a:endParaRPr>
            </a:p>
          </p:txBody>
        </p:sp>
        <p:sp>
          <p:nvSpPr>
            <p:cNvPr id="48" name="Text Box 129"/>
            <p:cNvSpPr txBox="1">
              <a:spLocks noChangeArrowheads="1"/>
            </p:cNvSpPr>
            <p:nvPr/>
          </p:nvSpPr>
          <p:spPr bwMode="auto">
            <a:xfrm>
              <a:off x="4212908" y="4780915"/>
              <a:ext cx="825500" cy="23145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 smtClean="0">
                  <a:effectLst/>
                  <a:latin typeface="+mn-lt"/>
                  <a:ea typeface="Calibri"/>
                  <a:cs typeface="Times New Roman"/>
                </a:rPr>
                <a:t>(First Street)</a:t>
              </a:r>
              <a:endParaRPr lang="en-US" sz="800" dirty="0">
                <a:effectLst/>
                <a:latin typeface="+mn-lt"/>
                <a:ea typeface="Calibri"/>
                <a:cs typeface="Times New Roman"/>
              </a:endParaRPr>
            </a:p>
          </p:txBody>
        </p:sp>
        <p:sp>
          <p:nvSpPr>
            <p:cNvPr id="49" name="Text Box 96"/>
            <p:cNvSpPr txBox="1">
              <a:spLocks noChangeArrowheads="1"/>
            </p:cNvSpPr>
            <p:nvPr/>
          </p:nvSpPr>
          <p:spPr bwMode="auto">
            <a:xfrm>
              <a:off x="2029778" y="4904423"/>
              <a:ext cx="1162050" cy="3048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 smtClean="0">
                  <a:effectLst/>
                  <a:latin typeface="+mn-lt"/>
                  <a:ea typeface="Calibri"/>
                  <a:cs typeface="Times New Roman"/>
                </a:rPr>
                <a:t>(Judiciary Lane)</a:t>
              </a:r>
              <a:endParaRPr lang="en-US" sz="800" dirty="0">
                <a:effectLst/>
                <a:latin typeface="+mn-lt"/>
                <a:ea typeface="Calibri"/>
                <a:cs typeface="Times New Roman"/>
              </a:endParaRPr>
            </a:p>
          </p:txBody>
        </p:sp>
        <p:sp>
          <p:nvSpPr>
            <p:cNvPr id="50" name="Text Box 95"/>
            <p:cNvSpPr txBox="1">
              <a:spLocks noChangeArrowheads="1"/>
            </p:cNvSpPr>
            <p:nvPr/>
          </p:nvSpPr>
          <p:spPr bwMode="auto">
            <a:xfrm>
              <a:off x="1972945" y="3625215"/>
              <a:ext cx="1016000" cy="21240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 smtClean="0">
                  <a:effectLst/>
                  <a:latin typeface="+mn-lt"/>
                  <a:ea typeface="Calibri"/>
                  <a:cs typeface="Times New Roman"/>
                </a:rPr>
                <a:t>(National Avenue)</a:t>
              </a:r>
              <a:endParaRPr lang="en-US" sz="800" dirty="0">
                <a:effectLst/>
                <a:latin typeface="+mn-lt"/>
                <a:ea typeface="Calibri"/>
                <a:cs typeface="Times New Roman"/>
              </a:endParaRPr>
            </a:p>
          </p:txBody>
        </p:sp>
        <p:sp>
          <p:nvSpPr>
            <p:cNvPr id="51" name="Text Box 97"/>
            <p:cNvSpPr txBox="1">
              <a:spLocks noChangeArrowheads="1"/>
            </p:cNvSpPr>
            <p:nvPr/>
          </p:nvSpPr>
          <p:spPr bwMode="auto">
            <a:xfrm>
              <a:off x="2717798" y="3072763"/>
              <a:ext cx="1162050" cy="3048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 smtClean="0">
                  <a:effectLst/>
                  <a:latin typeface="+mn-lt"/>
                  <a:ea typeface="Calibri"/>
                  <a:cs typeface="Times New Roman"/>
                </a:rPr>
                <a:t>(National </a:t>
              </a:r>
              <a:r>
                <a:rPr lang="en-US" sz="800" dirty="0">
                  <a:effectLst/>
                  <a:latin typeface="+mn-lt"/>
                  <a:ea typeface="Calibri"/>
                  <a:cs typeface="Times New Roman"/>
                </a:rPr>
                <a:t>Ministries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 smtClean="0">
                  <a:effectLst/>
                  <a:latin typeface="+mn-lt"/>
                  <a:ea typeface="Calibri"/>
                  <a:cs typeface="Times New Roman"/>
                </a:rPr>
                <a:t>Building)</a:t>
              </a:r>
              <a:endParaRPr lang="en-US" sz="800" dirty="0">
                <a:effectLst/>
                <a:latin typeface="+mn-lt"/>
                <a:ea typeface="Calibri"/>
                <a:cs typeface="Times New Roman"/>
              </a:endParaRPr>
            </a:p>
          </p:txBody>
        </p:sp>
        <p:sp>
          <p:nvSpPr>
            <p:cNvPr id="52" name="Text Box 128"/>
            <p:cNvSpPr txBox="1">
              <a:spLocks noChangeArrowheads="1"/>
            </p:cNvSpPr>
            <p:nvPr/>
          </p:nvSpPr>
          <p:spPr bwMode="auto">
            <a:xfrm>
              <a:off x="3379469" y="4155759"/>
              <a:ext cx="793750" cy="21018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 smtClean="0">
                  <a:effectLst/>
                  <a:latin typeface="+mn-lt"/>
                  <a:ea typeface="Calibri"/>
                  <a:cs typeface="Times New Roman"/>
                </a:rPr>
                <a:t>(Parking lot)</a:t>
              </a:r>
              <a:endParaRPr lang="en-US" sz="800" dirty="0">
                <a:effectLst/>
                <a:latin typeface="+mn-lt"/>
                <a:ea typeface="Calibri"/>
                <a:cs typeface="Times New Roman"/>
              </a:endParaRPr>
            </a:p>
          </p:txBody>
        </p:sp>
        <p:sp>
          <p:nvSpPr>
            <p:cNvPr id="53" name="Text Box 107"/>
            <p:cNvSpPr txBox="1">
              <a:spLocks noChangeArrowheads="1"/>
            </p:cNvSpPr>
            <p:nvPr/>
          </p:nvSpPr>
          <p:spPr bwMode="auto">
            <a:xfrm>
              <a:off x="6489701" y="3906836"/>
              <a:ext cx="635000" cy="28384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 smtClean="0">
                  <a:effectLst/>
                  <a:latin typeface="+mn-lt"/>
                  <a:ea typeface="Calibri"/>
                  <a:cs typeface="Times New Roman"/>
                </a:rPr>
                <a:t>(Parking garage)</a:t>
              </a:r>
              <a:endParaRPr lang="en-US" sz="800" dirty="0">
                <a:effectLst/>
                <a:latin typeface="+mn-lt"/>
                <a:ea typeface="Calibri"/>
                <a:cs typeface="Times New Roman"/>
              </a:endParaRPr>
            </a:p>
          </p:txBody>
        </p:sp>
      </p:grpSp>
      <p:sp>
        <p:nvSpPr>
          <p:cNvPr id="54" name="CallAddL" hidden="1"/>
          <p:cNvSpPr txBox="1">
            <a:spLocks/>
          </p:cNvSpPr>
          <p:nvPr/>
        </p:nvSpPr>
        <p:spPr>
          <a:xfrm>
            <a:off x="50800" y="5029200"/>
            <a:ext cx="1803400" cy="304800"/>
          </a:xfrm>
          <a:prstGeom prst="rect">
            <a:avLst/>
          </a:prstGeom>
          <a:solidFill>
            <a:srgbClr val="BEBEBE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900" b="0" smtClean="0"/>
              <a:t>National Ministries </a:t>
            </a:r>
            <a:br>
              <a:rPr lang="en-US" sz="900" b="0" smtClean="0"/>
            </a:br>
            <a:r>
              <a:rPr lang="en-US" sz="900" b="0" smtClean="0"/>
              <a:t>Building Complex Map</a:t>
            </a:r>
            <a:endParaRPr lang="en-US" sz="900" b="0" dirty="0"/>
          </a:p>
        </p:txBody>
      </p:sp>
      <p:sp>
        <p:nvSpPr>
          <p:cNvPr id="56" name="CallAddR" hidden="1"/>
          <p:cNvSpPr txBox="1">
            <a:spLocks/>
          </p:cNvSpPr>
          <p:nvPr/>
        </p:nvSpPr>
        <p:spPr bwMode="auto">
          <a:xfrm>
            <a:off x="1854200" y="5029200"/>
            <a:ext cx="1041400" cy="152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None/>
              <a:defRPr sz="1400" b="1">
                <a:solidFill>
                  <a:schemeClr val="bg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smtClean="0"/>
              <a:t>Refer To:</a:t>
            </a:r>
            <a:endParaRPr lang="en-US" sz="800" b="0" dirty="0"/>
          </a:p>
        </p:txBody>
      </p:sp>
      <p:sp>
        <p:nvSpPr>
          <p:cNvPr id="57" name="CallAddR" hidden="1"/>
          <p:cNvSpPr txBox="1">
            <a:spLocks/>
          </p:cNvSpPr>
          <p:nvPr/>
        </p:nvSpPr>
        <p:spPr bwMode="auto">
          <a:xfrm>
            <a:off x="1854200" y="5181600"/>
            <a:ext cx="1041400" cy="1524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non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ts val="0"/>
              </a:spcBef>
              <a:spcAft>
                <a:spcPts val="0"/>
              </a:spcAft>
              <a:buSzPct val="88000"/>
              <a:buFont typeface="Wingdings" pitchFamily="2" charset="2"/>
              <a:buNone/>
              <a:defRPr sz="1600" b="1">
                <a:solidFill>
                  <a:schemeClr val="tx1"/>
                </a:solidFill>
                <a:latin typeface="Helvetica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800" b="0" dirty="0" smtClean="0"/>
              <a:t>Workbook Part 4</a:t>
            </a:r>
            <a:endParaRPr lang="en-US" sz="800" b="0" dirty="0"/>
          </a:p>
        </p:txBody>
      </p:sp>
      <p:sp>
        <p:nvSpPr>
          <p:cNvPr id="58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Aft>
                <a:spcPct val="0"/>
              </a:spcAft>
              <a:buNone/>
            </a:pPr>
            <a:endParaRPr lang="en-US" sz="1000" b="0" dirty="0"/>
          </a:p>
        </p:txBody>
      </p:sp>
      <p:sp>
        <p:nvSpPr>
          <p:cNvPr id="59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endParaRPr lang="en-US" sz="1000" b="0" dirty="0"/>
          </a:p>
        </p:txBody>
      </p:sp>
      <p:grpSp>
        <p:nvGrpSpPr>
          <p:cNvPr id="60" name="CallTop" hidden="1"/>
          <p:cNvGrpSpPr/>
          <p:nvPr/>
        </p:nvGrpSpPr>
        <p:grpSpPr>
          <a:xfrm>
            <a:off x="18466" y="5334000"/>
            <a:ext cx="2970807" cy="1246301"/>
            <a:chOff x="1815178" y="1157431"/>
            <a:chExt cx="5759919" cy="3195431"/>
          </a:xfrm>
        </p:grpSpPr>
        <p:sp>
          <p:nvSpPr>
            <p:cNvPr id="61" name="Text Box 99" hidden="1"/>
            <p:cNvSpPr txBox="1">
              <a:spLocks noChangeArrowheads="1"/>
            </p:cNvSpPr>
            <p:nvPr/>
          </p:nvSpPr>
          <p:spPr bwMode="auto">
            <a:xfrm>
              <a:off x="3781596" y="1228508"/>
              <a:ext cx="998859" cy="779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effectLst/>
                  <a:latin typeface="+mn-lt"/>
                  <a:ea typeface="Calibri"/>
                  <a:cs typeface="Times New Roman"/>
                </a:rPr>
                <a:t>Ministry 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effectLst/>
                  <a:latin typeface="+mn-lt"/>
                  <a:ea typeface="Calibri"/>
                  <a:cs typeface="Times New Roman"/>
                </a:rPr>
                <a:t>of Defense</a:t>
              </a:r>
            </a:p>
          </p:txBody>
        </p:sp>
        <p:sp>
          <p:nvSpPr>
            <p:cNvPr id="62" name="Text Box 98" hidden="1"/>
            <p:cNvSpPr txBox="1">
              <a:spLocks noChangeArrowheads="1"/>
            </p:cNvSpPr>
            <p:nvPr/>
          </p:nvSpPr>
          <p:spPr bwMode="auto">
            <a:xfrm>
              <a:off x="4530391" y="1182537"/>
              <a:ext cx="1351949" cy="445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effectLst/>
                  <a:latin typeface="+mn-lt"/>
                  <a:ea typeface="Calibri"/>
                  <a:cs typeface="Times New Roman"/>
                </a:rPr>
                <a:t>Security </a:t>
              </a:r>
              <a:r>
                <a:rPr lang="en-US" sz="600" dirty="0" smtClean="0">
                  <a:effectLst/>
                  <a:latin typeface="+mn-lt"/>
                  <a:ea typeface="Calibri"/>
                  <a:cs typeface="Times New Roman"/>
                </a:rPr>
                <a:t>office</a:t>
              </a:r>
              <a:endParaRPr lang="en-US" sz="600" dirty="0">
                <a:effectLst/>
                <a:latin typeface="+mn-lt"/>
                <a:ea typeface="Calibri"/>
                <a:cs typeface="Times New Roman"/>
              </a:endParaRPr>
            </a:p>
          </p:txBody>
        </p:sp>
        <p:sp>
          <p:nvSpPr>
            <p:cNvPr id="63" name="Text Box 100" hidden="1"/>
            <p:cNvSpPr txBox="1">
              <a:spLocks noChangeArrowheads="1"/>
            </p:cNvSpPr>
            <p:nvPr/>
          </p:nvSpPr>
          <p:spPr bwMode="auto">
            <a:xfrm>
              <a:off x="5923307" y="1926054"/>
              <a:ext cx="1397319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effectLst/>
                  <a:latin typeface="+mn-lt"/>
                  <a:ea typeface="Calibri"/>
                  <a:cs typeface="Times New Roman"/>
                </a:rPr>
                <a:t>Foreign </a:t>
              </a:r>
              <a:r>
                <a:rPr lang="en-US" sz="600" dirty="0" smtClean="0">
                  <a:effectLst/>
                  <a:latin typeface="+mn-lt"/>
                  <a:ea typeface="Calibri"/>
                  <a:cs typeface="Times New Roman"/>
                </a:rPr>
                <a:t>embassy</a:t>
              </a:r>
              <a:endParaRPr lang="en-US" sz="600" dirty="0">
                <a:effectLst/>
                <a:latin typeface="+mn-lt"/>
                <a:ea typeface="Calibri"/>
                <a:cs typeface="Times New Roman"/>
              </a:endParaRPr>
            </a:p>
          </p:txBody>
        </p:sp>
        <p:sp>
          <p:nvSpPr>
            <p:cNvPr id="64" name="Text Box 101" hidden="1"/>
            <p:cNvSpPr txBox="1">
              <a:spLocks noChangeArrowheads="1"/>
            </p:cNvSpPr>
            <p:nvPr/>
          </p:nvSpPr>
          <p:spPr bwMode="auto">
            <a:xfrm>
              <a:off x="5994629" y="2505873"/>
              <a:ext cx="1064310" cy="491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effectLst/>
                  <a:latin typeface="+mn-lt"/>
                  <a:ea typeface="Calibri"/>
                  <a:cs typeface="Times New Roman"/>
                </a:rPr>
                <a:t>Building generator</a:t>
              </a:r>
              <a:endParaRPr lang="en-US" sz="600" dirty="0">
                <a:effectLst/>
                <a:latin typeface="+mn-lt"/>
                <a:ea typeface="Calibri"/>
                <a:cs typeface="Times New Roman"/>
              </a:endParaRPr>
            </a:p>
          </p:txBody>
        </p:sp>
        <p:sp>
          <p:nvSpPr>
            <p:cNvPr id="65" name="Text Box 130" hidden="1"/>
            <p:cNvSpPr txBox="1">
              <a:spLocks noChangeArrowheads="1"/>
            </p:cNvSpPr>
            <p:nvPr/>
          </p:nvSpPr>
          <p:spPr bwMode="auto">
            <a:xfrm>
              <a:off x="5016217" y="4013046"/>
              <a:ext cx="1544954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effectLst/>
                  <a:latin typeface="+mn-lt"/>
                  <a:ea typeface="Calibri"/>
                  <a:cs typeface="Times New Roman"/>
                </a:rPr>
                <a:t>Second Street</a:t>
              </a:r>
            </a:p>
          </p:txBody>
        </p:sp>
        <p:sp>
          <p:nvSpPr>
            <p:cNvPr id="66" name="Text Box 129" hidden="1"/>
            <p:cNvSpPr txBox="1">
              <a:spLocks noChangeArrowheads="1"/>
            </p:cNvSpPr>
            <p:nvPr/>
          </p:nvSpPr>
          <p:spPr bwMode="auto">
            <a:xfrm>
              <a:off x="3327415" y="3839696"/>
              <a:ext cx="1360806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effectLst/>
                  <a:latin typeface="+mn-lt"/>
                  <a:ea typeface="Calibri"/>
                  <a:cs typeface="Times New Roman"/>
                </a:rPr>
                <a:t>First Street</a:t>
              </a:r>
            </a:p>
          </p:txBody>
        </p:sp>
        <p:sp>
          <p:nvSpPr>
            <p:cNvPr id="67" name="Text Box 96" hidden="1"/>
            <p:cNvSpPr txBox="1">
              <a:spLocks noChangeArrowheads="1"/>
            </p:cNvSpPr>
            <p:nvPr/>
          </p:nvSpPr>
          <p:spPr bwMode="auto">
            <a:xfrm>
              <a:off x="1815178" y="3626654"/>
              <a:ext cx="1845308" cy="341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effectLst/>
                  <a:latin typeface="+mn-lt"/>
                  <a:ea typeface="Calibri"/>
                  <a:cs typeface="Times New Roman"/>
                </a:rPr>
                <a:t>Judiciary Lane</a:t>
              </a:r>
            </a:p>
          </p:txBody>
        </p:sp>
        <p:sp>
          <p:nvSpPr>
            <p:cNvPr id="68" name="Text Box 95" hidden="1"/>
            <p:cNvSpPr txBox="1">
              <a:spLocks noChangeArrowheads="1"/>
            </p:cNvSpPr>
            <p:nvPr/>
          </p:nvSpPr>
          <p:spPr bwMode="auto">
            <a:xfrm>
              <a:off x="1877869" y="3064731"/>
              <a:ext cx="1562099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effectLst/>
                  <a:latin typeface="+mn-lt"/>
                  <a:ea typeface="Calibri"/>
                  <a:cs typeface="Times New Roman"/>
                </a:rPr>
                <a:t>National Avenue</a:t>
              </a:r>
            </a:p>
          </p:txBody>
        </p:sp>
        <p:sp>
          <p:nvSpPr>
            <p:cNvPr id="69" name="Text Box 97" hidden="1"/>
            <p:cNvSpPr txBox="1">
              <a:spLocks noChangeArrowheads="1"/>
            </p:cNvSpPr>
            <p:nvPr/>
          </p:nvSpPr>
          <p:spPr bwMode="auto">
            <a:xfrm>
              <a:off x="2209773" y="1726729"/>
              <a:ext cx="1038861" cy="779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effectLst/>
                  <a:latin typeface="+mn-lt"/>
                  <a:ea typeface="Calibri"/>
                  <a:cs typeface="Times New Roman"/>
                </a:rPr>
                <a:t>National Ministries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effectLst/>
                  <a:latin typeface="+mn-lt"/>
                  <a:ea typeface="Calibri"/>
                  <a:cs typeface="Times New Roman"/>
                </a:rPr>
                <a:t>Building</a:t>
              </a:r>
            </a:p>
          </p:txBody>
        </p:sp>
        <p:sp>
          <p:nvSpPr>
            <p:cNvPr id="70" name="Text Box 128" hidden="1"/>
            <p:cNvSpPr txBox="1">
              <a:spLocks noChangeArrowheads="1"/>
            </p:cNvSpPr>
            <p:nvPr/>
          </p:nvSpPr>
          <p:spPr bwMode="auto">
            <a:xfrm>
              <a:off x="3388849" y="2817806"/>
              <a:ext cx="869316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effectLst/>
                  <a:latin typeface="+mn-lt"/>
                  <a:ea typeface="Calibri"/>
                  <a:cs typeface="Times New Roman"/>
                </a:rPr>
                <a:t>Parking </a:t>
              </a:r>
              <a:r>
                <a:rPr lang="en-US" sz="600" dirty="0" smtClean="0">
                  <a:effectLst/>
                  <a:latin typeface="+mn-lt"/>
                  <a:ea typeface="Calibri"/>
                  <a:cs typeface="Times New Roman"/>
                </a:rPr>
                <a:t>lot</a:t>
              </a:r>
              <a:endParaRPr lang="en-US" sz="600" dirty="0">
                <a:effectLst/>
                <a:latin typeface="+mn-lt"/>
                <a:ea typeface="Calibri"/>
                <a:cs typeface="Times New Roman"/>
              </a:endParaRPr>
            </a:p>
          </p:txBody>
        </p:sp>
        <p:sp>
          <p:nvSpPr>
            <p:cNvPr id="71" name="Text Box 107" hidden="1"/>
            <p:cNvSpPr txBox="1">
              <a:spLocks noChangeArrowheads="1"/>
            </p:cNvSpPr>
            <p:nvPr/>
          </p:nvSpPr>
          <p:spPr bwMode="auto">
            <a:xfrm>
              <a:off x="5862176" y="3386712"/>
              <a:ext cx="1273017" cy="280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>
                  <a:effectLst/>
                  <a:latin typeface="+mn-lt"/>
                  <a:ea typeface="Calibri"/>
                  <a:cs typeface="Times New Roman"/>
                </a:rPr>
                <a:t>Parking </a:t>
              </a:r>
              <a:r>
                <a:rPr lang="en-US" sz="600" dirty="0" smtClean="0">
                  <a:effectLst/>
                  <a:latin typeface="+mn-lt"/>
                  <a:ea typeface="Calibri"/>
                  <a:cs typeface="Times New Roman"/>
                </a:rPr>
                <a:t>garage</a:t>
              </a:r>
              <a:endParaRPr lang="en-US" sz="600" dirty="0">
                <a:effectLst/>
                <a:latin typeface="+mn-lt"/>
                <a:ea typeface="Calibri"/>
                <a:cs typeface="Times New Roman"/>
              </a:endParaRPr>
            </a:p>
          </p:txBody>
        </p:sp>
        <p:sp>
          <p:nvSpPr>
            <p:cNvPr id="72" name="CallAddL" hidden="1"/>
            <p:cNvSpPr txBox="1">
              <a:spLocks noChangeArrowheads="1"/>
            </p:cNvSpPr>
            <p:nvPr/>
          </p:nvSpPr>
          <p:spPr bwMode="auto">
            <a:xfrm>
              <a:off x="2177947" y="1157431"/>
              <a:ext cx="1893955" cy="3099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effectLst/>
                  <a:latin typeface="+mn-lt"/>
                  <a:ea typeface="Calibri"/>
                  <a:cs typeface="Times New Roman"/>
                </a:rPr>
                <a:t>(Ministry of Defense)</a:t>
              </a:r>
              <a:endParaRPr lang="en-US" sz="600" dirty="0">
                <a:effectLst/>
                <a:latin typeface="+mn-lt"/>
                <a:ea typeface="Calibri"/>
                <a:cs typeface="Times New Roman"/>
              </a:endParaRPr>
            </a:p>
          </p:txBody>
        </p:sp>
        <p:sp>
          <p:nvSpPr>
            <p:cNvPr id="73" name="Text Box 98" hidden="1"/>
            <p:cNvSpPr txBox="1">
              <a:spLocks noChangeArrowheads="1"/>
            </p:cNvSpPr>
            <p:nvPr/>
          </p:nvSpPr>
          <p:spPr bwMode="auto">
            <a:xfrm>
              <a:off x="5694853" y="1188085"/>
              <a:ext cx="1460500" cy="23882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effectLst/>
                  <a:latin typeface="+mn-lt"/>
                  <a:ea typeface="Calibri"/>
                  <a:cs typeface="Times New Roman"/>
                </a:rPr>
                <a:t>(Security office)</a:t>
              </a:r>
              <a:endParaRPr lang="en-US" sz="600" dirty="0">
                <a:effectLst/>
                <a:latin typeface="+mn-lt"/>
                <a:ea typeface="Calibri"/>
                <a:cs typeface="Times New Roman"/>
              </a:endParaRPr>
            </a:p>
          </p:txBody>
        </p:sp>
        <p:sp>
          <p:nvSpPr>
            <p:cNvPr id="74" name="Text Box 100" hidden="1"/>
            <p:cNvSpPr txBox="1">
              <a:spLocks noChangeArrowheads="1"/>
            </p:cNvSpPr>
            <p:nvPr/>
          </p:nvSpPr>
          <p:spPr bwMode="auto">
            <a:xfrm>
              <a:off x="5420265" y="1553312"/>
              <a:ext cx="1735090" cy="3048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effectLst/>
                  <a:latin typeface="+mn-lt"/>
                  <a:ea typeface="Calibri"/>
                  <a:cs typeface="Times New Roman"/>
                </a:rPr>
                <a:t>(Foreign embassy)</a:t>
              </a:r>
              <a:endParaRPr lang="en-US" sz="600" dirty="0">
                <a:effectLst/>
                <a:latin typeface="+mn-lt"/>
                <a:ea typeface="Calibri"/>
                <a:cs typeface="Times New Roman"/>
              </a:endParaRPr>
            </a:p>
          </p:txBody>
        </p:sp>
        <p:sp>
          <p:nvSpPr>
            <p:cNvPr id="75" name="Text Box 101" hidden="1"/>
            <p:cNvSpPr txBox="1">
              <a:spLocks noChangeArrowheads="1"/>
            </p:cNvSpPr>
            <p:nvPr/>
          </p:nvSpPr>
          <p:spPr bwMode="auto">
            <a:xfrm>
              <a:off x="5614788" y="3026831"/>
              <a:ext cx="1837409" cy="14604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effectLst/>
                  <a:latin typeface="+mn-lt"/>
                  <a:ea typeface="Calibri"/>
                  <a:cs typeface="Times New Roman"/>
                </a:rPr>
                <a:t>(Building generator)</a:t>
              </a:r>
              <a:endParaRPr lang="en-US" sz="600" dirty="0">
                <a:effectLst/>
                <a:latin typeface="+mn-lt"/>
                <a:ea typeface="Calibri"/>
                <a:cs typeface="Times New Roman"/>
              </a:endParaRPr>
            </a:p>
          </p:txBody>
        </p:sp>
        <p:sp>
          <p:nvSpPr>
            <p:cNvPr id="76" name="Text Box 130" hidden="1"/>
            <p:cNvSpPr txBox="1">
              <a:spLocks noChangeArrowheads="1"/>
            </p:cNvSpPr>
            <p:nvPr/>
          </p:nvSpPr>
          <p:spPr bwMode="auto">
            <a:xfrm>
              <a:off x="6056759" y="3995324"/>
              <a:ext cx="1511141" cy="24780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effectLst/>
                  <a:latin typeface="+mn-lt"/>
                  <a:ea typeface="Calibri"/>
                  <a:cs typeface="Times New Roman"/>
                </a:rPr>
                <a:t>(Second Street)</a:t>
              </a:r>
              <a:endParaRPr lang="en-US" sz="600" dirty="0">
                <a:effectLst/>
                <a:latin typeface="+mn-lt"/>
                <a:ea typeface="Calibri"/>
                <a:cs typeface="Times New Roman"/>
              </a:endParaRPr>
            </a:p>
          </p:txBody>
        </p:sp>
        <p:sp>
          <p:nvSpPr>
            <p:cNvPr id="77" name="Text Box 129" hidden="1"/>
            <p:cNvSpPr txBox="1">
              <a:spLocks noChangeArrowheads="1"/>
            </p:cNvSpPr>
            <p:nvPr/>
          </p:nvSpPr>
          <p:spPr bwMode="auto">
            <a:xfrm>
              <a:off x="3823506" y="4100599"/>
              <a:ext cx="1192710" cy="23145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effectLst/>
                  <a:latin typeface="+mn-lt"/>
                  <a:ea typeface="Calibri"/>
                  <a:cs typeface="Times New Roman"/>
                </a:rPr>
                <a:t>(First Street)</a:t>
              </a:r>
              <a:endParaRPr lang="en-US" sz="600" dirty="0">
                <a:effectLst/>
                <a:latin typeface="+mn-lt"/>
                <a:ea typeface="Calibri"/>
                <a:cs typeface="Times New Roman"/>
              </a:endParaRPr>
            </a:p>
          </p:txBody>
        </p:sp>
        <p:sp>
          <p:nvSpPr>
            <p:cNvPr id="78" name="Text Box 96" hidden="1"/>
            <p:cNvSpPr txBox="1">
              <a:spLocks noChangeArrowheads="1"/>
            </p:cNvSpPr>
            <p:nvPr/>
          </p:nvSpPr>
          <p:spPr bwMode="auto">
            <a:xfrm>
              <a:off x="1944912" y="4048062"/>
              <a:ext cx="1495055" cy="3048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effectLst/>
                  <a:latin typeface="+mn-lt"/>
                  <a:ea typeface="Calibri"/>
                  <a:cs typeface="Times New Roman"/>
                </a:rPr>
                <a:t>(Judiciary Lane)</a:t>
              </a:r>
              <a:endParaRPr lang="en-US" sz="600" dirty="0">
                <a:effectLst/>
                <a:latin typeface="+mn-lt"/>
                <a:ea typeface="Calibri"/>
                <a:cs typeface="Times New Roman"/>
              </a:endParaRPr>
            </a:p>
          </p:txBody>
        </p:sp>
        <p:sp>
          <p:nvSpPr>
            <p:cNvPr id="79" name="Text Box 95" hidden="1"/>
            <p:cNvSpPr txBox="1">
              <a:spLocks noChangeArrowheads="1"/>
            </p:cNvSpPr>
            <p:nvPr/>
          </p:nvSpPr>
          <p:spPr bwMode="auto">
            <a:xfrm>
              <a:off x="1815178" y="3299269"/>
              <a:ext cx="2200275" cy="17113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effectLst/>
                  <a:latin typeface="+mn-lt"/>
                  <a:ea typeface="Calibri"/>
                  <a:cs typeface="Times New Roman"/>
                </a:rPr>
                <a:t>(National Avenue)</a:t>
              </a:r>
              <a:endParaRPr lang="en-US" sz="600" dirty="0">
                <a:effectLst/>
                <a:latin typeface="+mn-lt"/>
                <a:ea typeface="Calibri"/>
                <a:cs typeface="Times New Roman"/>
              </a:endParaRPr>
            </a:p>
          </p:txBody>
        </p:sp>
        <p:sp>
          <p:nvSpPr>
            <p:cNvPr id="80" name="Text Box 97" hidden="1"/>
            <p:cNvSpPr txBox="1">
              <a:spLocks noChangeArrowheads="1"/>
            </p:cNvSpPr>
            <p:nvPr/>
          </p:nvSpPr>
          <p:spPr bwMode="auto">
            <a:xfrm>
              <a:off x="2142024" y="2491859"/>
              <a:ext cx="1929876" cy="26110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effectLst/>
                  <a:latin typeface="+mn-lt"/>
                  <a:ea typeface="Calibri"/>
                  <a:cs typeface="Times New Roman"/>
                </a:rPr>
                <a:t>(National </a:t>
              </a:r>
              <a:r>
                <a:rPr lang="en-US" sz="600" dirty="0">
                  <a:effectLst/>
                  <a:latin typeface="+mn-lt"/>
                  <a:ea typeface="Calibri"/>
                  <a:cs typeface="Times New Roman"/>
                </a:rPr>
                <a:t>Ministries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effectLst/>
                  <a:latin typeface="+mn-lt"/>
                  <a:ea typeface="Calibri"/>
                  <a:cs typeface="Times New Roman"/>
                </a:rPr>
                <a:t>Building)</a:t>
              </a:r>
              <a:endParaRPr lang="en-US" sz="600" dirty="0">
                <a:effectLst/>
                <a:latin typeface="+mn-lt"/>
                <a:ea typeface="Calibri"/>
                <a:cs typeface="Times New Roman"/>
              </a:endParaRPr>
            </a:p>
          </p:txBody>
        </p:sp>
        <p:sp>
          <p:nvSpPr>
            <p:cNvPr id="81" name="Text Box 128" hidden="1"/>
            <p:cNvSpPr txBox="1">
              <a:spLocks noChangeArrowheads="1"/>
            </p:cNvSpPr>
            <p:nvPr/>
          </p:nvSpPr>
          <p:spPr bwMode="auto">
            <a:xfrm>
              <a:off x="3384723" y="3479500"/>
              <a:ext cx="1246189" cy="21018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effectLst/>
                  <a:latin typeface="+mn-lt"/>
                  <a:ea typeface="Calibri"/>
                  <a:cs typeface="Times New Roman"/>
                </a:rPr>
                <a:t>(Parking lot)</a:t>
              </a:r>
              <a:endParaRPr lang="en-US" sz="600" dirty="0">
                <a:effectLst/>
                <a:latin typeface="+mn-lt"/>
                <a:ea typeface="Calibri"/>
                <a:cs typeface="Times New Roman"/>
              </a:endParaRPr>
            </a:p>
          </p:txBody>
        </p:sp>
        <p:sp>
          <p:nvSpPr>
            <p:cNvPr id="82" name="Text Box 107" hidden="1"/>
            <p:cNvSpPr txBox="1">
              <a:spLocks noChangeArrowheads="1"/>
            </p:cNvSpPr>
            <p:nvPr/>
          </p:nvSpPr>
          <p:spPr bwMode="auto">
            <a:xfrm>
              <a:off x="6457496" y="3404374"/>
              <a:ext cx="1117601" cy="45910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600" dirty="0" smtClean="0">
                  <a:effectLst/>
                  <a:latin typeface="+mn-lt"/>
                  <a:ea typeface="Calibri"/>
                  <a:cs typeface="Times New Roman"/>
                </a:rPr>
                <a:t>(Parking garage)</a:t>
              </a:r>
              <a:endParaRPr lang="en-US" sz="600" dirty="0">
                <a:effectLst/>
                <a:latin typeface="+mn-lt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404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87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TeachBack Moment</a:t>
            </a:r>
            <a:endParaRPr lang="en-US" dirty="0"/>
          </a:p>
        </p:txBody>
      </p:sp>
      <p:pic>
        <p:nvPicPr>
          <p:cNvPr id="11" name="Picture Placeholder 11"/>
          <p:cNvPicPr>
            <a:picLocks noGrp="1"/>
          </p:cNvPicPr>
          <p:nvPr>
            <p:ph type="pic" sz="quarter" idx="3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 smtClean="0"/>
              <a:t>How do policies and procedures help the effectiveness of response to a critical incident?</a:t>
            </a:r>
          </a:p>
          <a:p>
            <a:r>
              <a:rPr lang="en-US" dirty="0" smtClean="0"/>
              <a:t>What elements should be included in a bomb threat management policy?</a:t>
            </a:r>
          </a:p>
        </p:txBody>
      </p:sp>
      <p:sp>
        <p:nvSpPr>
          <p:cNvPr id="10" name="CallTop" hidden="1"/>
          <p:cNvSpPr txBox="1">
            <a:spLocks/>
          </p:cNvSpPr>
          <p:nvPr/>
        </p:nvSpPr>
        <p:spPr>
          <a:xfrm>
            <a:off x="50800" y="5029200"/>
            <a:ext cx="28448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dirty="0" err="1" smtClean="0"/>
              <a:t>TeachBack</a:t>
            </a:r>
            <a:r>
              <a:rPr lang="en-US" sz="1000" b="0" dirty="0" smtClean="0"/>
              <a:t> Moment</a:t>
            </a:r>
            <a:endParaRPr lang="en-US" sz="1000" b="0" dirty="0"/>
          </a:p>
        </p:txBody>
      </p:sp>
      <p:sp>
        <p:nvSpPr>
          <p:cNvPr id="12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33363" indent="-233363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How do policies and procedures help the effectiveness of response to a critical incident?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What elements should be included in a bomb threat management policy?</a:t>
            </a:r>
            <a:endParaRPr lang="en-US" sz="1000" b="0"/>
          </a:p>
        </p:txBody>
      </p:sp>
    </p:spTree>
    <p:extLst>
      <p:ext uri="{BB962C8B-B14F-4D97-AF65-F5344CB8AC3E}">
        <p14:creationId xmlns:p14="http://schemas.microsoft.com/office/powerpoint/2010/main" val="4093679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Summary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88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 smtClean="0"/>
              <a:t>Policies and procedures relating to a physical protection system</a:t>
            </a:r>
          </a:p>
          <a:p>
            <a:pPr lvl="0"/>
            <a:r>
              <a:rPr lang="en-US" dirty="0" smtClean="0"/>
              <a:t>Types of policies and procedures to protect critical infrastructure</a:t>
            </a:r>
          </a:p>
          <a:p>
            <a:pPr lvl="0"/>
            <a:r>
              <a:rPr lang="en-US" dirty="0" smtClean="0"/>
              <a:t>Policies and procedures relating to critical incidents</a:t>
            </a:r>
          </a:p>
          <a:p>
            <a:r>
              <a:rPr lang="en-US" dirty="0" smtClean="0"/>
              <a:t>Bomb threat management plan</a:t>
            </a:r>
            <a:endParaRPr lang="en-US" dirty="0"/>
          </a:p>
        </p:txBody>
      </p:sp>
      <p:sp>
        <p:nvSpPr>
          <p:cNvPr id="14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+mn-lt"/>
                <a:cs typeface="Arial" pitchFamily="34" charset="0"/>
              </a:defRPr>
            </a:lvl4pPr>
            <a:lvl5pPr marL="1280160" indent="-18288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Policies and procedures relating to a physical protection system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Types of policies and procedures to protect critical infrastructure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Policies and procedures relating to critical incidents</a:t>
            </a:r>
          </a:p>
          <a:p>
            <a:pPr marL="114300" indent="-114300">
              <a:spcAft>
                <a:spcPts val="0"/>
              </a:spcAft>
            </a:pPr>
            <a:r>
              <a:rPr lang="en-US" sz="1000" b="0" smtClean="0"/>
              <a:t>Bomb threat management plan</a:t>
            </a:r>
            <a:endParaRPr lang="en-US" sz="1000" b="0" dirty="0"/>
          </a:p>
        </p:txBody>
      </p:sp>
      <p:sp>
        <p:nvSpPr>
          <p:cNvPr id="9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Module Summary</a:t>
            </a:r>
            <a:endParaRPr lang="en-US" sz="10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CISR v1.0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1E05A8D5-9D50-4F79-AAB3-D0C9B9E3293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Module 11: Policies and Procedures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What consequences to critical infrastructure security might result without policies and procedures?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7" name="CallBottom" hidden="1"/>
          <p:cNvSpPr txBox="1">
            <a:spLocks/>
          </p:cNvSpPr>
          <p:nvPr/>
        </p:nvSpPr>
        <p:spPr bwMode="auto">
          <a:xfrm>
            <a:off x="50800" y="5334000"/>
            <a:ext cx="2844800" cy="12446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</p:spPr>
        <p:txBody>
          <a:bodyPr vert="horz" wrap="square" lIns="9144" tIns="9144" rIns="9144" bIns="9144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spcBef>
                <a:spcPts val="0"/>
              </a:spcBef>
              <a:spcAft>
                <a:spcPts val="200"/>
              </a:spcAft>
              <a:buSzPct val="88000"/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4864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22960" indent="-228600" algn="l" rtl="0" eaLnBrk="1" fontAlgn="base" hangingPunct="1">
              <a:spcBef>
                <a:spcPts val="0"/>
              </a:spcBef>
              <a:spcAft>
                <a:spcPts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097280" indent="-228600" algn="l" rtl="0" eaLnBrk="1" fontAlgn="base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14300" indent="-114300">
              <a:spcAft>
                <a:spcPts val="0"/>
              </a:spcAft>
            </a:pPr>
            <a:r>
              <a:rPr lang="en-US" sz="1000" b="0" smtClean="0"/>
              <a:t>What consequences to critical infrastructure security might result without policies and procedures?</a:t>
            </a:r>
            <a:endParaRPr lang="en-US" sz="1000" b="0" dirty="0"/>
          </a:p>
        </p:txBody>
      </p:sp>
      <p:sp>
        <p:nvSpPr>
          <p:cNvPr id="8" name="CallTop" hidden="1"/>
          <p:cNvSpPr txBox="1">
            <a:spLocks/>
          </p:cNvSpPr>
          <p:nvPr/>
        </p:nvSpPr>
        <p:spPr bwMode="auto">
          <a:xfrm>
            <a:off x="50800" y="5029200"/>
            <a:ext cx="2844800" cy="304800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000066"/>
                </a:solidFill>
                <a:latin typeface="Arial" charset="0"/>
              </a:defRPr>
            </a:lvl9pPr>
          </a:lstStyle>
          <a:p>
            <a:r>
              <a:rPr lang="en-US" sz="1000" b="0" smtClean="0"/>
              <a:t>Discussion Question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37527594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Module 1: Instructional Overview&amp;#x0D;&amp;#x0A;Major Event Security Management&amp;#x0D;&amp;#x0A;&amp;quot;&quot;/&gt;&lt;property id=&quot;20307&quot; value=&quot;260&quot;/&gt;&lt;/object&gt;&lt;object type=&quot;3&quot; unique_id=&quot;10005&quot;&gt;&lt;property id=&quot;20148&quot; value=&quot;5&quot;/&gt;&lt;property id=&quot;20300&quot; value=&quot;Slide 2 - &amp;quot;Instruction Overview&amp;quot;&quot;/&gt;&lt;property id=&quot;20307&quot; value=&quot;256&quot;/&gt;&lt;/object&gt;&lt;object type=&quot;3&quot; unique_id=&quot;10006&quot;&gt;&lt;property id=&quot;20148&quot; value=&quot;5&quot;/&gt;&lt;property id=&quot;20300&quot; value=&quot;Slide 3 - &amp;quot;Course Materials&amp;quot;&quot;/&gt;&lt;property id=&quot;20307&quot; value=&quot;257&quot;/&gt;&lt;/object&gt;&lt;object type=&quot;3&quot; unique_id=&quot;10007&quot;&gt;&lt;property id=&quot;20148&quot; value=&quot;5&quot;/&gt;&lt;property id=&quot;20300&quot; value=&quot;Slide 4 - &amp;quot;Class Administration&amp;quot;&quot;/&gt;&lt;property id=&quot;20307&quot; value=&quot;258&quot;/&gt;&lt;/object&gt;&lt;object type=&quot;3&quot; unique_id=&quot;10008&quot;&gt;&lt;property id=&quot;20148&quot; value=&quot;5&quot;/&gt;&lt;property id=&quot;20300&quot; value=&quot;Slide 6 - &amp;quot;Introductions&amp;quot;&quot;/&gt;&lt;property id=&quot;20307&quot; value=&quot;259&quot;/&gt;&lt;/object&gt;&lt;object type=&quot;3&quot; unique_id=&quot;10009&quot;&gt;&lt;property id=&quot;20148&quot; value=&quot;5&quot;/&gt;&lt;property id=&quot;20300&quot; value=&quot;Slide 7 - &amp;quot;U.S. Department of State&amp;#x0D;&amp;#x0A;Diplomatic Security Service&amp;#x0D;&amp;#x0A;Office of Antiterrorism Assistance&amp;quot;&quot;/&gt;&lt;property id=&quot;20307&quot; value=&quot;261&quot;/&gt;&lt;/object&gt;&lt;object type=&quot;3&quot; unique_id=&quot;10018&quot;&gt;&lt;property id=&quot;20148&quot; value=&quot;5&quot;/&gt;&lt;property id=&quot;20300&quot; value=&quot;Slide 5 - &amp;quot;Course Module Structure&amp;quot;&quot;/&gt;&lt;property id=&quot;20307&quot; value=&quot;262&quot;/&gt;&lt;/object&gt;&lt;object type=&quot;3&quot; unique_id=&quot;10055&quot;&gt;&lt;property id=&quot;20148&quot; value=&quot;5&quot;/&gt;&lt;property id=&quot;20300&quot; value=&quot;Slide 8 - &amp;quot;Measuring Success&amp;quot;&quot;/&gt;&lt;property id=&quot;20307&quot; value=&quot;263&quot;/&gt;&lt;/object&gt;&lt;/object&gt;&lt;/object&gt;&lt;/database&gt;"/>
</p:tagLst>
</file>

<file path=ppt/theme/theme1.xml><?xml version="1.0" encoding="utf-8"?>
<a:theme xmlns:a="http://schemas.openxmlformats.org/drawingml/2006/main" name="Primary Master No Icons">
  <a:themeElements>
    <a:clrScheme name="ATA Standard Presentation Them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2F2F2"/>
      </a:accent1>
      <a:accent2>
        <a:srgbClr val="7F7F7F"/>
      </a:accent2>
      <a:accent3>
        <a:srgbClr val="595959"/>
      </a:accent3>
      <a:accent4>
        <a:srgbClr val="3F3F3F"/>
      </a:accent4>
      <a:accent5>
        <a:srgbClr val="262626"/>
      </a:accent5>
      <a:accent6>
        <a:srgbClr val="0C0C0C"/>
      </a:accent6>
      <a:hlink>
        <a:srgbClr val="000072"/>
      </a:hlink>
      <a:folHlink>
        <a:srgbClr val="FFC000"/>
      </a:folHlink>
    </a:clrScheme>
    <a:fontScheme name="ATA Standard Presentation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oft_Targe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ft_Targe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eference Master Icons">
  <a:themeElements>
    <a:clrScheme name="ATA Standard Presentation Them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2F2F2"/>
      </a:accent1>
      <a:accent2>
        <a:srgbClr val="7F7F7F"/>
      </a:accent2>
      <a:accent3>
        <a:srgbClr val="595959"/>
      </a:accent3>
      <a:accent4>
        <a:srgbClr val="3F3F3F"/>
      </a:accent4>
      <a:accent5>
        <a:srgbClr val="262626"/>
      </a:accent5>
      <a:accent6>
        <a:srgbClr val="0C0C0C"/>
      </a:accent6>
      <a:hlink>
        <a:srgbClr val="000072"/>
      </a:hlink>
      <a:folHlink>
        <a:srgbClr val="FFC000"/>
      </a:folHlink>
    </a:clrScheme>
    <a:fontScheme name="ATA Standard Presentation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oft_Targe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ft_Targe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ft_Targe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D3A8669FE01B49B99F730BF577FB1F" ma:contentTypeVersion="" ma:contentTypeDescription="Create a new document." ma:contentTypeScope="" ma:versionID="43ad00e84c03e9fe39a1426cb154434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3e687d5f98ee29b9cfcc2ff24550d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9CB066-19E0-4684-8C04-811DD1ADC7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4285736-B111-41EB-AFCB-75917D21F858}">
  <ds:schemaRefs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documentManagement/typ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11090FE-5F0A-49F3-85CB-7F86BD535E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CourseAcronym02b_Module Template_FG-PG_vNO</Template>
  <TotalTime>9339</TotalTime>
  <Words>7030</Words>
  <Application>Microsoft Office PowerPoint</Application>
  <PresentationFormat>On-screen Show (4:3)</PresentationFormat>
  <Paragraphs>1306</Paragraphs>
  <Slides>88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88</vt:i4>
      </vt:variant>
    </vt:vector>
  </HeadingPairs>
  <TitlesOfParts>
    <vt:vector size="90" baseType="lpstr">
      <vt:lpstr>Primary Master No Icons</vt:lpstr>
      <vt:lpstr>Reference Master Icons</vt:lpstr>
      <vt:lpstr>Policies and Procedures</vt:lpstr>
      <vt:lpstr>Module Objective</vt:lpstr>
      <vt:lpstr>Course Map with VAM Phases </vt:lpstr>
      <vt:lpstr>Policies and Procedures Relating  to a Physical Protection System</vt:lpstr>
      <vt:lpstr>Definitions</vt:lpstr>
      <vt:lpstr>Purposes of Policies and Procedures</vt:lpstr>
      <vt:lpstr>Need for Policies and Procedures (1 of 2)</vt:lpstr>
      <vt:lpstr>Need for Policies and Procedures (2 of 2)</vt:lpstr>
      <vt:lpstr>Discussion Question</vt:lpstr>
      <vt:lpstr>Guidelines for Writing Policies</vt:lpstr>
      <vt:lpstr>Characteristics of  Policies and Procedures</vt:lpstr>
      <vt:lpstr>Use-of-Force Policy Example</vt:lpstr>
      <vt:lpstr>Use-of-Force Procedure Example</vt:lpstr>
      <vt:lpstr>Importance of Updating  Policies and Procedures</vt:lpstr>
      <vt:lpstr>Types of Policies and Procedures to Protect Critical Infrastructure (1 of 2)</vt:lpstr>
      <vt:lpstr>Types of Policies and Procedures to Protect Critical Infrastructure (2 of 2)</vt:lpstr>
      <vt:lpstr>Perimeter Barrier Definition</vt:lpstr>
      <vt:lpstr>Perimeter Barrier Purpose</vt:lpstr>
      <vt:lpstr>Perimeter Barrier Effectiveness (1 of 2) </vt:lpstr>
      <vt:lpstr>Perimeter Barrier Effectiveness (2 of 2) </vt:lpstr>
      <vt:lpstr>Perimeter Barriers Standards</vt:lpstr>
      <vt:lpstr>Lighting (1 of 2)</vt:lpstr>
      <vt:lpstr>Lighting (2 of 2)</vt:lpstr>
      <vt:lpstr>Lighting and Closed-Circuit  Television Compatibility</vt:lpstr>
      <vt:lpstr>Lighting — Perimeter</vt:lpstr>
      <vt:lpstr>Lighting — Area</vt:lpstr>
      <vt:lpstr>Intruder Detection Systems</vt:lpstr>
      <vt:lpstr>Intruder Detection System Elements</vt:lpstr>
      <vt:lpstr>Intruder Detection System for  Unmanned Facilities (1 of 2)</vt:lpstr>
      <vt:lpstr>Intruder Detection System for  Unmanned Facilities (2 of 2)</vt:lpstr>
      <vt:lpstr>Closed-Circuit Television (1 of 2)</vt:lpstr>
      <vt:lpstr>Closed-Circuit Television (2 of 2)</vt:lpstr>
      <vt:lpstr>Automated Access Control Systems </vt:lpstr>
      <vt:lpstr>Automated Access Control Systems —Components</vt:lpstr>
      <vt:lpstr>Facility Access Control (1 of 2)</vt:lpstr>
      <vt:lpstr>Facility Access Control (2 of 2)</vt:lpstr>
      <vt:lpstr>Security Officers and Patrols (1 of 2)</vt:lpstr>
      <vt:lpstr>Security Officers and Patrols (2 of 2) </vt:lpstr>
      <vt:lpstr>Electronic Access Control</vt:lpstr>
      <vt:lpstr>Lock and Key Controls</vt:lpstr>
      <vt:lpstr>Entry Control Areas — Personnel</vt:lpstr>
      <vt:lpstr>Entry Control Areas — Visitors</vt:lpstr>
      <vt:lpstr>Secure Asset Locations (1 of 2)</vt:lpstr>
      <vt:lpstr>Secure Asset Locations (2 of 2)</vt:lpstr>
      <vt:lpstr>Secure Asset Locations — Personnel</vt:lpstr>
      <vt:lpstr>Security Personnel</vt:lpstr>
      <vt:lpstr>Types of Policies  in an SOP Manual</vt:lpstr>
      <vt:lpstr>Policies and Standard Operational Procedures (1 of 2)</vt:lpstr>
      <vt:lpstr>Policies and Standard Operational Procedures (2 of 2)</vt:lpstr>
      <vt:lpstr>Effective Security Policies</vt:lpstr>
      <vt:lpstr>Noncompliance of  Policies and Procedures</vt:lpstr>
      <vt:lpstr>Development of a  Compliance Program (1 of 2)</vt:lpstr>
      <vt:lpstr>Development of a  Compliance Program (2 of 2)</vt:lpstr>
      <vt:lpstr>TeachBack Moment</vt:lpstr>
      <vt:lpstr>Policies and Procedures  Relating to Critical Incidents</vt:lpstr>
      <vt:lpstr>Critical Incident Definition</vt:lpstr>
      <vt:lpstr>Discussion Questions</vt:lpstr>
      <vt:lpstr>Critical Incident Management Plan</vt:lpstr>
      <vt:lpstr>Discussion Questions</vt:lpstr>
      <vt:lpstr>Principles of the Critical Incident Management Process (1 of 2)</vt:lpstr>
      <vt:lpstr>Principles of the Critical Incident Management Process (2 of 2)</vt:lpstr>
      <vt:lpstr>Components of the Critical  Incident Management Process</vt:lpstr>
      <vt:lpstr>Critical Incident  Management Process Phases</vt:lpstr>
      <vt:lpstr>Bomb Threat Management Plan (1 of 2)</vt:lpstr>
      <vt:lpstr>Bomb Threat Management Plan (2 of 2)</vt:lpstr>
      <vt:lpstr>Discussion Questions</vt:lpstr>
      <vt:lpstr>Step 1: Designate Management Responsibilities (1 of 4)</vt:lpstr>
      <vt:lpstr>Step 1: Designate Management Responsibilities (2 of 4)</vt:lpstr>
      <vt:lpstr>Step 1: Designate Management Responsibilities (3 of 4)</vt:lpstr>
      <vt:lpstr>Step 1: Designate Management Responsibilities (4 of 4)</vt:lpstr>
      <vt:lpstr>Step 2: Define Procedures for Bomb Threat Calls (1 of 3) </vt:lpstr>
      <vt:lpstr>Step 2: Define Procedures for Bomb Threat Calls (2 of 3) </vt:lpstr>
      <vt:lpstr>Step 2: Define Procedures for Bomb Threat Calls (3 of 3) </vt:lpstr>
      <vt:lpstr>Discussion Question</vt:lpstr>
      <vt:lpstr>Step 3: Determine Procedures for Evaluating Bomb Threat Calls</vt:lpstr>
      <vt:lpstr>How to Determine the  Authenticity of a Bomb Threat</vt:lpstr>
      <vt:lpstr>Bomb Threat Decision Options (1 of 2)</vt:lpstr>
      <vt:lpstr>Bomb Threat Decision Options (2 of 2)</vt:lpstr>
      <vt:lpstr>Discussion Questions</vt:lpstr>
      <vt:lpstr>Step 4: Determine an Incident Command Post (1 of 2)</vt:lpstr>
      <vt:lpstr>Step 4: Determine an Incident Command Post (2 of 2)</vt:lpstr>
      <vt:lpstr>Step 5: Develop a  Search and Evacuation Plan</vt:lpstr>
      <vt:lpstr>Step 6: Establish a  Response Procedure (1 of 2)</vt:lpstr>
      <vt:lpstr>Step 6: Establish a  Response Procedure (2 of 2)</vt:lpstr>
      <vt:lpstr>Threaded Exercise Part 4 — Bomb Threat Management Policy</vt:lpstr>
      <vt:lpstr>National Ministries  Building Complex Map</vt:lpstr>
      <vt:lpstr>TeachBack Moment</vt:lpstr>
      <vt:lpstr>Module Summary</vt:lpstr>
    </vt:vector>
  </TitlesOfParts>
  <Company>Office of Antiterrorism Assistance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11: Policies and Procedures</dc:title>
  <dc:subject>Critical Infrastructure Security and Resilience (CISR)</dc:subject>
  <dc:creator>ATA</dc:creator>
  <cp:lastModifiedBy>Bryant</cp:lastModifiedBy>
  <cp:revision>203</cp:revision>
  <dcterms:created xsi:type="dcterms:W3CDTF">2013-12-04T17:15:08Z</dcterms:created>
  <dcterms:modified xsi:type="dcterms:W3CDTF">2019-01-15T14:15:02Z</dcterms:modified>
  <cp:contentStatus>v4.00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0x01010039D3A8669FE01B49B99F730BF577FB1F</vt:lpwstr>
  </property>
</Properties>
</file>