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762" r:id="rId5"/>
  </p:sldMasterIdLst>
  <p:notesMasterIdLst>
    <p:notesMasterId r:id="rId66"/>
  </p:notesMasterIdLst>
  <p:handoutMasterIdLst>
    <p:handoutMasterId r:id="rId67"/>
  </p:handoutMasterIdLst>
  <p:sldIdLst>
    <p:sldId id="271" r:id="rId6"/>
    <p:sldId id="275" r:id="rId7"/>
    <p:sldId id="312" r:id="rId8"/>
    <p:sldId id="335" r:id="rId9"/>
    <p:sldId id="336" r:id="rId10"/>
    <p:sldId id="272" r:id="rId11"/>
    <p:sldId id="333" r:id="rId12"/>
    <p:sldId id="278" r:id="rId13"/>
    <p:sldId id="290" r:id="rId14"/>
    <p:sldId id="313" r:id="rId15"/>
    <p:sldId id="292" r:id="rId16"/>
    <p:sldId id="291" r:id="rId17"/>
    <p:sldId id="314" r:id="rId18"/>
    <p:sldId id="293" r:id="rId19"/>
    <p:sldId id="294" r:id="rId20"/>
    <p:sldId id="295" r:id="rId21"/>
    <p:sldId id="296" r:id="rId22"/>
    <p:sldId id="338" r:id="rId23"/>
    <p:sldId id="315" r:id="rId24"/>
    <p:sldId id="279" r:id="rId25"/>
    <p:sldId id="297" r:id="rId26"/>
    <p:sldId id="316" r:id="rId27"/>
    <p:sldId id="298" r:id="rId28"/>
    <p:sldId id="317" r:id="rId29"/>
    <p:sldId id="299" r:id="rId30"/>
    <p:sldId id="300" r:id="rId31"/>
    <p:sldId id="318" r:id="rId32"/>
    <p:sldId id="280" r:id="rId33"/>
    <p:sldId id="319" r:id="rId34"/>
    <p:sldId id="320" r:id="rId35"/>
    <p:sldId id="301" r:id="rId36"/>
    <p:sldId id="302" r:id="rId37"/>
    <p:sldId id="321" r:id="rId38"/>
    <p:sldId id="303" r:id="rId39"/>
    <p:sldId id="322" r:id="rId40"/>
    <p:sldId id="304" r:id="rId41"/>
    <p:sldId id="306" r:id="rId42"/>
    <p:sldId id="305" r:id="rId43"/>
    <p:sldId id="307" r:id="rId44"/>
    <p:sldId id="308" r:id="rId45"/>
    <p:sldId id="309" r:id="rId46"/>
    <p:sldId id="323" r:id="rId47"/>
    <p:sldId id="267" r:id="rId48"/>
    <p:sldId id="281" r:id="rId49"/>
    <p:sldId id="282" r:id="rId50"/>
    <p:sldId id="310" r:id="rId51"/>
    <p:sldId id="324" r:id="rId52"/>
    <p:sldId id="326" r:id="rId53"/>
    <p:sldId id="327" r:id="rId54"/>
    <p:sldId id="283" r:id="rId55"/>
    <p:sldId id="284" r:id="rId56"/>
    <p:sldId id="330" r:id="rId57"/>
    <p:sldId id="287" r:id="rId58"/>
    <p:sldId id="331" r:id="rId59"/>
    <p:sldId id="289" r:id="rId60"/>
    <p:sldId id="288" r:id="rId61"/>
    <p:sldId id="325" r:id="rId62"/>
    <p:sldId id="337" r:id="rId63"/>
    <p:sldId id="311" r:id="rId64"/>
    <p:sldId id="277" r:id="rId65"/>
  </p:sldIdLst>
  <p:sldSz cx="9144000" cy="6858000" type="screen4x3"/>
  <p:notesSz cx="7010400" cy="9372600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9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141">
          <p15:clr>
            <a:srgbClr val="A4A3A4"/>
          </p15:clr>
        </p15:guide>
        <p15:guide id="6" orient="horz" pos="3168">
          <p15:clr>
            <a:srgbClr val="A4A3A4"/>
          </p15:clr>
        </p15:guide>
        <p15:guide id="7" orient="horz" pos="3112">
          <p15:clr>
            <a:srgbClr val="A4A3A4"/>
          </p15:clr>
        </p15:guide>
        <p15:guide id="8" orient="horz" pos="4146">
          <p15:clr>
            <a:srgbClr val="A4A3A4"/>
          </p15:clr>
        </p15:guide>
        <p15:guide id="9" orient="horz" pos="216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pos="259">
          <p15:clr>
            <a:srgbClr val="A4A3A4"/>
          </p15:clr>
        </p15:guide>
        <p15:guide id="12" pos="5617">
          <p15:clr>
            <a:srgbClr val="A4A3A4"/>
          </p15:clr>
        </p15:guide>
        <p15:guide id="13" pos="48">
          <p15:clr>
            <a:srgbClr val="A4A3A4"/>
          </p15:clr>
        </p15:guide>
        <p15:guide id="14" pos="1824">
          <p15:clr>
            <a:srgbClr val="A4A3A4"/>
          </p15:clr>
        </p15:guide>
        <p15:guide id="15" pos="2880">
          <p15:clr>
            <a:srgbClr val="A4A3A4"/>
          </p15:clr>
        </p15:guide>
        <p15:guide id="16" pos="4031">
          <p15:clr>
            <a:srgbClr val="A4A3A4"/>
          </p15:clr>
        </p15:guide>
        <p15:guide id="17" pos="5499">
          <p15:clr>
            <a:srgbClr val="A4A3A4"/>
          </p15:clr>
        </p15:guide>
        <p15:guide id="18" pos="2764">
          <p15:clr>
            <a:srgbClr val="A4A3A4"/>
          </p15:clr>
        </p15:guide>
        <p15:guide id="19" pos="2995">
          <p15:clr>
            <a:srgbClr val="A4A3A4"/>
          </p15:clr>
        </p15:guide>
        <p15:guide id="20" orient="horz" pos="3370">
          <p15:clr>
            <a:srgbClr val="A4A3A4"/>
          </p15:clr>
        </p15:guide>
        <p15:guide id="21" orient="horz" pos="924">
          <p15:clr>
            <a:srgbClr val="A4A3A4"/>
          </p15:clr>
        </p15:guide>
        <p15:guide id="22" pos="4235">
          <p15:clr>
            <a:srgbClr val="A4A3A4"/>
          </p15:clr>
        </p15:guide>
        <p15:guide id="23" pos="1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mp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B88"/>
    <a:srgbClr val="2F2F2F"/>
    <a:srgbClr val="F1B713"/>
    <a:srgbClr val="DDDDDD"/>
    <a:srgbClr val="EAEAEA"/>
    <a:srgbClr val="FFFF99"/>
    <a:srgbClr val="D7CB29"/>
    <a:srgbClr val="EADB16"/>
    <a:srgbClr val="F3D80D"/>
    <a:srgbClr val="F5E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8927" autoAdjust="0"/>
    <p:restoredTop sz="95326" autoAdjust="0"/>
  </p:normalViewPr>
  <p:slideViewPr>
    <p:cSldViewPr snapToGrid="0">
      <p:cViewPr varScale="1">
        <p:scale>
          <a:sx n="67" d="100"/>
          <a:sy n="67" d="100"/>
        </p:scale>
        <p:origin x="556" y="52"/>
      </p:cViewPr>
      <p:guideLst>
        <p:guide orient="horz" pos="769"/>
        <p:guide orient="horz" pos="720"/>
        <p:guide orient="horz" pos="144"/>
        <p:guide orient="horz" pos="3108"/>
        <p:guide orient="horz" pos="141"/>
        <p:guide orient="horz" pos="3168"/>
        <p:guide orient="horz" pos="3112"/>
        <p:guide orient="horz" pos="4146"/>
        <p:guide orient="horz" pos="2160"/>
        <p:guide orient="horz" pos="432"/>
        <p:guide pos="259"/>
        <p:guide pos="5617"/>
        <p:guide pos="48"/>
        <p:guide pos="1824"/>
        <p:guide pos="2880"/>
        <p:guide pos="4031"/>
        <p:guide pos="5499"/>
        <p:guide pos="2764"/>
        <p:guide pos="2995"/>
        <p:guide orient="horz" pos="3370"/>
        <p:guide orient="horz" pos="924"/>
        <p:guide pos="4235"/>
        <p:guide pos="1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002" y="2616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gs" Target="tags/tag1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02BD1-CA60-497D-8902-36A0FBB714BF}" type="doc">
      <dgm:prSet loTypeId="urn:microsoft.com/office/officeart/2005/8/layout/hierarchy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177FD0D-1F66-4545-A96D-D09193180646}">
      <dgm:prSet phldrT="[Text]"/>
      <dgm:spPr>
        <a:solidFill>
          <a:srgbClr val="0066CC">
            <a:alpha val="90000"/>
          </a:srgb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Barriers</a:t>
          </a:r>
        </a:p>
      </dgm:t>
    </dgm:pt>
    <dgm:pt modelId="{5DAC515E-63A9-4C08-BC73-6FB8616E474C}" type="parTrans" cxnId="{833E1078-B88A-425D-9403-395BBA0B9F8D}">
      <dgm:prSet/>
      <dgm:spPr/>
      <dgm:t>
        <a:bodyPr/>
        <a:lstStyle/>
        <a:p>
          <a:endParaRPr lang="en-US"/>
        </a:p>
      </dgm:t>
    </dgm:pt>
    <dgm:pt modelId="{C6F400C0-3B7F-4F08-B5FB-1F6C748314B6}" type="sibTrans" cxnId="{833E1078-B88A-425D-9403-395BBA0B9F8D}">
      <dgm:prSet/>
      <dgm:spPr/>
      <dgm:t>
        <a:bodyPr/>
        <a:lstStyle/>
        <a:p>
          <a:endParaRPr lang="en-US"/>
        </a:p>
      </dgm:t>
    </dgm:pt>
    <dgm:pt modelId="{B200FA87-F192-4127-8934-238A2BCE7A71}">
      <dgm:prSet phldrT="[Text]"/>
      <dgm:spPr>
        <a:solidFill>
          <a:srgbClr val="0066CC">
            <a:alpha val="90000"/>
          </a:srgbClr>
        </a:solidFill>
        <a:effectLst>
          <a:outerShdw blurRad="50800" dist="50800" dir="5400000" algn="ctr" rotWithShape="0">
            <a:srgbClr val="000000"/>
          </a:outerShdw>
        </a:effectLst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Delay — provide obstacles to </a:t>
          </a:r>
        </a:p>
        <a:p>
          <a:r>
            <a:rPr lang="en-US" b="1" dirty="0">
              <a:solidFill>
                <a:schemeClr val="bg1"/>
              </a:solidFill>
            </a:rPr>
            <a:t>increase intruder task time</a:t>
          </a:r>
        </a:p>
      </dgm:t>
    </dgm:pt>
    <dgm:pt modelId="{2DDE02FA-18C6-4105-B8B1-61C9E773BA79}" type="sibTrans" cxnId="{15B1FE0B-68BD-4908-818B-0871C1931DA9}">
      <dgm:prSet/>
      <dgm:spPr/>
      <dgm:t>
        <a:bodyPr/>
        <a:lstStyle/>
        <a:p>
          <a:endParaRPr lang="en-US"/>
        </a:p>
      </dgm:t>
    </dgm:pt>
    <dgm:pt modelId="{698A3808-F2BD-434B-A2DD-CF44F433B490}" type="parTrans" cxnId="{15B1FE0B-68BD-4908-818B-0871C1931DA9}">
      <dgm:prSet/>
      <dgm:spPr/>
      <dgm:t>
        <a:bodyPr/>
        <a:lstStyle/>
        <a:p>
          <a:endParaRPr lang="en-US"/>
        </a:p>
      </dgm:t>
    </dgm:pt>
    <dgm:pt modelId="{5FA8B9AC-9E2C-43AE-91CE-E115623F7283}">
      <dgm:prSet phldrT="[Text]"/>
      <dgm:spPr>
        <a:solidFill>
          <a:srgbClr val="0066CC">
            <a:alpha val="90000"/>
          </a:srgb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Locks</a:t>
          </a:r>
        </a:p>
      </dgm:t>
    </dgm:pt>
    <dgm:pt modelId="{AC7798D3-E1A5-4CF8-B993-8022B8E7CD8B}" type="sibTrans" cxnId="{AC7CDF3A-7CE1-48B4-AE55-604C53B61E53}">
      <dgm:prSet/>
      <dgm:spPr/>
      <dgm:t>
        <a:bodyPr/>
        <a:lstStyle/>
        <a:p>
          <a:endParaRPr lang="en-US"/>
        </a:p>
      </dgm:t>
    </dgm:pt>
    <dgm:pt modelId="{E5B1FF81-700D-4F6D-9281-BF93D37A1749}" type="parTrans" cxnId="{AC7CDF3A-7CE1-48B4-AE55-604C53B61E53}">
      <dgm:prSet/>
      <dgm:spPr/>
      <dgm:t>
        <a:bodyPr/>
        <a:lstStyle/>
        <a:p>
          <a:endParaRPr lang="en-US"/>
        </a:p>
      </dgm:t>
    </dgm:pt>
    <dgm:pt modelId="{CC411915-B13F-4D88-AD96-AEB21F35B14E}">
      <dgm:prSet/>
      <dgm:spPr>
        <a:solidFill>
          <a:srgbClr val="0066CC">
            <a:alpha val="90000"/>
          </a:srgb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Activated delays</a:t>
          </a:r>
        </a:p>
      </dgm:t>
    </dgm:pt>
    <dgm:pt modelId="{25AF08A3-BE45-4334-9E51-38CEF1DD76BC}" type="parTrans" cxnId="{D7BBDF30-B866-4CF2-AA3F-A697B6DC4B7D}">
      <dgm:prSet/>
      <dgm:spPr/>
      <dgm:t>
        <a:bodyPr/>
        <a:lstStyle/>
        <a:p>
          <a:endParaRPr lang="en-US"/>
        </a:p>
      </dgm:t>
    </dgm:pt>
    <dgm:pt modelId="{FEFB7A8B-959F-4084-88A9-73770A6B7E8F}" type="sibTrans" cxnId="{D7BBDF30-B866-4CF2-AA3F-A697B6DC4B7D}">
      <dgm:prSet/>
      <dgm:spPr/>
      <dgm:t>
        <a:bodyPr/>
        <a:lstStyle/>
        <a:p>
          <a:endParaRPr lang="en-US"/>
        </a:p>
      </dgm:t>
    </dgm:pt>
    <dgm:pt modelId="{B3CB3C2E-A0D5-4E2E-A52B-3B4A75A5BAEB}">
      <dgm:prSet/>
      <dgm:spPr>
        <a:solidFill>
          <a:srgbClr val="0066CC">
            <a:alpha val="90000"/>
          </a:srgb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Security force</a:t>
          </a:r>
        </a:p>
      </dgm:t>
    </dgm:pt>
    <dgm:pt modelId="{338D91C4-49A5-47E1-8FC7-CB36BC100FD7}" type="parTrans" cxnId="{441DD47E-83E7-4312-BFAD-ABC3C7718133}">
      <dgm:prSet/>
      <dgm:spPr/>
      <dgm:t>
        <a:bodyPr/>
        <a:lstStyle/>
        <a:p>
          <a:endParaRPr lang="en-US"/>
        </a:p>
      </dgm:t>
    </dgm:pt>
    <dgm:pt modelId="{E58C551A-6922-4107-8CAF-9DD174BC008B}" type="sibTrans" cxnId="{441DD47E-83E7-4312-BFAD-ABC3C7718133}">
      <dgm:prSet/>
      <dgm:spPr/>
      <dgm:t>
        <a:bodyPr/>
        <a:lstStyle/>
        <a:p>
          <a:endParaRPr lang="en-US"/>
        </a:p>
      </dgm:t>
    </dgm:pt>
    <dgm:pt modelId="{2D61772E-0786-4F24-90B8-EF0606C86C6B}" type="pres">
      <dgm:prSet presAssocID="{95B02BD1-CA60-497D-8902-36A0FBB714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22647C-5EFF-4B73-80F9-91177EED9AF0}" type="pres">
      <dgm:prSet presAssocID="{B200FA87-F192-4127-8934-238A2BCE7A71}" presName="hierRoot1" presStyleCnt="0"/>
      <dgm:spPr/>
    </dgm:pt>
    <dgm:pt modelId="{E014DDAB-3263-494D-B2F9-3015D3053C05}" type="pres">
      <dgm:prSet presAssocID="{B200FA87-F192-4127-8934-238A2BCE7A71}" presName="composite" presStyleCnt="0"/>
      <dgm:spPr/>
    </dgm:pt>
    <dgm:pt modelId="{1AD0AA44-B0A2-4ADB-8EE0-E6F6A4657EFB}" type="pres">
      <dgm:prSet presAssocID="{B200FA87-F192-4127-8934-238A2BCE7A71}" presName="background" presStyleLbl="node0" presStyleIdx="0" presStyleCnt="1"/>
      <dgm:spPr>
        <a:effectLst/>
      </dgm:spPr>
    </dgm:pt>
    <dgm:pt modelId="{1F442EAB-0D2F-4361-BAA0-6C9332C3C07D}" type="pres">
      <dgm:prSet presAssocID="{B200FA87-F192-4127-8934-238A2BCE7A71}" presName="text" presStyleLbl="fgAcc0" presStyleIdx="0" presStyleCnt="1" custScaleX="375794" custScaleY="151368" custLinFactNeighborX="-673" custLinFactNeighborY="-12516">
        <dgm:presLayoutVars>
          <dgm:chPref val="3"/>
        </dgm:presLayoutVars>
      </dgm:prSet>
      <dgm:spPr/>
    </dgm:pt>
    <dgm:pt modelId="{0B7B1EF9-4633-412A-83C7-15561CCA981A}" type="pres">
      <dgm:prSet presAssocID="{B200FA87-F192-4127-8934-238A2BCE7A71}" presName="hierChild2" presStyleCnt="0"/>
      <dgm:spPr/>
    </dgm:pt>
    <dgm:pt modelId="{5F450FC1-5036-4141-BA65-E985CCBBECA7}" type="pres">
      <dgm:prSet presAssocID="{5DAC515E-63A9-4C08-BC73-6FB8616E474C}" presName="Name10" presStyleLbl="parChTrans1D2" presStyleIdx="0" presStyleCnt="4"/>
      <dgm:spPr/>
    </dgm:pt>
    <dgm:pt modelId="{9469AA81-02FF-4651-8EAF-29D30B661485}" type="pres">
      <dgm:prSet presAssocID="{9177FD0D-1F66-4545-A96D-D09193180646}" presName="hierRoot2" presStyleCnt="0"/>
      <dgm:spPr/>
    </dgm:pt>
    <dgm:pt modelId="{AE3A1B66-C8A3-435B-98C7-DCB83ED7BDE1}" type="pres">
      <dgm:prSet presAssocID="{9177FD0D-1F66-4545-A96D-D09193180646}" presName="composite2" presStyleCnt="0"/>
      <dgm:spPr/>
    </dgm:pt>
    <dgm:pt modelId="{25B8C429-F072-4710-BB61-E594289F55BE}" type="pres">
      <dgm:prSet presAssocID="{9177FD0D-1F66-4545-A96D-D09193180646}" presName="background2" presStyleLbl="node2" presStyleIdx="0" presStyleCnt="4"/>
      <dgm:spPr/>
    </dgm:pt>
    <dgm:pt modelId="{B1A39608-7A09-4358-B0B5-B0ABA364C564}" type="pres">
      <dgm:prSet presAssocID="{9177FD0D-1F66-4545-A96D-D09193180646}" presName="text2" presStyleLbl="fgAcc2" presStyleIdx="0" presStyleCnt="4" custScaleX="96616" custScaleY="95450">
        <dgm:presLayoutVars>
          <dgm:chPref val="3"/>
        </dgm:presLayoutVars>
      </dgm:prSet>
      <dgm:spPr/>
    </dgm:pt>
    <dgm:pt modelId="{506A856B-C6F3-4977-BDA8-639FA56EEAF2}" type="pres">
      <dgm:prSet presAssocID="{9177FD0D-1F66-4545-A96D-D09193180646}" presName="hierChild3" presStyleCnt="0"/>
      <dgm:spPr/>
    </dgm:pt>
    <dgm:pt modelId="{40F6FA10-3950-4A3B-8C02-236791C1F7F9}" type="pres">
      <dgm:prSet presAssocID="{E5B1FF81-700D-4F6D-9281-BF93D37A1749}" presName="Name10" presStyleLbl="parChTrans1D2" presStyleIdx="1" presStyleCnt="4"/>
      <dgm:spPr/>
    </dgm:pt>
    <dgm:pt modelId="{8937D493-C96D-4878-B1BF-FBC0EF891843}" type="pres">
      <dgm:prSet presAssocID="{5FA8B9AC-9E2C-43AE-91CE-E115623F7283}" presName="hierRoot2" presStyleCnt="0"/>
      <dgm:spPr/>
    </dgm:pt>
    <dgm:pt modelId="{FE686C3B-D1AE-4312-971E-947A152A16C1}" type="pres">
      <dgm:prSet presAssocID="{5FA8B9AC-9E2C-43AE-91CE-E115623F7283}" presName="composite2" presStyleCnt="0"/>
      <dgm:spPr/>
    </dgm:pt>
    <dgm:pt modelId="{94A4335B-CC7B-4FD5-BFC1-43103457A4F2}" type="pres">
      <dgm:prSet presAssocID="{5FA8B9AC-9E2C-43AE-91CE-E115623F7283}" presName="background2" presStyleLbl="node2" presStyleIdx="1" presStyleCnt="4"/>
      <dgm:spPr/>
    </dgm:pt>
    <dgm:pt modelId="{4C98268D-0F6C-4AE6-BC5F-4FAB5ED8A50A}" type="pres">
      <dgm:prSet presAssocID="{5FA8B9AC-9E2C-43AE-91CE-E115623F7283}" presName="text2" presStyleLbl="fgAcc2" presStyleIdx="1" presStyleCnt="4" custScaleX="117329" custScaleY="93405" custLinFactNeighborX="-1509" custLinFactNeighborY="69">
        <dgm:presLayoutVars>
          <dgm:chPref val="3"/>
        </dgm:presLayoutVars>
      </dgm:prSet>
      <dgm:spPr/>
    </dgm:pt>
    <dgm:pt modelId="{6A6579F6-6B9E-41E4-B76A-082DE9C6C496}" type="pres">
      <dgm:prSet presAssocID="{5FA8B9AC-9E2C-43AE-91CE-E115623F7283}" presName="hierChild3" presStyleCnt="0"/>
      <dgm:spPr/>
    </dgm:pt>
    <dgm:pt modelId="{AC30F579-7564-47B8-96D1-509E658E6A0D}" type="pres">
      <dgm:prSet presAssocID="{25AF08A3-BE45-4334-9E51-38CEF1DD76BC}" presName="Name10" presStyleLbl="parChTrans1D2" presStyleIdx="2" presStyleCnt="4"/>
      <dgm:spPr/>
    </dgm:pt>
    <dgm:pt modelId="{9F2C2C18-3409-421B-991D-0915D647D58E}" type="pres">
      <dgm:prSet presAssocID="{CC411915-B13F-4D88-AD96-AEB21F35B14E}" presName="hierRoot2" presStyleCnt="0"/>
      <dgm:spPr/>
    </dgm:pt>
    <dgm:pt modelId="{314E7314-5DA4-4E30-9605-9049120EF7A8}" type="pres">
      <dgm:prSet presAssocID="{CC411915-B13F-4D88-AD96-AEB21F35B14E}" presName="composite2" presStyleCnt="0"/>
      <dgm:spPr/>
    </dgm:pt>
    <dgm:pt modelId="{BC233387-B283-44E8-945F-FC2205A3F9F5}" type="pres">
      <dgm:prSet presAssocID="{CC411915-B13F-4D88-AD96-AEB21F35B14E}" presName="background2" presStyleLbl="node2" presStyleIdx="2" presStyleCnt="4"/>
      <dgm:spPr/>
    </dgm:pt>
    <dgm:pt modelId="{0CB63E53-E7A8-4AFE-9AFA-BC8CBFE0DB58}" type="pres">
      <dgm:prSet presAssocID="{CC411915-B13F-4D88-AD96-AEB21F35B14E}" presName="text2" presStyleLbl="fgAcc2" presStyleIdx="2" presStyleCnt="4" custScaleX="109912" custScaleY="95303">
        <dgm:presLayoutVars>
          <dgm:chPref val="3"/>
        </dgm:presLayoutVars>
      </dgm:prSet>
      <dgm:spPr/>
    </dgm:pt>
    <dgm:pt modelId="{ED843D5B-9D36-4313-B52E-3A6046B14F21}" type="pres">
      <dgm:prSet presAssocID="{CC411915-B13F-4D88-AD96-AEB21F35B14E}" presName="hierChild3" presStyleCnt="0"/>
      <dgm:spPr/>
    </dgm:pt>
    <dgm:pt modelId="{EBBD1113-312C-4104-9CCB-AF85B78AA0D3}" type="pres">
      <dgm:prSet presAssocID="{338D91C4-49A5-47E1-8FC7-CB36BC100FD7}" presName="Name10" presStyleLbl="parChTrans1D2" presStyleIdx="3" presStyleCnt="4"/>
      <dgm:spPr/>
    </dgm:pt>
    <dgm:pt modelId="{062C96E4-CB17-4F03-893B-6872209D5781}" type="pres">
      <dgm:prSet presAssocID="{B3CB3C2E-A0D5-4E2E-A52B-3B4A75A5BAEB}" presName="hierRoot2" presStyleCnt="0"/>
      <dgm:spPr/>
    </dgm:pt>
    <dgm:pt modelId="{C4928C47-0131-47F0-A408-85F3B821E6D9}" type="pres">
      <dgm:prSet presAssocID="{B3CB3C2E-A0D5-4E2E-A52B-3B4A75A5BAEB}" presName="composite2" presStyleCnt="0"/>
      <dgm:spPr/>
    </dgm:pt>
    <dgm:pt modelId="{B02575A9-5A2E-4963-8369-C34311AA7287}" type="pres">
      <dgm:prSet presAssocID="{B3CB3C2E-A0D5-4E2E-A52B-3B4A75A5BAEB}" presName="background2" presStyleLbl="node2" presStyleIdx="3" presStyleCnt="4"/>
      <dgm:spPr/>
    </dgm:pt>
    <dgm:pt modelId="{3A024BE8-B7D6-4BB2-98A8-D87004B0E3DD}" type="pres">
      <dgm:prSet presAssocID="{B3CB3C2E-A0D5-4E2E-A52B-3B4A75A5BAEB}" presName="text2" presStyleLbl="fgAcc2" presStyleIdx="3" presStyleCnt="4" custScaleX="89728" custScaleY="99769">
        <dgm:presLayoutVars>
          <dgm:chPref val="3"/>
        </dgm:presLayoutVars>
      </dgm:prSet>
      <dgm:spPr/>
    </dgm:pt>
    <dgm:pt modelId="{A831A23E-7B83-48FC-A4A4-FB7C33A99631}" type="pres">
      <dgm:prSet presAssocID="{B3CB3C2E-A0D5-4E2E-A52B-3B4A75A5BAEB}" presName="hierChild3" presStyleCnt="0"/>
      <dgm:spPr/>
    </dgm:pt>
  </dgm:ptLst>
  <dgm:cxnLst>
    <dgm:cxn modelId="{15B1FE0B-68BD-4908-818B-0871C1931DA9}" srcId="{95B02BD1-CA60-497D-8902-36A0FBB714BF}" destId="{B200FA87-F192-4127-8934-238A2BCE7A71}" srcOrd="0" destOrd="0" parTransId="{698A3808-F2BD-434B-A2DD-CF44F433B490}" sibTransId="{2DDE02FA-18C6-4105-B8B1-61C9E773BA79}"/>
    <dgm:cxn modelId="{80068A23-8B37-4526-8E90-59AEB77F8359}" type="presOf" srcId="{CC411915-B13F-4D88-AD96-AEB21F35B14E}" destId="{0CB63E53-E7A8-4AFE-9AFA-BC8CBFE0DB58}" srcOrd="0" destOrd="0" presId="urn:microsoft.com/office/officeart/2005/8/layout/hierarchy1"/>
    <dgm:cxn modelId="{D7BBDF30-B866-4CF2-AA3F-A697B6DC4B7D}" srcId="{B200FA87-F192-4127-8934-238A2BCE7A71}" destId="{CC411915-B13F-4D88-AD96-AEB21F35B14E}" srcOrd="2" destOrd="0" parTransId="{25AF08A3-BE45-4334-9E51-38CEF1DD76BC}" sibTransId="{FEFB7A8B-959F-4084-88A9-73770A6B7E8F}"/>
    <dgm:cxn modelId="{AC7CDF3A-7CE1-48B4-AE55-604C53B61E53}" srcId="{B200FA87-F192-4127-8934-238A2BCE7A71}" destId="{5FA8B9AC-9E2C-43AE-91CE-E115623F7283}" srcOrd="1" destOrd="0" parTransId="{E5B1FF81-700D-4F6D-9281-BF93D37A1749}" sibTransId="{AC7798D3-E1A5-4CF8-B993-8022B8E7CD8B}"/>
    <dgm:cxn modelId="{7688753F-5000-417C-8A6F-416F6348E442}" type="presOf" srcId="{5DAC515E-63A9-4C08-BC73-6FB8616E474C}" destId="{5F450FC1-5036-4141-BA65-E985CCBBECA7}" srcOrd="0" destOrd="0" presId="urn:microsoft.com/office/officeart/2005/8/layout/hierarchy1"/>
    <dgm:cxn modelId="{65820E72-587C-4F9A-A49D-1732E6E64554}" type="presOf" srcId="{B200FA87-F192-4127-8934-238A2BCE7A71}" destId="{1F442EAB-0D2F-4361-BAA0-6C9332C3C07D}" srcOrd="0" destOrd="0" presId="urn:microsoft.com/office/officeart/2005/8/layout/hierarchy1"/>
    <dgm:cxn modelId="{833E1078-B88A-425D-9403-395BBA0B9F8D}" srcId="{B200FA87-F192-4127-8934-238A2BCE7A71}" destId="{9177FD0D-1F66-4545-A96D-D09193180646}" srcOrd="0" destOrd="0" parTransId="{5DAC515E-63A9-4C08-BC73-6FB8616E474C}" sibTransId="{C6F400C0-3B7F-4F08-B5FB-1F6C748314B6}"/>
    <dgm:cxn modelId="{441DD47E-83E7-4312-BFAD-ABC3C7718133}" srcId="{B200FA87-F192-4127-8934-238A2BCE7A71}" destId="{B3CB3C2E-A0D5-4E2E-A52B-3B4A75A5BAEB}" srcOrd="3" destOrd="0" parTransId="{338D91C4-49A5-47E1-8FC7-CB36BC100FD7}" sibTransId="{E58C551A-6922-4107-8CAF-9DD174BC008B}"/>
    <dgm:cxn modelId="{DFCDB786-10F4-4C48-8723-9886B35C68A0}" type="presOf" srcId="{338D91C4-49A5-47E1-8FC7-CB36BC100FD7}" destId="{EBBD1113-312C-4104-9CCB-AF85B78AA0D3}" srcOrd="0" destOrd="0" presId="urn:microsoft.com/office/officeart/2005/8/layout/hierarchy1"/>
    <dgm:cxn modelId="{616D1E88-2606-48C0-A229-B6E070EA53C6}" type="presOf" srcId="{95B02BD1-CA60-497D-8902-36A0FBB714BF}" destId="{2D61772E-0786-4F24-90B8-EF0606C86C6B}" srcOrd="0" destOrd="0" presId="urn:microsoft.com/office/officeart/2005/8/layout/hierarchy1"/>
    <dgm:cxn modelId="{2B78CF94-0D6D-45EE-8321-E23F08E81F48}" type="presOf" srcId="{25AF08A3-BE45-4334-9E51-38CEF1DD76BC}" destId="{AC30F579-7564-47B8-96D1-509E658E6A0D}" srcOrd="0" destOrd="0" presId="urn:microsoft.com/office/officeart/2005/8/layout/hierarchy1"/>
    <dgm:cxn modelId="{3462059F-EEE8-4C1D-9DBC-E1B794DB2359}" type="presOf" srcId="{E5B1FF81-700D-4F6D-9281-BF93D37A1749}" destId="{40F6FA10-3950-4A3B-8C02-236791C1F7F9}" srcOrd="0" destOrd="0" presId="urn:microsoft.com/office/officeart/2005/8/layout/hierarchy1"/>
    <dgm:cxn modelId="{0FC868BC-4583-4A2E-BFFC-9ABD47F2ED67}" type="presOf" srcId="{B3CB3C2E-A0D5-4E2E-A52B-3B4A75A5BAEB}" destId="{3A024BE8-B7D6-4BB2-98A8-D87004B0E3DD}" srcOrd="0" destOrd="0" presId="urn:microsoft.com/office/officeart/2005/8/layout/hierarchy1"/>
    <dgm:cxn modelId="{C90945C8-5E0A-4A8E-B557-80475A65230C}" type="presOf" srcId="{5FA8B9AC-9E2C-43AE-91CE-E115623F7283}" destId="{4C98268D-0F6C-4AE6-BC5F-4FAB5ED8A50A}" srcOrd="0" destOrd="0" presId="urn:microsoft.com/office/officeart/2005/8/layout/hierarchy1"/>
    <dgm:cxn modelId="{086E76DE-5ED0-48DC-A885-F6B13930F2BC}" type="presOf" srcId="{9177FD0D-1F66-4545-A96D-D09193180646}" destId="{B1A39608-7A09-4358-B0B5-B0ABA364C564}" srcOrd="0" destOrd="0" presId="urn:microsoft.com/office/officeart/2005/8/layout/hierarchy1"/>
    <dgm:cxn modelId="{C465A1A4-E8E1-441B-BB7F-C338210387D1}" type="presParOf" srcId="{2D61772E-0786-4F24-90B8-EF0606C86C6B}" destId="{2C22647C-5EFF-4B73-80F9-91177EED9AF0}" srcOrd="0" destOrd="0" presId="urn:microsoft.com/office/officeart/2005/8/layout/hierarchy1"/>
    <dgm:cxn modelId="{AE68AE00-0020-4451-836F-92B0E1770D50}" type="presParOf" srcId="{2C22647C-5EFF-4B73-80F9-91177EED9AF0}" destId="{E014DDAB-3263-494D-B2F9-3015D3053C05}" srcOrd="0" destOrd="0" presId="urn:microsoft.com/office/officeart/2005/8/layout/hierarchy1"/>
    <dgm:cxn modelId="{70A55189-C233-4BFB-8B84-90C52805540A}" type="presParOf" srcId="{E014DDAB-3263-494D-B2F9-3015D3053C05}" destId="{1AD0AA44-B0A2-4ADB-8EE0-E6F6A4657EFB}" srcOrd="0" destOrd="0" presId="urn:microsoft.com/office/officeart/2005/8/layout/hierarchy1"/>
    <dgm:cxn modelId="{7779DE24-6E4D-4ECC-80CE-B1368C2D6D09}" type="presParOf" srcId="{E014DDAB-3263-494D-B2F9-3015D3053C05}" destId="{1F442EAB-0D2F-4361-BAA0-6C9332C3C07D}" srcOrd="1" destOrd="0" presId="urn:microsoft.com/office/officeart/2005/8/layout/hierarchy1"/>
    <dgm:cxn modelId="{AE11F082-77EB-4DEC-B4D0-96B26E948654}" type="presParOf" srcId="{2C22647C-5EFF-4B73-80F9-91177EED9AF0}" destId="{0B7B1EF9-4633-412A-83C7-15561CCA981A}" srcOrd="1" destOrd="0" presId="urn:microsoft.com/office/officeart/2005/8/layout/hierarchy1"/>
    <dgm:cxn modelId="{BA1D2A4A-B88F-4D50-BF20-DD9E90CE5953}" type="presParOf" srcId="{0B7B1EF9-4633-412A-83C7-15561CCA981A}" destId="{5F450FC1-5036-4141-BA65-E985CCBBECA7}" srcOrd="0" destOrd="0" presId="urn:microsoft.com/office/officeart/2005/8/layout/hierarchy1"/>
    <dgm:cxn modelId="{B9D66A04-D147-4B10-AB99-A00EE3C6DDAB}" type="presParOf" srcId="{0B7B1EF9-4633-412A-83C7-15561CCA981A}" destId="{9469AA81-02FF-4651-8EAF-29D30B661485}" srcOrd="1" destOrd="0" presId="urn:microsoft.com/office/officeart/2005/8/layout/hierarchy1"/>
    <dgm:cxn modelId="{E5811015-8080-4003-AAE2-0337610E0EB3}" type="presParOf" srcId="{9469AA81-02FF-4651-8EAF-29D30B661485}" destId="{AE3A1B66-C8A3-435B-98C7-DCB83ED7BDE1}" srcOrd="0" destOrd="0" presId="urn:microsoft.com/office/officeart/2005/8/layout/hierarchy1"/>
    <dgm:cxn modelId="{691A4D41-397B-491D-BBE0-4DE7A8DFF99C}" type="presParOf" srcId="{AE3A1B66-C8A3-435B-98C7-DCB83ED7BDE1}" destId="{25B8C429-F072-4710-BB61-E594289F55BE}" srcOrd="0" destOrd="0" presId="urn:microsoft.com/office/officeart/2005/8/layout/hierarchy1"/>
    <dgm:cxn modelId="{5BBDA3E6-30E9-4316-B4FA-538E2C7B0553}" type="presParOf" srcId="{AE3A1B66-C8A3-435B-98C7-DCB83ED7BDE1}" destId="{B1A39608-7A09-4358-B0B5-B0ABA364C564}" srcOrd="1" destOrd="0" presId="urn:microsoft.com/office/officeart/2005/8/layout/hierarchy1"/>
    <dgm:cxn modelId="{B9C7193A-4DA2-4CE7-A7C0-D771E6CEE7D0}" type="presParOf" srcId="{9469AA81-02FF-4651-8EAF-29D30B661485}" destId="{506A856B-C6F3-4977-BDA8-639FA56EEAF2}" srcOrd="1" destOrd="0" presId="urn:microsoft.com/office/officeart/2005/8/layout/hierarchy1"/>
    <dgm:cxn modelId="{EDB83B6F-388A-4ED8-BB7D-A0402AE3A349}" type="presParOf" srcId="{0B7B1EF9-4633-412A-83C7-15561CCA981A}" destId="{40F6FA10-3950-4A3B-8C02-236791C1F7F9}" srcOrd="2" destOrd="0" presId="urn:microsoft.com/office/officeart/2005/8/layout/hierarchy1"/>
    <dgm:cxn modelId="{53C4DECB-C0A5-401C-9297-A27C6D47B384}" type="presParOf" srcId="{0B7B1EF9-4633-412A-83C7-15561CCA981A}" destId="{8937D493-C96D-4878-B1BF-FBC0EF891843}" srcOrd="3" destOrd="0" presId="urn:microsoft.com/office/officeart/2005/8/layout/hierarchy1"/>
    <dgm:cxn modelId="{2F8A21F7-6BEB-43F7-81B4-7BC14DD39775}" type="presParOf" srcId="{8937D493-C96D-4878-B1BF-FBC0EF891843}" destId="{FE686C3B-D1AE-4312-971E-947A152A16C1}" srcOrd="0" destOrd="0" presId="urn:microsoft.com/office/officeart/2005/8/layout/hierarchy1"/>
    <dgm:cxn modelId="{DC0410EF-015B-475B-BEA7-6F25CEFBCC88}" type="presParOf" srcId="{FE686C3B-D1AE-4312-971E-947A152A16C1}" destId="{94A4335B-CC7B-4FD5-BFC1-43103457A4F2}" srcOrd="0" destOrd="0" presId="urn:microsoft.com/office/officeart/2005/8/layout/hierarchy1"/>
    <dgm:cxn modelId="{E178AD52-1674-490C-B91A-5CCDB36E359E}" type="presParOf" srcId="{FE686C3B-D1AE-4312-971E-947A152A16C1}" destId="{4C98268D-0F6C-4AE6-BC5F-4FAB5ED8A50A}" srcOrd="1" destOrd="0" presId="urn:microsoft.com/office/officeart/2005/8/layout/hierarchy1"/>
    <dgm:cxn modelId="{83418B35-BA3D-4100-B8B0-82CAC37DDE2B}" type="presParOf" srcId="{8937D493-C96D-4878-B1BF-FBC0EF891843}" destId="{6A6579F6-6B9E-41E4-B76A-082DE9C6C496}" srcOrd="1" destOrd="0" presId="urn:microsoft.com/office/officeart/2005/8/layout/hierarchy1"/>
    <dgm:cxn modelId="{608AFC51-D7A0-4F3B-88A7-7823DAFE84BD}" type="presParOf" srcId="{0B7B1EF9-4633-412A-83C7-15561CCA981A}" destId="{AC30F579-7564-47B8-96D1-509E658E6A0D}" srcOrd="4" destOrd="0" presId="urn:microsoft.com/office/officeart/2005/8/layout/hierarchy1"/>
    <dgm:cxn modelId="{1684EDF3-7242-42EA-9877-9A0EBAD2D59D}" type="presParOf" srcId="{0B7B1EF9-4633-412A-83C7-15561CCA981A}" destId="{9F2C2C18-3409-421B-991D-0915D647D58E}" srcOrd="5" destOrd="0" presId="urn:microsoft.com/office/officeart/2005/8/layout/hierarchy1"/>
    <dgm:cxn modelId="{9B4985A3-6031-4BC6-BFD0-EA67FFF50BCA}" type="presParOf" srcId="{9F2C2C18-3409-421B-991D-0915D647D58E}" destId="{314E7314-5DA4-4E30-9605-9049120EF7A8}" srcOrd="0" destOrd="0" presId="urn:microsoft.com/office/officeart/2005/8/layout/hierarchy1"/>
    <dgm:cxn modelId="{73A52AAC-DE6A-4A43-AD6E-911A72DE784B}" type="presParOf" srcId="{314E7314-5DA4-4E30-9605-9049120EF7A8}" destId="{BC233387-B283-44E8-945F-FC2205A3F9F5}" srcOrd="0" destOrd="0" presId="urn:microsoft.com/office/officeart/2005/8/layout/hierarchy1"/>
    <dgm:cxn modelId="{92A06B40-77AA-4EB1-AE5E-9D10036F264C}" type="presParOf" srcId="{314E7314-5DA4-4E30-9605-9049120EF7A8}" destId="{0CB63E53-E7A8-4AFE-9AFA-BC8CBFE0DB58}" srcOrd="1" destOrd="0" presId="urn:microsoft.com/office/officeart/2005/8/layout/hierarchy1"/>
    <dgm:cxn modelId="{8AA9F7B5-D4DA-4FA7-B400-A2B32A936231}" type="presParOf" srcId="{9F2C2C18-3409-421B-991D-0915D647D58E}" destId="{ED843D5B-9D36-4313-B52E-3A6046B14F21}" srcOrd="1" destOrd="0" presId="urn:microsoft.com/office/officeart/2005/8/layout/hierarchy1"/>
    <dgm:cxn modelId="{818A409E-585C-4B9F-9C8C-0CADEB9720B8}" type="presParOf" srcId="{0B7B1EF9-4633-412A-83C7-15561CCA981A}" destId="{EBBD1113-312C-4104-9CCB-AF85B78AA0D3}" srcOrd="6" destOrd="0" presId="urn:microsoft.com/office/officeart/2005/8/layout/hierarchy1"/>
    <dgm:cxn modelId="{1644FDA2-5319-403C-83BE-CE758DD3131A}" type="presParOf" srcId="{0B7B1EF9-4633-412A-83C7-15561CCA981A}" destId="{062C96E4-CB17-4F03-893B-6872209D5781}" srcOrd="7" destOrd="0" presId="urn:microsoft.com/office/officeart/2005/8/layout/hierarchy1"/>
    <dgm:cxn modelId="{DF0988AF-4927-48D2-8CF9-F4ADE77221B1}" type="presParOf" srcId="{062C96E4-CB17-4F03-893B-6872209D5781}" destId="{C4928C47-0131-47F0-A408-85F3B821E6D9}" srcOrd="0" destOrd="0" presId="urn:microsoft.com/office/officeart/2005/8/layout/hierarchy1"/>
    <dgm:cxn modelId="{4F191D7F-DF1D-47B3-A1E3-1909FFBF0A9A}" type="presParOf" srcId="{C4928C47-0131-47F0-A408-85F3B821E6D9}" destId="{B02575A9-5A2E-4963-8369-C34311AA7287}" srcOrd="0" destOrd="0" presId="urn:microsoft.com/office/officeart/2005/8/layout/hierarchy1"/>
    <dgm:cxn modelId="{2869AEDE-7A84-47AE-BDF6-286FA45F2275}" type="presParOf" srcId="{C4928C47-0131-47F0-A408-85F3B821E6D9}" destId="{3A024BE8-B7D6-4BB2-98A8-D87004B0E3DD}" srcOrd="1" destOrd="0" presId="urn:microsoft.com/office/officeart/2005/8/layout/hierarchy1"/>
    <dgm:cxn modelId="{FA821E61-5412-4A6C-A647-700AC7EFFD5B}" type="presParOf" srcId="{062C96E4-CB17-4F03-893B-6872209D5781}" destId="{A831A23E-7B83-48FC-A4A4-FB7C33A996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D1113-312C-4104-9CCB-AF85B78AA0D3}">
      <dsp:nvSpPr>
        <dsp:cNvPr id="0" name=""/>
        <dsp:cNvSpPr/>
      </dsp:nvSpPr>
      <dsp:spPr>
        <a:xfrm>
          <a:off x="4053829" y="1667070"/>
          <a:ext cx="3316272" cy="626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68"/>
              </a:lnTo>
              <a:lnTo>
                <a:pt x="3316272" y="469968"/>
              </a:lnTo>
              <a:lnTo>
                <a:pt x="3316272" y="62676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0F579-7564-47B8-96D1-509E658E6A0D}">
      <dsp:nvSpPr>
        <dsp:cNvPr id="0" name=""/>
        <dsp:cNvSpPr/>
      </dsp:nvSpPr>
      <dsp:spPr>
        <a:xfrm>
          <a:off x="4053829" y="1667070"/>
          <a:ext cx="1250660" cy="626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68"/>
              </a:lnTo>
              <a:lnTo>
                <a:pt x="1250660" y="469968"/>
              </a:lnTo>
              <a:lnTo>
                <a:pt x="1250660" y="62676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6FA10-3950-4A3B-8C02-236791C1F7F9}">
      <dsp:nvSpPr>
        <dsp:cNvPr id="0" name=""/>
        <dsp:cNvSpPr/>
      </dsp:nvSpPr>
      <dsp:spPr>
        <a:xfrm>
          <a:off x="2979759" y="1667070"/>
          <a:ext cx="1074069" cy="627505"/>
        </a:xfrm>
        <a:custGeom>
          <a:avLst/>
          <a:gdLst/>
          <a:ahLst/>
          <a:cxnLst/>
          <a:rect l="0" t="0" r="0" b="0"/>
          <a:pathLst>
            <a:path>
              <a:moveTo>
                <a:pt x="1074069" y="0"/>
              </a:moveTo>
              <a:lnTo>
                <a:pt x="1074069" y="470710"/>
              </a:lnTo>
              <a:lnTo>
                <a:pt x="0" y="470710"/>
              </a:lnTo>
              <a:lnTo>
                <a:pt x="0" y="62750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50FC1-5036-4141-BA65-E985CCBBECA7}">
      <dsp:nvSpPr>
        <dsp:cNvPr id="0" name=""/>
        <dsp:cNvSpPr/>
      </dsp:nvSpPr>
      <dsp:spPr>
        <a:xfrm>
          <a:off x="818629" y="1667070"/>
          <a:ext cx="3235199" cy="626763"/>
        </a:xfrm>
        <a:custGeom>
          <a:avLst/>
          <a:gdLst/>
          <a:ahLst/>
          <a:cxnLst/>
          <a:rect l="0" t="0" r="0" b="0"/>
          <a:pathLst>
            <a:path>
              <a:moveTo>
                <a:pt x="3235199" y="0"/>
              </a:moveTo>
              <a:lnTo>
                <a:pt x="3235199" y="469968"/>
              </a:lnTo>
              <a:lnTo>
                <a:pt x="0" y="469968"/>
              </a:lnTo>
              <a:lnTo>
                <a:pt x="0" y="62676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0AA44-B0A2-4ADB-8EE0-E6F6A4657EFB}">
      <dsp:nvSpPr>
        <dsp:cNvPr id="0" name=""/>
        <dsp:cNvSpPr/>
      </dsp:nvSpPr>
      <dsp:spPr>
        <a:xfrm>
          <a:off x="873600" y="40224"/>
          <a:ext cx="6360458" cy="1626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442EAB-0D2F-4361-BAA0-6C9332C3C07D}">
      <dsp:nvSpPr>
        <dsp:cNvPr id="0" name=""/>
        <dsp:cNvSpPr/>
      </dsp:nvSpPr>
      <dsp:spPr>
        <a:xfrm>
          <a:off x="1061659" y="218881"/>
          <a:ext cx="6360458" cy="1626845"/>
        </a:xfrm>
        <a:prstGeom prst="roundRect">
          <a:avLst>
            <a:gd name="adj" fmla="val 10000"/>
          </a:avLst>
        </a:prstGeom>
        <a:solidFill>
          <a:srgbClr val="0066CC">
            <a:alpha val="90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000000"/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Delay — provide obstacles to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increase intruder task time</a:t>
          </a:r>
        </a:p>
      </dsp:txBody>
      <dsp:txXfrm>
        <a:off x="1109308" y="266530"/>
        <a:ext cx="6265160" cy="1531547"/>
      </dsp:txXfrm>
    </dsp:sp>
    <dsp:sp modelId="{25B8C429-F072-4710-BB61-E594289F55BE}">
      <dsp:nvSpPr>
        <dsp:cNvPr id="0" name=""/>
        <dsp:cNvSpPr/>
      </dsp:nvSpPr>
      <dsp:spPr>
        <a:xfrm>
          <a:off x="997" y="2293834"/>
          <a:ext cx="1635263" cy="1025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A39608-7A09-4358-B0B5-B0ABA364C564}">
      <dsp:nvSpPr>
        <dsp:cNvPr id="0" name=""/>
        <dsp:cNvSpPr/>
      </dsp:nvSpPr>
      <dsp:spPr>
        <a:xfrm>
          <a:off x="189057" y="2472490"/>
          <a:ext cx="1635263" cy="1025860"/>
        </a:xfrm>
        <a:prstGeom prst="roundRect">
          <a:avLst>
            <a:gd name="adj" fmla="val 10000"/>
          </a:avLst>
        </a:prstGeom>
        <a:solidFill>
          <a:srgbClr val="0066CC">
            <a:alpha val="90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Barriers</a:t>
          </a:r>
        </a:p>
      </dsp:txBody>
      <dsp:txXfrm>
        <a:off x="219103" y="2502536"/>
        <a:ext cx="1575171" cy="965768"/>
      </dsp:txXfrm>
    </dsp:sp>
    <dsp:sp modelId="{94A4335B-CC7B-4FD5-BFC1-43103457A4F2}">
      <dsp:nvSpPr>
        <dsp:cNvPr id="0" name=""/>
        <dsp:cNvSpPr/>
      </dsp:nvSpPr>
      <dsp:spPr>
        <a:xfrm>
          <a:off x="1986840" y="2294575"/>
          <a:ext cx="1985838" cy="1003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98268D-0F6C-4AE6-BC5F-4FAB5ED8A50A}">
      <dsp:nvSpPr>
        <dsp:cNvPr id="0" name=""/>
        <dsp:cNvSpPr/>
      </dsp:nvSpPr>
      <dsp:spPr>
        <a:xfrm>
          <a:off x="2174899" y="2473232"/>
          <a:ext cx="1985838" cy="1003881"/>
        </a:xfrm>
        <a:prstGeom prst="roundRect">
          <a:avLst>
            <a:gd name="adj" fmla="val 10000"/>
          </a:avLst>
        </a:prstGeom>
        <a:solidFill>
          <a:srgbClr val="0066CC">
            <a:alpha val="90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Locks</a:t>
          </a:r>
        </a:p>
      </dsp:txBody>
      <dsp:txXfrm>
        <a:off x="2204302" y="2502635"/>
        <a:ext cx="1927032" cy="945075"/>
      </dsp:txXfrm>
    </dsp:sp>
    <dsp:sp modelId="{BC233387-B283-44E8-945F-FC2205A3F9F5}">
      <dsp:nvSpPr>
        <dsp:cNvPr id="0" name=""/>
        <dsp:cNvSpPr/>
      </dsp:nvSpPr>
      <dsp:spPr>
        <a:xfrm>
          <a:off x="4374338" y="2293834"/>
          <a:ext cx="1860302" cy="1024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B63E53-E7A8-4AFE-9AFA-BC8CBFE0DB58}">
      <dsp:nvSpPr>
        <dsp:cNvPr id="0" name=""/>
        <dsp:cNvSpPr/>
      </dsp:nvSpPr>
      <dsp:spPr>
        <a:xfrm>
          <a:off x="4562398" y="2472490"/>
          <a:ext cx="1860302" cy="1024280"/>
        </a:xfrm>
        <a:prstGeom prst="roundRect">
          <a:avLst>
            <a:gd name="adj" fmla="val 10000"/>
          </a:avLst>
        </a:prstGeom>
        <a:solidFill>
          <a:srgbClr val="0066CC">
            <a:alpha val="90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Activated delays</a:t>
          </a:r>
        </a:p>
      </dsp:txBody>
      <dsp:txXfrm>
        <a:off x="4592398" y="2502490"/>
        <a:ext cx="1800302" cy="964280"/>
      </dsp:txXfrm>
    </dsp:sp>
    <dsp:sp modelId="{B02575A9-5A2E-4963-8369-C34311AA7287}">
      <dsp:nvSpPr>
        <dsp:cNvPr id="0" name=""/>
        <dsp:cNvSpPr/>
      </dsp:nvSpPr>
      <dsp:spPr>
        <a:xfrm>
          <a:off x="6610761" y="2293834"/>
          <a:ext cx="1518680" cy="1072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024BE8-B7D6-4BB2-98A8-D87004B0E3DD}">
      <dsp:nvSpPr>
        <dsp:cNvPr id="0" name=""/>
        <dsp:cNvSpPr/>
      </dsp:nvSpPr>
      <dsp:spPr>
        <a:xfrm>
          <a:off x="6798821" y="2472490"/>
          <a:ext cx="1518680" cy="1072279"/>
        </a:xfrm>
        <a:prstGeom prst="roundRect">
          <a:avLst>
            <a:gd name="adj" fmla="val 10000"/>
          </a:avLst>
        </a:prstGeom>
        <a:solidFill>
          <a:srgbClr val="0066CC">
            <a:alpha val="90000"/>
          </a:srgb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Security force</a:t>
          </a:r>
        </a:p>
      </dsp:txBody>
      <dsp:txXfrm>
        <a:off x="6830227" y="2503896"/>
        <a:ext cx="1455868" cy="1009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1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12: Security Force Operations</a:t>
            </a: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99751557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2" y="4452710"/>
            <a:ext cx="480059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12: Security Force Operations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6199544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12: Security Force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12: Security Force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17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4804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12: Security Force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60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 anchor="ctr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Module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8600"/>
            <a:ext cx="4340543" cy="914400"/>
          </a:xfrm>
        </p:spPr>
        <p:txBody>
          <a:bodyPr anchor="t"/>
          <a:lstStyle>
            <a:lvl1pPr algn="r">
              <a:buNone/>
              <a:defRPr sz="2400" b="1"/>
            </a:lvl1pPr>
          </a:lstStyle>
          <a:p>
            <a:pPr lvl="0"/>
            <a:r>
              <a:rPr lang="en-US" dirty="0"/>
              <a:t>Place Module ##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2" y="6629400"/>
            <a:ext cx="2473325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Module 12: Security Force Operations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4" y="1220788"/>
            <a:ext cx="39766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366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162" y="228600"/>
            <a:ext cx="8318501" cy="4711700"/>
          </a:xfrm>
        </p:spPr>
        <p:txBody>
          <a:bodyPr/>
          <a:lstStyle>
            <a:lvl1pPr marL="233363" indent="-233363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 marL="1147763" indent="-233363">
              <a:spcBef>
                <a:spcPts val="200"/>
              </a:spcBef>
              <a:tabLst/>
              <a:defRPr sz="2000" b="1">
                <a:latin typeface="Arial" pitchFamily="34" charset="0"/>
                <a:cs typeface="Arial" pitchFamily="34" charset="0"/>
              </a:defRPr>
            </a:lvl3pPr>
            <a:lvl4pPr marL="1604963" indent="-233363">
              <a:spcBef>
                <a:spcPts val="100"/>
              </a:spcBef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4pPr>
            <a:lvl5pPr marL="1998663" indent="-169863">
              <a:buFont typeface="Arial" pitchFamily="34" charset="0"/>
              <a:buChar char="•"/>
              <a:defRPr sz="2400" b="0">
                <a:latin typeface="+mj-lt"/>
              </a:defRPr>
            </a:lvl5pPr>
          </a:lstStyle>
          <a:p>
            <a:pPr lvl="0"/>
            <a:r>
              <a:rPr lang="en-US" dirty="0"/>
              <a:t>Click to place content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50456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0228492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650814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00962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743856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333224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589293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Chapt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4" y="2743200"/>
            <a:ext cx="8318500" cy="1371600"/>
          </a:xfrm>
          <a:effectLst/>
        </p:spPr>
        <p:txBody>
          <a:bodyPr lIns="91440" tIns="45720" rIns="91440" bIns="45720" anchor="ctr"/>
          <a:lstStyle>
            <a:lvl1pPr algn="ctr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Chapter Break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Module 12: Security Force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84653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4743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304795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5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285189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39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3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67656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30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118414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0069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6211825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3045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78093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5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44985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67138966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8318500" cy="371316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51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- 1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751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Content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4162489"/>
            <a:ext cx="3975100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5910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506659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 - Title 2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39766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5994984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1220788"/>
            <a:ext cx="3978274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614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754562" y="1224974"/>
            <a:ext cx="397414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14337" y="1227138"/>
            <a:ext cx="39735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3157220"/>
            <a:ext cx="397510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132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397668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11163" y="3157220"/>
            <a:ext cx="3972613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8398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22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11163" y="3157220"/>
            <a:ext cx="3976687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4754563" y="1220788"/>
            <a:ext cx="3975100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4754562" y="3150870"/>
            <a:ext cx="3975101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72960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114478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4362783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328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3976687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754563" y="1220788"/>
            <a:ext cx="3978274" cy="3703320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5593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5606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51632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0"/>
            <a:ext cx="39766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7"/>
            <a:ext cx="3975100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7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1"/>
            <a:ext cx="39766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8"/>
            <a:ext cx="3975100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72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1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1163" y="1220790"/>
            <a:ext cx="39766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82768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Content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4563" y="1220788"/>
            <a:ext cx="3975100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11163" y="1222376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336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7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2763" userDrawn="1">
          <p15:clr>
            <a:srgbClr val="F26B43"/>
          </p15:clr>
        </p15:guide>
        <p15:guide id="6" pos="2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12: Security Force Operations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4" y="228600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08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+mn-lt"/>
          <a:cs typeface="Arial" pitchFamily="34" charset="0"/>
        </a:defRPr>
      </a:lvl4pPr>
      <a:lvl5pPr marL="1280160" indent="-18288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12v_s18_Volgograd%20Suicide%20Bomber_FG_v4.00.wmv" TargetMode="External"/><Relationship Id="rId1" Type="http://schemas.microsoft.com/office/2007/relationships/media" Target="file:///C:\Users\PAE-DELL-1\Desktop\CISR%20English\2%20PowerPoints\CISR12v_s18_Volgograd%20Suicide%20Bomber_FG_v4.00.wmv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Security Force Operations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Module 12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CISR v1.0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Module 12: Security Force Operations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Electronic Sensors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169034" y="4352925"/>
            <a:ext cx="2868345" cy="175577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A sensor reacts to a stimulus and initiates an alarm </a:t>
            </a:r>
          </a:p>
          <a:p>
            <a:pPr lvl="0"/>
            <a:r>
              <a:rPr lang="en-US" dirty="0"/>
              <a:t>Sensor information is reported and displayed </a:t>
            </a:r>
          </a:p>
          <a:p>
            <a:r>
              <a:rPr lang="en-US" dirty="0"/>
              <a:t>A qualified person assesses information and judges the alarm to be either an attack, a nuisance alarm, or a false alarm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2850" y="589325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Electronic Sensors (1 of 2)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 sensor reacts to a stimulus and initiates an alarm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Sensor information is reported and displayed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 qualified person assesses information and judges the alarm to be either an attack, a nuisance alarm, or a false alarm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0060562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Electronic Sensors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Diagram 2"/>
          <p:cNvPicPr>
            <a:picLocks noGrp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5" r="-899" b="-3673"/>
          <a:stretch>
            <a:fillRect/>
          </a:stretch>
        </p:blipFill>
        <p:spPr>
          <a:xfrm>
            <a:off x="411163" y="1622721"/>
            <a:ext cx="8408372" cy="3086931"/>
          </a:xfr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02679" y="2719334"/>
            <a:ext cx="1185115" cy="6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Sensor activated</a:t>
            </a:r>
            <a:endParaRPr lang="en-US" sz="1800" dirty="0"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73282" y="2614611"/>
            <a:ext cx="1104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Alarm signal initiated</a:t>
            </a:r>
            <a:endParaRPr lang="en-US" sz="1800" dirty="0">
              <a:latin typeface="+mj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53838" y="2583832"/>
            <a:ext cx="1158936" cy="75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Alarm reported</a:t>
            </a:r>
            <a:endParaRPr lang="en-US" sz="1800" dirty="0">
              <a:latin typeface="+mj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90412" y="2570515"/>
            <a:ext cx="1293843" cy="75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Alarm assessed</a:t>
            </a:r>
            <a:endParaRPr lang="en-US" sz="1800" dirty="0">
              <a:latin typeface="+mj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32818" y="1898025"/>
            <a:ext cx="1231900" cy="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Attack detection</a:t>
            </a:r>
            <a:endParaRPr lang="en-US" sz="1800" dirty="0">
              <a:latin typeface="+mj-lt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260428" y="3352799"/>
            <a:ext cx="1376680" cy="8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Nuisance alarm–no detection</a:t>
            </a:r>
            <a:endParaRPr lang="en-US" sz="1800" dirty="0">
              <a:latin typeface="+mj-lt"/>
            </a:endParaRPr>
          </a:p>
        </p:txBody>
      </p:sp>
      <p:sp>
        <p:nvSpPr>
          <p:cNvPr id="1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Electronic Sensors (2 of 2)</a:t>
            </a:r>
            <a:endParaRPr lang="en-US" sz="1000" b="0" dirty="0"/>
          </a:p>
        </p:txBody>
      </p:sp>
      <p:sp>
        <p:nvSpPr>
          <p:cNvPr id="19" name="CallBottom" hidden="1"/>
          <p:cNvSpPr txBox="1">
            <a:spLocks/>
          </p:cNvSpPr>
          <p:nvPr/>
        </p:nvSpPr>
        <p:spPr bwMode="auto">
          <a:xfrm>
            <a:off x="1905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20" name="CallAddL" hidden="1"/>
          <p:cNvSpPr txBox="1">
            <a:spLocks noChangeArrowheads="1"/>
          </p:cNvSpPr>
          <p:nvPr/>
        </p:nvSpPr>
        <p:spPr bwMode="auto">
          <a:xfrm>
            <a:off x="6349" y="5803900"/>
            <a:ext cx="651879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Sensor activated</a:t>
            </a:r>
          </a:p>
        </p:txBody>
      </p:sp>
      <p:sp>
        <p:nvSpPr>
          <p:cNvPr id="21" name="CallAddL" hidden="1"/>
          <p:cNvSpPr txBox="1">
            <a:spLocks noChangeArrowheads="1"/>
          </p:cNvSpPr>
          <p:nvPr/>
        </p:nvSpPr>
        <p:spPr bwMode="auto">
          <a:xfrm>
            <a:off x="504272" y="5803900"/>
            <a:ext cx="662571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Alarm signal initiated</a:t>
            </a:r>
          </a:p>
        </p:txBody>
      </p:sp>
      <p:sp>
        <p:nvSpPr>
          <p:cNvPr id="22" name="CallAddL" hidden="1"/>
          <p:cNvSpPr txBox="1">
            <a:spLocks noChangeArrowheads="1"/>
          </p:cNvSpPr>
          <p:nvPr/>
        </p:nvSpPr>
        <p:spPr bwMode="auto">
          <a:xfrm>
            <a:off x="1012887" y="5803900"/>
            <a:ext cx="647864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Alarm reported</a:t>
            </a:r>
          </a:p>
        </p:txBody>
      </p:sp>
      <p:sp>
        <p:nvSpPr>
          <p:cNvPr id="23" name="CallAddL" hidden="1"/>
          <p:cNvSpPr txBox="1">
            <a:spLocks noChangeArrowheads="1"/>
          </p:cNvSpPr>
          <p:nvPr/>
        </p:nvSpPr>
        <p:spPr bwMode="auto">
          <a:xfrm>
            <a:off x="1506794" y="5803900"/>
            <a:ext cx="703006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Alarm assessed</a:t>
            </a:r>
          </a:p>
        </p:txBody>
      </p:sp>
      <p:sp>
        <p:nvSpPr>
          <p:cNvPr id="24" name="CallAddL" hidden="1"/>
          <p:cNvSpPr txBox="1">
            <a:spLocks noChangeArrowheads="1"/>
          </p:cNvSpPr>
          <p:nvPr/>
        </p:nvSpPr>
        <p:spPr bwMode="auto">
          <a:xfrm>
            <a:off x="2159000" y="5564781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Attack detection</a:t>
            </a:r>
          </a:p>
        </p:txBody>
      </p:sp>
      <p:sp>
        <p:nvSpPr>
          <p:cNvPr id="25" name="CallAddL" hidden="1"/>
          <p:cNvSpPr txBox="1">
            <a:spLocks noChangeArrowheads="1"/>
          </p:cNvSpPr>
          <p:nvPr/>
        </p:nvSpPr>
        <p:spPr bwMode="auto">
          <a:xfrm>
            <a:off x="2209800" y="6115863"/>
            <a:ext cx="74295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Nuisance alarm–no detection</a:t>
            </a:r>
          </a:p>
        </p:txBody>
      </p:sp>
    </p:spTree>
    <p:extLst>
      <p:ext uri="{BB962C8B-B14F-4D97-AF65-F5344CB8AC3E}">
        <p14:creationId xmlns:p14="http://schemas.microsoft.com/office/powerpoint/2010/main" val="380452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Electronic </a:t>
            </a:r>
            <a:br>
              <a:rPr lang="en-US" dirty="0"/>
            </a:br>
            <a:r>
              <a:rPr lang="en-US" dirty="0"/>
              <a:t>Sensors Example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An intruder scales a fence that has a sensor attached</a:t>
            </a:r>
          </a:p>
          <a:p>
            <a:r>
              <a:rPr lang="en-US" dirty="0"/>
              <a:t>The sensor activation communicates electronically to the security control center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Electronic </a:t>
            </a:r>
            <a:br>
              <a:rPr lang="en-US" sz="1000" b="0"/>
            </a:br>
            <a:r>
              <a:rPr lang="en-US" sz="1000" b="0"/>
              <a:t>Sensors Example (1 of 2)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An intruder scales a fence that has a sensor attached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sensor activation communicates electronically to the security control center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1477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Electronic </a:t>
            </a:r>
            <a:br>
              <a:rPr lang="en-US" dirty="0"/>
            </a:br>
            <a:r>
              <a:rPr lang="en-US" dirty="0"/>
              <a:t>Sensors Example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403567" y="4162425"/>
            <a:ext cx="2627879" cy="1755775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Closed-circuit television on the fence line transmits an image of the intruder to the security control center monitors</a:t>
            </a:r>
          </a:p>
          <a:p>
            <a:pPr lvl="0"/>
            <a:r>
              <a:rPr lang="en-US" dirty="0"/>
              <a:t>The security control center operator assesses the situation </a:t>
            </a:r>
          </a:p>
          <a:p>
            <a:r>
              <a:rPr lang="en-US" dirty="0"/>
              <a:t>The response is to send security force members to the area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7506" y="570275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Electronic </a:t>
            </a:r>
            <a:br>
              <a:rPr lang="en-US" sz="1000" b="0"/>
            </a:br>
            <a:r>
              <a:rPr lang="en-US" sz="1000" b="0"/>
              <a:t>Sensors Example (2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Closed-circuit television on the fence line transmits an image of the intruder to the security control center monitors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security control center operator assesses the situation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response is to send security force members to the area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5151074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Entry Control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402852" y="4162425"/>
            <a:ext cx="2629309" cy="1755775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Entry control: </a:t>
            </a:r>
          </a:p>
          <a:p>
            <a:pPr lvl="1"/>
            <a:r>
              <a:rPr lang="en-US" dirty="0"/>
              <a:t>Allows authorized personnel and materials to enter the facility</a:t>
            </a:r>
          </a:p>
          <a:p>
            <a:pPr lvl="1"/>
            <a:r>
              <a:rPr lang="en-US" dirty="0"/>
              <a:t>Detects and prevents attempted entry of unauthorized personnel and material</a:t>
            </a:r>
          </a:p>
          <a:p>
            <a:pPr lvl="1"/>
            <a:r>
              <a:rPr lang="en-US" dirty="0"/>
              <a:t>Often conducted through use of technology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7910" y="570275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Getty Images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Entry Control (1 of 2)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Entry control: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Allows authorized personnel and materials to enter the facility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Detects and prevents attempted entry of unauthorized personnel and material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Often conducted through use of technology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2680341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Entry Control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Effectiveness measured by: </a:t>
            </a:r>
          </a:p>
          <a:p>
            <a:pPr lvl="1"/>
            <a:r>
              <a:rPr lang="en-US" dirty="0"/>
              <a:t>Throughput: number of authorized entries per time unit </a:t>
            </a:r>
          </a:p>
          <a:p>
            <a:pPr lvl="1"/>
            <a:r>
              <a:rPr lang="en-US" dirty="0"/>
              <a:t>False acceptance rate: frequency of unauthorized persons allowed entry</a:t>
            </a:r>
          </a:p>
          <a:p>
            <a:pPr lvl="1"/>
            <a:r>
              <a:rPr lang="en-US" dirty="0"/>
              <a:t>False rejection rate: frequency of authorized persons denied entry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Entry Control (2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Effectiveness measured by: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Throughput: number of authorized entries per time unit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False acceptance rate: frequency of unauthorized persons allowed entry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False rejection rate: frequency of authorized persons denied entry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9534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Security Force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Personnel at fixed posts or on patrol may sense an intrusion</a:t>
            </a:r>
          </a:p>
          <a:p>
            <a:pPr lvl="0"/>
            <a:r>
              <a:rPr lang="en-US" dirty="0"/>
              <a:t>Using an effective assessment system, security personnel provide: </a:t>
            </a:r>
          </a:p>
          <a:p>
            <a:pPr lvl="1"/>
            <a:r>
              <a:rPr lang="en-US" dirty="0"/>
              <a:t>Information about whether the alarm is valid</a:t>
            </a:r>
          </a:p>
          <a:p>
            <a:pPr lvl="1"/>
            <a:r>
              <a:rPr lang="en-US" dirty="0"/>
              <a:t>Details about the cause of the alarm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with Security Force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Personnel at fixed posts or on patrol may sense an intrusion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Using an effective assessment system, security personnel provide: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Information about whether the alarm is valid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Details about the cause of the alarm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46563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Function Effectiveness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Three elements:</a:t>
            </a:r>
          </a:p>
          <a:p>
            <a:pPr lvl="1"/>
            <a:r>
              <a:rPr lang="en-US" dirty="0"/>
              <a:t>Probability of sensing an alarm activation</a:t>
            </a:r>
          </a:p>
          <a:p>
            <a:pPr lvl="1"/>
            <a:r>
              <a:rPr lang="en-US" dirty="0"/>
              <a:t>Time required for reporting and assessing an alarm</a:t>
            </a:r>
          </a:p>
          <a:p>
            <a:pPr lvl="1"/>
            <a:r>
              <a:rPr lang="en-US" dirty="0"/>
              <a:t>Nuisance or false alarm rate</a:t>
            </a:r>
          </a:p>
          <a:p>
            <a:r>
              <a:rPr lang="en-US" dirty="0"/>
              <a:t>The shorter the time between sensor activation and alarm assessment the more the probability of detection increases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Function Effectiveness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Three elements: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Probability of sensing an alarm activation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Time required for reporting and assessing an alarm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Nuisance or false alarm rate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The shorter the time between sensor activation and alarm assessment the more the probability of detection increases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7263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Detection Function Effectiveness (2 of 2)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pic>
        <p:nvPicPr>
          <p:cNvPr id="10" name="CISR12v_s18_Volgograd Suicide Bomber_FG_v4.00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6494" y="1217613"/>
            <a:ext cx="6011012" cy="3719512"/>
          </a:xfrm>
        </p:spPr>
      </p:pic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14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Function Effectiveness (2 of 2)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48240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some natural sources of nuisance alarms?</a:t>
            </a:r>
          </a:p>
          <a:p>
            <a:pPr lvl="0"/>
            <a:r>
              <a:rPr lang="en-US" dirty="0"/>
              <a:t>What are some industrial sources of nuisance alarms?</a:t>
            </a:r>
          </a:p>
          <a:p>
            <a:r>
              <a:rPr lang="en-US" dirty="0"/>
              <a:t>What are some sources for false alarms?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some natural sources of nuisance alarms?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are some industrial sources of nuisance alarms?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are some sources for false alarms?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7193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Objective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By the end of this module, you will be able to develop a security force response plan for the protection of critical infrastructure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Objective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By the end of this module, you will be able to develop a security force response plan for the protection of critical infrastructure</a:t>
            </a:r>
            <a:endParaRPr lang="en-US" sz="1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Function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Definition: the process of slowing down intruders’ progress by increasing the time it will take intruders to achieve their goal</a:t>
            </a:r>
          </a:p>
          <a:p>
            <a:r>
              <a:rPr lang="en-US" dirty="0"/>
              <a:t>Purpose: increase the time it takes intruders to achieve their goal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Delay Function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Definition: the process of slowing down intruders’ progress by increasing the time it will take intruders to achieve their goal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Purpose: increase the time it takes intruders to achieve their goal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6695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Function Elements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157634" y="3390901"/>
            <a:ext cx="3579666" cy="220345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Barriers — walls, doors, and other solid structures between adversary and target</a:t>
            </a:r>
          </a:p>
          <a:p>
            <a:r>
              <a:rPr lang="en-US" dirty="0"/>
              <a:t>Locks — delay mechanisms within a barrier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01162" y="5323974"/>
            <a:ext cx="1436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US Air Force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Delay Function Elements ( 1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Barriers — walls, doors, and other solid structures between adversary and target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Locks — delay mechanisms within a barrier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7757804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Function Elements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Activated delays — introduction of chemical elements as a delay (pepper spray, gas, or smoke)</a:t>
            </a:r>
          </a:p>
          <a:p>
            <a:r>
              <a:rPr lang="en-US" dirty="0"/>
              <a:t>Personnel — security force members in fixed and well-protected positions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Delay Function Elements ( 2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Activated delays — introduction of chemical elements as a delay (pepper spray, gas, or smoke)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Personnel — security force members in fixed and well-protected positions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874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Prior to Detection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848490" y="3638550"/>
            <a:ext cx="3039534" cy="2279651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Deterrent — barriers placed before detection</a:t>
            </a:r>
          </a:p>
          <a:p>
            <a:pPr lvl="0"/>
            <a:r>
              <a:rPr lang="en-US" dirty="0"/>
              <a:t>Forces intruders to consider another method </a:t>
            </a:r>
          </a:p>
          <a:p>
            <a:r>
              <a:rPr lang="en-US" dirty="0"/>
              <a:t>No value to the effectiveness of the physical protection system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74980" y="570275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DHS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Delay Prior to Detection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Deterrent — barriers placed before detection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Forces intruders to consider another method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No value to the effectiveness of the physical protection system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3197943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Function with </a:t>
            </a:r>
            <a:br>
              <a:rPr lang="en-US" dirty="0"/>
            </a:br>
            <a:r>
              <a:rPr lang="en-US" dirty="0"/>
              <a:t>Physical Protection System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7" name="Content Placeholder 12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42111729"/>
              </p:ext>
            </p:extLst>
          </p:nvPr>
        </p:nvGraphicFramePr>
        <p:xfrm>
          <a:off x="411163" y="1220788"/>
          <a:ext cx="8318500" cy="371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Delay Function with </a:t>
            </a:r>
            <a:br>
              <a:rPr lang="en-US" sz="1000" b="0"/>
            </a:br>
            <a:r>
              <a:rPr lang="en-US" sz="1000" b="0"/>
              <a:t>Physical Protection System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15" name="CallAddL" hidden="1"/>
          <p:cNvSpPr/>
          <p:nvPr/>
        </p:nvSpPr>
        <p:spPr>
          <a:xfrm>
            <a:off x="619124" y="5366266"/>
            <a:ext cx="1708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900" dirty="0"/>
              <a:t>Delay — provide obstacles to </a:t>
            </a:r>
          </a:p>
          <a:p>
            <a:pPr lvl="0"/>
            <a:r>
              <a:rPr lang="en-US" sz="900" dirty="0"/>
              <a:t>increase intruder task time</a:t>
            </a:r>
          </a:p>
        </p:txBody>
      </p:sp>
      <p:sp>
        <p:nvSpPr>
          <p:cNvPr id="16" name="CallAddL" hidden="1"/>
          <p:cNvSpPr/>
          <p:nvPr/>
        </p:nvSpPr>
        <p:spPr>
          <a:xfrm>
            <a:off x="1409699" y="5771634"/>
            <a:ext cx="72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00" dirty="0"/>
              <a:t>Activated delays</a:t>
            </a:r>
          </a:p>
        </p:txBody>
      </p:sp>
      <p:sp>
        <p:nvSpPr>
          <p:cNvPr id="17" name="CallAddL" hidden="1"/>
          <p:cNvSpPr/>
          <p:nvPr/>
        </p:nvSpPr>
        <p:spPr>
          <a:xfrm>
            <a:off x="50800" y="5837036"/>
            <a:ext cx="622298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900" dirty="0"/>
              <a:t>Barriers</a:t>
            </a:r>
          </a:p>
        </p:txBody>
      </p:sp>
      <p:sp>
        <p:nvSpPr>
          <p:cNvPr id="18" name="CallAddL" hidden="1"/>
          <p:cNvSpPr/>
          <p:nvPr/>
        </p:nvSpPr>
        <p:spPr>
          <a:xfrm>
            <a:off x="787399" y="5837036"/>
            <a:ext cx="507999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900" dirty="0"/>
              <a:t>Locks</a:t>
            </a:r>
          </a:p>
        </p:txBody>
      </p:sp>
      <p:sp>
        <p:nvSpPr>
          <p:cNvPr id="19" name="CallAddL" hidden="1"/>
          <p:cNvSpPr/>
          <p:nvPr/>
        </p:nvSpPr>
        <p:spPr>
          <a:xfrm>
            <a:off x="2247900" y="5771633"/>
            <a:ext cx="64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00" dirty="0"/>
              <a:t>Security force</a:t>
            </a:r>
          </a:p>
        </p:txBody>
      </p:sp>
    </p:spTree>
    <p:extLst>
      <p:ext uri="{BB962C8B-B14F-4D97-AF65-F5344CB8AC3E}">
        <p14:creationId xmlns:p14="http://schemas.microsoft.com/office/powerpoint/2010/main" val="216590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An intruder scales a 2.5-meter fence and runs to the door of a critical infrastructure facility (2 minutes)</a:t>
            </a:r>
          </a:p>
          <a:p>
            <a:r>
              <a:rPr lang="en-US" dirty="0"/>
              <a:t>Once at the door, the intruder breaks into the facility and goes down a hallway to an asset storage area (2 minutes)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Delay Function Example (1 of 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An intruder scales a 2.5-meter fence and runs to the door of a critical infrastructure facility (2 minutes)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Once at the door, the intruder breaks into the facility and goes down a hallway to an asset storage area (2 minutes)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Delay Function </a:t>
            </a:r>
          </a:p>
          <a:p>
            <a:r>
              <a:rPr lang="en-US" sz="1000" b="0" dirty="0"/>
              <a:t>Example (1 of 2)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12.1</a:t>
            </a:r>
          </a:p>
        </p:txBody>
      </p:sp>
    </p:spTree>
    <p:extLst>
      <p:ext uri="{BB962C8B-B14F-4D97-AF65-F5344CB8AC3E}">
        <p14:creationId xmlns:p14="http://schemas.microsoft.com/office/powerpoint/2010/main" val="294064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The intruder breaks into the asset storage area and steals critical information from the room (1.5 minutes)</a:t>
            </a:r>
          </a:p>
          <a:p>
            <a:pPr lvl="0"/>
            <a:r>
              <a:rPr lang="en-US" dirty="0"/>
              <a:t>The intruder proceeds out of the facility using the same entrance path (4 minutes)</a:t>
            </a:r>
          </a:p>
          <a:p>
            <a:r>
              <a:rPr lang="en-US" dirty="0"/>
              <a:t>Total time for intruder to complete task was 9.5 minutes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Delay Function Example (2 of 2)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intruder breaks into the asset storage area and steals critical information from the room (1.5 minutes)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intruder proceeds out of the facility using the same entrance path (4 minutes)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Total time for intruder to complete task was 9.5 minutes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Delay Function </a:t>
            </a:r>
          </a:p>
          <a:p>
            <a:r>
              <a:rPr lang="en-US" sz="1000" b="0" dirty="0"/>
              <a:t>Example (2 of 2)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12.1</a:t>
            </a:r>
          </a:p>
        </p:txBody>
      </p:sp>
    </p:spTree>
    <p:extLst>
      <p:ext uri="{BB962C8B-B14F-4D97-AF65-F5344CB8AC3E}">
        <p14:creationId xmlns:p14="http://schemas.microsoft.com/office/powerpoint/2010/main" val="1806101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would happen if the intrusion sensor did not activate until the intruder reached the exterior door of the facility?</a:t>
            </a:r>
          </a:p>
          <a:p>
            <a:r>
              <a:rPr lang="en-US" dirty="0"/>
              <a:t>As Chief of Security, what actions could you implement to lengthen the delay time to allow your security force more time to respond?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would happen if the intrusion sensor did not activate until the intruder reached the exterior door of the facility?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As Chief of Security, what actions could you implement to lengthen the delay time to allow your security force more time to respond?</a:t>
            </a:r>
            <a:endParaRPr lang="en-US" sz="1000" b="0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3398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Section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Definition and success</a:t>
            </a:r>
          </a:p>
          <a:p>
            <a:pPr lvl="1"/>
            <a:r>
              <a:rPr lang="en-US" dirty="0"/>
              <a:t>Responding personnel</a:t>
            </a:r>
          </a:p>
          <a:p>
            <a:pPr lvl="1"/>
            <a:r>
              <a:rPr lang="en-US" dirty="0"/>
              <a:t>Contingency planning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Interruption </a:t>
            </a:r>
          </a:p>
          <a:p>
            <a:pPr lvl="1"/>
            <a:r>
              <a:rPr lang="en-US" dirty="0"/>
              <a:t>Neutralization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Section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Definition and success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Responding personnel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Contingency planning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Communication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Interruption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Neutralization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147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Definition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actions taken by the security force to prevent intruder success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Definition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actions taken by the security force to prevent intruder success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02023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Protection System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Module 12: Security Force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58393" y="1220788"/>
            <a:ext cx="5824039" cy="3719512"/>
          </a:xfrm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582911" y="1303859"/>
            <a:ext cx="2005988" cy="4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b="1" dirty="0">
                <a:latin typeface="+mj-lt"/>
                <a:ea typeface="Calibri" pitchFamily="34" charset="0"/>
                <a:cs typeface="Calibri" pitchFamily="34" charset="0"/>
              </a:rPr>
              <a:t>VAM Phase 1</a:t>
            </a:r>
            <a:endParaRPr lang="en-US" sz="1800" b="1" dirty="0">
              <a:latin typeface="+mj-lt"/>
              <a:cs typeface="Calibri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102762" y="3245309"/>
            <a:ext cx="1950702" cy="4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b="1" dirty="0">
                <a:latin typeface="+mj-lt"/>
                <a:ea typeface="Calibri" pitchFamily="34" charset="0"/>
                <a:cs typeface="Calibri" pitchFamily="34" charset="0"/>
              </a:rPr>
              <a:t>VAM Phase 2</a:t>
            </a:r>
            <a:endParaRPr lang="en-US" sz="1800" b="1" dirty="0">
              <a:latin typeface="+mj-lt"/>
              <a:cs typeface="Calibri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987482" y="3245309"/>
            <a:ext cx="2070313" cy="4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b="1" dirty="0">
                <a:latin typeface="+mj-lt"/>
                <a:ea typeface="Calibri" pitchFamily="34" charset="0"/>
                <a:cs typeface="Calibri" pitchFamily="34" charset="0"/>
              </a:rPr>
              <a:t>VAM Phase 3</a:t>
            </a:r>
            <a:endParaRPr lang="en-US" sz="1800" b="1" dirty="0">
              <a:latin typeface="+mj-lt"/>
              <a:cs typeface="Calibri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758994" y="3245309"/>
            <a:ext cx="1946373" cy="4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b="1" dirty="0">
                <a:latin typeface="+mj-lt"/>
                <a:ea typeface="Calibri" pitchFamily="34" charset="0"/>
                <a:cs typeface="Calibri" pitchFamily="34" charset="0"/>
              </a:rPr>
              <a:t>VAM Phase 4</a:t>
            </a:r>
            <a:endParaRPr lang="en-US" sz="1800" b="1" dirty="0">
              <a:latin typeface="+mj-lt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28790" y="1863762"/>
            <a:ext cx="1549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Identify Critical Infrastructure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Module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602729" y="1670050"/>
            <a:ext cx="1578008" cy="124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Assess Critical Infrastructure Components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Module 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5425439" y="1671719"/>
            <a:ext cx="1559561" cy="124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6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923553" y="3425785"/>
            <a:ext cx="1848342" cy="146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Modules 7-10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766984" y="3496988"/>
            <a:ext cx="1911972" cy="13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Modules 11-14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567576" y="3433361"/>
            <a:ext cx="1868576" cy="146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45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46" name="CallBottom" hidden="1"/>
          <p:cNvSpPr txBox="1">
            <a:spLocks/>
          </p:cNvSpPr>
          <p:nvPr/>
        </p:nvSpPr>
        <p:spPr bwMode="auto">
          <a:xfrm>
            <a:off x="5715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47" name="CallAddL" hidden="1"/>
          <p:cNvSpPr/>
          <p:nvPr/>
        </p:nvSpPr>
        <p:spPr>
          <a:xfrm>
            <a:off x="0" y="5497204"/>
            <a:ext cx="106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Identify Critical Infrastructure</a:t>
            </a:r>
          </a:p>
          <a:p>
            <a:pPr algn="ctr"/>
            <a:r>
              <a:rPr lang="en-US" sz="600" dirty="0"/>
              <a:t>Module 2</a:t>
            </a:r>
          </a:p>
        </p:txBody>
      </p:sp>
      <p:sp>
        <p:nvSpPr>
          <p:cNvPr id="48" name="CallAddL" hidden="1"/>
          <p:cNvSpPr txBox="1">
            <a:spLocks noChangeArrowheads="1"/>
          </p:cNvSpPr>
          <p:nvPr/>
        </p:nvSpPr>
        <p:spPr bwMode="auto">
          <a:xfrm>
            <a:off x="1050925" y="5497204"/>
            <a:ext cx="1028700" cy="45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" dirty="0"/>
              <a:t>Assess Critical Infrastructure Components</a:t>
            </a:r>
          </a:p>
          <a:p>
            <a:pPr algn="ctr"/>
            <a:r>
              <a:rPr lang="en-US" sz="600" dirty="0"/>
              <a:t>Module 5</a:t>
            </a:r>
          </a:p>
        </p:txBody>
      </p:sp>
      <p:sp>
        <p:nvSpPr>
          <p:cNvPr id="49" name="CallAddL" hidden="1"/>
          <p:cNvSpPr txBox="1">
            <a:spLocks noChangeArrowheads="1"/>
          </p:cNvSpPr>
          <p:nvPr/>
        </p:nvSpPr>
        <p:spPr bwMode="auto">
          <a:xfrm>
            <a:off x="1982245" y="5497204"/>
            <a:ext cx="865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6</a:t>
            </a:r>
          </a:p>
        </p:txBody>
      </p:sp>
      <p:sp>
        <p:nvSpPr>
          <p:cNvPr id="50" name="CallAddL" hidden="1"/>
          <p:cNvSpPr txBox="1">
            <a:spLocks noChangeArrowheads="1"/>
          </p:cNvSpPr>
          <p:nvPr/>
        </p:nvSpPr>
        <p:spPr bwMode="auto">
          <a:xfrm>
            <a:off x="79376" y="6122348"/>
            <a:ext cx="901699" cy="2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7-10</a:t>
            </a:r>
          </a:p>
        </p:txBody>
      </p:sp>
      <p:sp>
        <p:nvSpPr>
          <p:cNvPr id="51" name="CallAddL" hidden="1"/>
          <p:cNvSpPr txBox="1">
            <a:spLocks noChangeArrowheads="1"/>
          </p:cNvSpPr>
          <p:nvPr/>
        </p:nvSpPr>
        <p:spPr bwMode="auto">
          <a:xfrm>
            <a:off x="1057275" y="6058848"/>
            <a:ext cx="1016000" cy="5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11-14</a:t>
            </a:r>
          </a:p>
        </p:txBody>
      </p:sp>
      <p:sp>
        <p:nvSpPr>
          <p:cNvPr id="52" name="CallAddL" hidden="1"/>
          <p:cNvSpPr txBox="1">
            <a:spLocks noChangeArrowheads="1"/>
          </p:cNvSpPr>
          <p:nvPr/>
        </p:nvSpPr>
        <p:spPr bwMode="auto">
          <a:xfrm>
            <a:off x="2018110" y="6122348"/>
            <a:ext cx="793751" cy="43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53" name="CallAddL" hidden="1"/>
          <p:cNvSpPr/>
          <p:nvPr/>
        </p:nvSpPr>
        <p:spPr>
          <a:xfrm>
            <a:off x="1071426" y="5345446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1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54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55" name="CallAddL" hidden="1"/>
          <p:cNvSpPr/>
          <p:nvPr/>
        </p:nvSpPr>
        <p:spPr>
          <a:xfrm>
            <a:off x="115715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3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56" name="CallAddL" hidden="1"/>
          <p:cNvSpPr/>
          <p:nvPr/>
        </p:nvSpPr>
        <p:spPr>
          <a:xfrm>
            <a:off x="200686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4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36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Physical Protection System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89182397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Success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Established components: </a:t>
            </a:r>
          </a:p>
          <a:p>
            <a:pPr lvl="1"/>
            <a:r>
              <a:rPr lang="en-US" dirty="0"/>
              <a:t>Prearranged tactical plans</a:t>
            </a:r>
          </a:p>
          <a:p>
            <a:pPr lvl="1"/>
            <a:r>
              <a:rPr lang="en-US" dirty="0"/>
              <a:t>Communication devices</a:t>
            </a:r>
          </a:p>
          <a:p>
            <a:pPr lvl="1"/>
            <a:r>
              <a:rPr lang="en-US" dirty="0"/>
              <a:t>Realistic training</a:t>
            </a:r>
          </a:p>
          <a:p>
            <a:r>
              <a:rPr lang="en-US" dirty="0"/>
              <a:t>Communication of accurate information and deployment of security force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Success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Established components: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Prearranged tactical plans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Communication devices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Realistic training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Communication of accurate information and deployment of security force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38315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Personnel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Depending on magnitude of attack, other responding personnel may include:</a:t>
            </a:r>
          </a:p>
          <a:p>
            <a:pPr lvl="1"/>
            <a:r>
              <a:rPr lang="en-US" dirty="0"/>
              <a:t>Contract security force members</a:t>
            </a:r>
          </a:p>
          <a:p>
            <a:pPr lvl="1"/>
            <a:r>
              <a:rPr lang="en-US" dirty="0"/>
              <a:t>Local and regional law enforcement, fire protection, and medical responders</a:t>
            </a:r>
          </a:p>
          <a:p>
            <a:pPr lvl="1"/>
            <a:r>
              <a:rPr lang="en-US" dirty="0"/>
              <a:t>Government agencies, in some cases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Responding Personnel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Depending on magnitude of attack, other responding personnel may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Contract security force members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Local and regional law enforcement, fire protection, and medical responders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Government agencies, in some cases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42656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Planning Definition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A method to develop well-documented procedures for:</a:t>
            </a:r>
          </a:p>
          <a:p>
            <a:pPr lvl="1"/>
            <a:r>
              <a:rPr lang="en-US" dirty="0"/>
              <a:t>Identifying potential targets</a:t>
            </a:r>
          </a:p>
          <a:p>
            <a:pPr lvl="1"/>
            <a:r>
              <a:rPr lang="en-US" dirty="0"/>
              <a:t>Responding to potential threats</a:t>
            </a:r>
          </a:p>
          <a:p>
            <a:pPr lvl="1"/>
            <a:r>
              <a:rPr lang="en-US" dirty="0"/>
              <a:t>Interacting with external agencies</a:t>
            </a:r>
          </a:p>
          <a:p>
            <a:pPr lvl="1"/>
            <a:r>
              <a:rPr lang="en-US" dirty="0"/>
              <a:t>Determining level of use-of-force for various situations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Contingency Planning Definition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A method to develop well-documented procedures for: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Identifying potential targets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Responding to potential threats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Interacting with external agencies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Determining level of use-of-force for various situations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6899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Planning Purpose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4272184"/>
            <a:ext cx="2663031" cy="1768253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Provides procedures for responding personnel to evaluate the situation</a:t>
            </a:r>
          </a:p>
          <a:p>
            <a:pPr lvl="0"/>
            <a:r>
              <a:rPr lang="en-US" dirty="0"/>
              <a:t>Allows:</a:t>
            </a:r>
          </a:p>
          <a:p>
            <a:pPr lvl="1"/>
            <a:r>
              <a:rPr lang="en-US" dirty="0"/>
              <a:t>Identification and evaluation of potential threats and intruder routes </a:t>
            </a:r>
          </a:p>
          <a:p>
            <a:pPr lvl="1"/>
            <a:r>
              <a:rPr lang="en-US" dirty="0"/>
              <a:t>Creation of tactical plans for response </a:t>
            </a:r>
          </a:p>
          <a:p>
            <a:pPr lvl="1"/>
            <a:r>
              <a:rPr lang="en-US" dirty="0"/>
              <a:t>Planning for training exercises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73532" y="5824993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NAVY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Contingency Planning Purpose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Provides procedures for responding personnel to evaluate the situation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Allows: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Identification and evaluation of potential threats and intruder routes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Creation of tactical plans for response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Planning for training exercises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427564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131217" y="3470265"/>
            <a:ext cx="1634833" cy="2447936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Critical component of response function</a:t>
            </a:r>
          </a:p>
          <a:p>
            <a:pPr lvl="0"/>
            <a:r>
              <a:rPr lang="en-US" dirty="0"/>
              <a:t>Information must be transferred with speed and accuracy</a:t>
            </a:r>
          </a:p>
          <a:p>
            <a:pPr lvl="0"/>
            <a:r>
              <a:rPr lang="en-US" dirty="0"/>
              <a:t>Messages to security force must include:</a:t>
            </a:r>
          </a:p>
          <a:p>
            <a:pPr lvl="1"/>
            <a:r>
              <a:rPr lang="en-US" dirty="0"/>
              <a:t>Information on intruder actions</a:t>
            </a:r>
          </a:p>
          <a:p>
            <a:pPr lvl="1"/>
            <a:r>
              <a:rPr lang="en-US" dirty="0"/>
              <a:t>Instructions for deployment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21799" y="5702757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Communication (1 of 3)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Critical component of response function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Information must be transferred with speed and accuracy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Messages to security force must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Information on intruder actions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Instructions for deployment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39362902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(2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Effectiveness is measured on time and accuracy</a:t>
            </a:r>
          </a:p>
          <a:p>
            <a:r>
              <a:rPr lang="en-US" dirty="0"/>
              <a:t>Time varies based on method of communication</a:t>
            </a:r>
          </a:p>
          <a:p>
            <a:r>
              <a:rPr lang="en-US" dirty="0"/>
              <a:t>Probability of correct and current data being transmitted increases after the initial response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Communication (2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Effectiveness is measured on time and accuracy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Time varies based on method of communication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Probability of correct and current data being transmitted increases after the initial response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63095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(3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644106" y="4752981"/>
            <a:ext cx="3009900" cy="1514475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Most commonly used method is a two-way or frequency modulation clear-voice radio</a:t>
            </a:r>
          </a:p>
          <a:p>
            <a:r>
              <a:rPr lang="en-US" dirty="0"/>
              <a:t>Two-way radios can be heard or jammed by intruders</a:t>
            </a:r>
          </a:p>
          <a:p>
            <a:r>
              <a:rPr lang="en-US" dirty="0"/>
              <a:t>To guard against intruder communication attacks, plan for the use of alternative communication methods or technologies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7238" y="6052012"/>
            <a:ext cx="13067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Civil Air Patrol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Communication (3 of 3)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Most commonly used method is a two-way or frequency modulation clear-voice radio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Two-way radios can be heard or jammed by intruders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To guard against intruder communication attacks, plan for the use of alternative communication methods or technologies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62531801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Interruption Response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Interruption: the successful arrival of the security force at an appropriate location and in sufficient numbers to confront intruder(s)</a:t>
            </a:r>
          </a:p>
          <a:p>
            <a:r>
              <a:rPr lang="en-US" dirty="0"/>
              <a:t>Using protected paths increases chances of successful interruption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Interruption Response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Interruption: the successful arrival of the security force at an appropriate location and in sufficient numbers to confront intruder(s)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Using protected paths increases chances of successful interruption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75760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Neutralization Response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321301" y="3925321"/>
            <a:ext cx="2495508" cy="1992879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Neutralization: the point at which intruders’ actions are stopped and intruders are no longer able to fight against the security force</a:t>
            </a:r>
          </a:p>
          <a:p>
            <a:r>
              <a:rPr lang="en-US" dirty="0"/>
              <a:t>Force-on-force training beneficial but not typically necessary at industrial facilities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17506" y="5702756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ARMY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Neutralization Response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Neutralization: the point at which intruders’ actions are stopped and intruders are no longer able to fight against the security force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Force-on-force training beneficial but not typically necessary at industrial facilities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02367385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of the </a:t>
            </a:r>
            <a:br>
              <a:rPr lang="en-US" dirty="0"/>
            </a:br>
            <a:r>
              <a:rPr lang="en-US" dirty="0"/>
              <a:t>Physical Protection System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42978" y="1632618"/>
            <a:ext cx="7254869" cy="2895851"/>
          </a:xfrm>
          <a:noFill/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580326" y="2414192"/>
            <a:ext cx="167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Deploy security force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011302" y="2395936"/>
            <a:ext cx="169124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Interrupt and neutralize intruder attempt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18126" y="2414192"/>
            <a:ext cx="1720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Communicate information to security force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of the </a:t>
            </a:r>
            <a:br>
              <a:rPr lang="en-US" sz="1000" b="0"/>
            </a:br>
            <a:r>
              <a:rPr lang="en-US" sz="1000" b="0"/>
              <a:t>Physical Protection System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15" name="CallAddL" hidden="1"/>
          <p:cNvSpPr txBox="1">
            <a:spLocks noChangeArrowheads="1"/>
          </p:cNvSpPr>
          <p:nvPr/>
        </p:nvSpPr>
        <p:spPr bwMode="auto">
          <a:xfrm>
            <a:off x="50800" y="5695950"/>
            <a:ext cx="901700" cy="520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Communicate information to security force</a:t>
            </a:r>
          </a:p>
        </p:txBody>
      </p:sp>
      <p:sp>
        <p:nvSpPr>
          <p:cNvPr id="16" name="CallAddL" hidden="1"/>
          <p:cNvSpPr txBox="1">
            <a:spLocks noChangeArrowheads="1"/>
          </p:cNvSpPr>
          <p:nvPr/>
        </p:nvSpPr>
        <p:spPr bwMode="auto">
          <a:xfrm>
            <a:off x="1071563" y="5727700"/>
            <a:ext cx="727075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Deploy security force</a:t>
            </a:r>
          </a:p>
        </p:txBody>
      </p:sp>
      <p:sp>
        <p:nvSpPr>
          <p:cNvPr id="17" name="CallAddL" hidden="1"/>
          <p:cNvSpPr txBox="1">
            <a:spLocks noChangeArrowheads="1"/>
          </p:cNvSpPr>
          <p:nvPr/>
        </p:nvSpPr>
        <p:spPr bwMode="auto">
          <a:xfrm>
            <a:off x="1917701" y="5753696"/>
            <a:ext cx="858836" cy="40520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Interrupt and neutralize intruder attempt</a:t>
            </a:r>
          </a:p>
        </p:txBody>
      </p:sp>
    </p:spTree>
    <p:extLst>
      <p:ext uri="{BB962C8B-B14F-4D97-AF65-F5344CB8AC3E}">
        <p14:creationId xmlns:p14="http://schemas.microsoft.com/office/powerpoint/2010/main" val="68251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Protection System — </a:t>
            </a:r>
            <a:br>
              <a:rPr lang="en-US" dirty="0"/>
            </a:br>
            <a:r>
              <a:rPr lang="en-US" dirty="0"/>
              <a:t>Functional Relationships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Detection and assessment — a successful detection of an intruder would result in sending in a response force</a:t>
            </a:r>
          </a:p>
          <a:p>
            <a:r>
              <a:rPr lang="en-US" dirty="0"/>
              <a:t>Delay — once detected, the intruder must be delayed to allow time for the response force to arrive</a:t>
            </a:r>
          </a:p>
          <a:p>
            <a:r>
              <a:rPr lang="en-US" dirty="0"/>
              <a:t>Response — the response force will neutralize the intruder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Physical Protection System — </a:t>
            </a:r>
            <a:br>
              <a:rPr lang="en-US" sz="1000" b="0"/>
            </a:br>
            <a:r>
              <a:rPr lang="en-US" sz="1000" b="0"/>
              <a:t>Functional Relationships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Detection and assessment — a successful detection of an intruder would result in sending in a response force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Delay — once detected, the intruder must be delayed to allow time for the response force to arrive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Response — the response force will neutralize the intruder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8453209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Example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2" name="Picture 4" descr="http://www.fairfaxva.gov/Home/ShowImage?id=555&amp;t=635082866946070000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3072" y="3562016"/>
            <a:ext cx="2562828" cy="1951244"/>
          </a:xfrm>
          <a:ln>
            <a:solidFill>
              <a:schemeClr val="tx1"/>
            </a:solidFill>
          </a:ln>
        </p:spPr>
      </p:pic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The security control center operator receives notice of an alarm activation and transmits the location over the radio to a responding security force member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20278" y="5297816"/>
            <a:ext cx="13356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FairfaxVA.GOV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Example (1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security control center operator receives notice of an alarm activation and transmits the location over the radio to a responding security force member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8584779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Function Example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" name="Picture 2" descr="http://www.ci.pasadena.ca.us/assets/0/73/6442452101/6442452104/6442452287/bb6eb70e-1704-408a-85af-6b5b39e7d066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842103"/>
            <a:ext cx="1909359" cy="2279298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The member responds to the designated area and stands by in a defensive posture to wait for the intruder</a:t>
            </a:r>
          </a:p>
          <a:p>
            <a:pPr lvl="0"/>
            <a:r>
              <a:rPr lang="en-US" dirty="0"/>
              <a:t>The intruder arrives and is interrupted and neutralized by the security force member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06377" y="5888903"/>
            <a:ext cx="14847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PasedenaCA.GOV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Response Function Example (2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member responds to the designated area and stands by in a defensive posture to wait for the intruder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intruder arrives and is interrupted and neutralized by the security force member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62731659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Based on this response example, what type of events could have caused this scenario to be less than a desired outcome?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Based on this response example, what type of events could have caused this scenario to be less than a desired outcome?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70662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TeachBack Moment</a:t>
            </a:r>
          </a:p>
        </p:txBody>
      </p:sp>
      <p:pic>
        <p:nvPicPr>
          <p:cNvPr id="11" name="Picture Placeholder 11"/>
          <p:cNvPicPr>
            <a:picLocks noGrp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the functional relationships between detection and assessment, delay, and response?</a:t>
            </a:r>
          </a:p>
          <a:p>
            <a:r>
              <a:rPr lang="en-US" dirty="0"/>
              <a:t>How do the terms interruption and neutralization apply to security force effect?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functional relationships between detection and assessment, delay, and response?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do the terms interruption and neutralization apply to security force effect?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Elements of </a:t>
            </a:r>
            <a:br>
              <a:rPr lang="en-US" dirty="0"/>
            </a:br>
            <a:r>
              <a:rPr lang="en-US" dirty="0"/>
              <a:t>Security Force Effectiveness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Selection of security force members</a:t>
            </a:r>
          </a:p>
          <a:p>
            <a:pPr lvl="1"/>
            <a:r>
              <a:rPr lang="en-US" dirty="0"/>
              <a:t>Initial and continuous training</a:t>
            </a:r>
          </a:p>
          <a:p>
            <a:pPr lvl="1"/>
            <a:r>
              <a:rPr lang="en-US" dirty="0"/>
              <a:t>Deployment of equipment</a:t>
            </a:r>
          </a:p>
          <a:p>
            <a:pPr lvl="1"/>
            <a:r>
              <a:rPr lang="en-US" dirty="0"/>
              <a:t>Appropriate supervision 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Elements of </a:t>
            </a:r>
            <a:br>
              <a:rPr lang="en-US" sz="1000" b="0"/>
            </a:br>
            <a:r>
              <a:rPr lang="en-US" sz="1000" b="0"/>
              <a:t>Security Force Effectiveness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Selection of security force members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Initial and continuous training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Deployment of equipment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Appropriate supervision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1274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Security Force Members — </a:t>
            </a:r>
            <a:br>
              <a:rPr lang="en-US" dirty="0"/>
            </a:br>
            <a:r>
              <a:rPr lang="en-US" dirty="0"/>
              <a:t>Pre-Employment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Background checks</a:t>
            </a:r>
          </a:p>
          <a:p>
            <a:r>
              <a:rPr lang="en-US" dirty="0"/>
              <a:t>Medical exams</a:t>
            </a:r>
          </a:p>
          <a:p>
            <a:r>
              <a:rPr lang="en-US" dirty="0"/>
              <a:t>Candidate testing and oral interview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Selection of Security Force Members — </a:t>
            </a:r>
            <a:br>
              <a:rPr lang="en-US" sz="1000" b="0"/>
            </a:br>
            <a:r>
              <a:rPr lang="en-US" sz="1000" b="0"/>
              <a:t>Pre-Employment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Background checks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Medical exams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Candidate testing and oral interview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81461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Integrity and honesty</a:t>
            </a:r>
          </a:p>
          <a:p>
            <a:r>
              <a:rPr lang="en-US" dirty="0"/>
              <a:t>Alertness</a:t>
            </a:r>
          </a:p>
          <a:p>
            <a:r>
              <a:rPr lang="en-US" dirty="0"/>
              <a:t>Judgment</a:t>
            </a:r>
          </a:p>
          <a:p>
            <a:r>
              <a:rPr lang="en-US" dirty="0"/>
              <a:t>Confidence</a:t>
            </a:r>
          </a:p>
          <a:p>
            <a:r>
              <a:rPr lang="en-US" dirty="0"/>
              <a:t>Physical fitness</a:t>
            </a:r>
          </a:p>
          <a:p>
            <a:r>
              <a:rPr lang="en-US" dirty="0"/>
              <a:t>Tactfulness</a:t>
            </a:r>
          </a:p>
          <a:p>
            <a:r>
              <a:rPr lang="en-US" dirty="0"/>
              <a:t>Self-control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347592" y="1674159"/>
            <a:ext cx="3364708" cy="22496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Selection of Security Force </a:t>
            </a:r>
            <a:br>
              <a:rPr lang="en-US" sz="2800" dirty="0"/>
            </a:br>
            <a:r>
              <a:rPr lang="en-US" sz="2800" dirty="0"/>
              <a:t>Members — Desirable Qualities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8996" y="3540683"/>
            <a:ext cx="13324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US AIR FORCE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Integrity and honesty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Alertness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Judgment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Confidence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Physical fitness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Tactfulness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Self-control</a:t>
            </a:r>
            <a:endParaRPr lang="en-US" sz="1000" b="0" dirty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/>
              <a:t>Selection of Security Force </a:t>
            </a:r>
            <a:br>
              <a:rPr lang="en-US" sz="900" b="0" dirty="0"/>
            </a:br>
            <a:r>
              <a:rPr lang="en-US" sz="900" b="0" dirty="0"/>
              <a:t>Members — Desirable Qualities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12.2</a:t>
            </a:r>
          </a:p>
        </p:txBody>
      </p:sp>
    </p:spTree>
    <p:extLst>
      <p:ext uri="{BB962C8B-B14F-4D97-AF65-F5344CB8AC3E}">
        <p14:creationId xmlns:p14="http://schemas.microsoft.com/office/powerpoint/2010/main" val="1781545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Security Force Members — </a:t>
            </a:r>
            <a:br>
              <a:rPr lang="en-US" dirty="0"/>
            </a:br>
            <a:r>
              <a:rPr lang="en-US" dirty="0"/>
              <a:t>Important Considerations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Mental attitude and quality of job performance are critical</a:t>
            </a:r>
          </a:p>
          <a:p>
            <a:pPr lvl="0"/>
            <a:r>
              <a:rPr lang="en-US" dirty="0"/>
              <a:t>Assign only the most reliable, responsible, and trustworthy members to the assignments requiring access to sensitive information </a:t>
            </a:r>
          </a:p>
          <a:p>
            <a:r>
              <a:rPr lang="en-US" dirty="0"/>
              <a:t>Conduct follow-up investigations to ensure behavior is above reproach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Selection of Security Force Members — </a:t>
            </a:r>
            <a:br>
              <a:rPr lang="en-US" sz="1000" b="0"/>
            </a:br>
            <a:r>
              <a:rPr lang="en-US" sz="1000" b="0"/>
              <a:t>Important Considerations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Mental attitude and quality of job performance are critical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Assign only the most reliable, responsible, and trustworthy members to the assignments requiring access to sensitive information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Conduct follow-up investigations to ensure behavior is above reproach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01531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provisions do you have in place to ensure that your critical infrastructure security force or security force remains in good physical condition?</a:t>
            </a:r>
          </a:p>
          <a:p>
            <a:r>
              <a:rPr lang="en-US" dirty="0"/>
              <a:t>What are the advantages of periodic physical-conditioning assessments and the benefits of a strong, healthy security force? Are there any disadvantages?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(1 of 2)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provisions do you have in place to ensure that your critical infrastructure security force or security force remains in good physical condition?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are the advantages of periodic physical-conditioning assessments and the benefits of a strong, healthy security force? Are there any disadvantages?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 (1 of 2)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58660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background checks are performed on your security force personnel?</a:t>
            </a:r>
          </a:p>
          <a:p>
            <a:r>
              <a:rPr lang="en-US" dirty="0"/>
              <a:t>Is it a requirement to conduct periodic background updates, especially for personnel securing critical areas? Why or why not?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(2 of 2)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background checks are performed on your security force personnel?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Is it a requirement to conduct periodic background updates, especially for personnel securing critical areas? Why or why not?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 (2 of 2)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9810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organize intruder actions in the correct order</a:t>
            </a:r>
          </a:p>
          <a:p>
            <a:pPr lvl="1"/>
            <a:r>
              <a:rPr lang="en-US" dirty="0"/>
              <a:t>Duration: 10 minutes (5-activity; 5-debrief)</a:t>
            </a:r>
          </a:p>
          <a:p>
            <a:pPr lvl="1"/>
            <a:r>
              <a:rPr lang="en-US" dirty="0"/>
              <a:t>Group composition: individuals</a:t>
            </a:r>
          </a:p>
          <a:p>
            <a:pPr lvl="1"/>
            <a:r>
              <a:rPr lang="en-US" dirty="0"/>
              <a:t>Debrief: large-group discussion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Intruder Action Timeline Activity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organize intruder actions in the correct order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10 minutes (5-activity;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individuals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large-group discussion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Intruder Action </a:t>
            </a:r>
          </a:p>
          <a:p>
            <a:r>
              <a:rPr lang="en-US" sz="1000" b="0" dirty="0"/>
              <a:t>Timeline Activity</a:t>
            </a:r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12.1</a:t>
            </a:r>
          </a:p>
        </p:txBody>
      </p:sp>
    </p:spTree>
    <p:extLst>
      <p:ext uri="{BB962C8B-B14F-4D97-AF65-F5344CB8AC3E}">
        <p14:creationId xmlns:p14="http://schemas.microsoft.com/office/powerpoint/2010/main" val="320142660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and Continuous Training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Entry-level skills training — various skills</a:t>
            </a:r>
          </a:p>
          <a:p>
            <a:pPr lvl="0"/>
            <a:r>
              <a:rPr lang="en-US" dirty="0"/>
              <a:t>Assignment of coach — ensures recruits gain insight from veteran members</a:t>
            </a:r>
          </a:p>
          <a:p>
            <a:pPr lvl="0"/>
            <a:r>
              <a:rPr lang="en-US" dirty="0"/>
              <a:t>Annual update training — legal updates, new policies, and procedures</a:t>
            </a:r>
          </a:p>
          <a:p>
            <a:r>
              <a:rPr lang="en-US" dirty="0"/>
              <a:t>Specialized training — dependent upon security force placement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Initial and Continuous Training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Entry-level skills training — various skills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Assignment of coach — ensures recruits gain insight from veteran members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Annual update training — legal updates, new policies, and procedures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Specialized training — dependent upon security force placement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76206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of Equipment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Equipment requirements must address security force needs</a:t>
            </a:r>
          </a:p>
          <a:p>
            <a:r>
              <a:rPr lang="en-US" dirty="0"/>
              <a:t>Inadequate equipment can be detrimental to protecting critical infrastructure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Deployment of Equipment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Equipment requirements must address security force needs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Inadequate equipment can be detrimental to protecting critical infrastructure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0737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Supervision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Competent in security force job skills</a:t>
            </a:r>
          </a:p>
          <a:p>
            <a:r>
              <a:rPr lang="en-US" dirty="0"/>
              <a:t>Experienced in the field</a:t>
            </a:r>
          </a:p>
          <a:p>
            <a:pPr lvl="0"/>
            <a:r>
              <a:rPr lang="en-US" dirty="0"/>
              <a:t>Sufficient number of supervisors</a:t>
            </a:r>
          </a:p>
          <a:p>
            <a:r>
              <a:rPr lang="en-US" dirty="0"/>
              <a:t>Supervisor development and training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Appropriate Supervision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Competent in security force job skills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Experienced in the field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Sufficient number of supervisors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Supervisor development and training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80532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Supervision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Common causes:</a:t>
            </a:r>
          </a:p>
          <a:p>
            <a:pPr lvl="1"/>
            <a:r>
              <a:rPr lang="en-US" dirty="0"/>
              <a:t>Lack of qualified, trained, experienced personnel</a:t>
            </a:r>
          </a:p>
          <a:p>
            <a:pPr lvl="1"/>
            <a:r>
              <a:rPr lang="en-US" dirty="0"/>
              <a:t>Poor documentation </a:t>
            </a:r>
          </a:p>
          <a:p>
            <a:pPr lvl="0"/>
            <a:r>
              <a:rPr lang="en-US" dirty="0"/>
              <a:t>Common deficiencies:</a:t>
            </a:r>
          </a:p>
          <a:p>
            <a:pPr lvl="1"/>
            <a:r>
              <a:rPr lang="en-US" dirty="0"/>
              <a:t>Overworked or inattentive supervisors</a:t>
            </a:r>
          </a:p>
          <a:p>
            <a:pPr lvl="1"/>
            <a:r>
              <a:rPr lang="en-US" dirty="0"/>
              <a:t>Lack of coordination with others</a:t>
            </a:r>
          </a:p>
          <a:p>
            <a:pPr lvl="1"/>
            <a:r>
              <a:rPr lang="en-US" dirty="0"/>
              <a:t>Failure to develop emergency tactical skills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Inappropriate Supervision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Common causes: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Lack of qualified, trained, experienced personnel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Poor documentation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Common deficiencies: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Overworked or inattentive supervisors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Lack of coordination with others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Failure to develop emergency tactical skills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3560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In addition to the supervision issues identified, are there any others that you may have experienced?</a:t>
            </a:r>
          </a:p>
          <a:p>
            <a:r>
              <a:rPr lang="en-US" dirty="0"/>
              <a:t>What tactics could you use to counter these deficiencies or prevent them in the first place?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 addition to the supervision issues identified, are there any others that you may have experienced?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tactics could you use to counter these deficiencies or prevent them in the first place?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518918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Security Force Response Plan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Purpose: to define the processes necessary to enable the security force to successfully accomplish its mission </a:t>
            </a:r>
          </a:p>
          <a:p>
            <a:pPr lvl="0"/>
            <a:r>
              <a:rPr lang="en-US" dirty="0"/>
              <a:t>Content is primarily for emergency response procedures</a:t>
            </a:r>
          </a:p>
          <a:p>
            <a:r>
              <a:rPr lang="en-US" dirty="0"/>
              <a:t>Plan should be clear, concise, and current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Develop a Security Force Response Plan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Purpose: to define the processes necessary to enable the security force to successfully accomplish its mission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Content is primarily for emergency response procedures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Plan should be clear, concise, and current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4334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References</a:t>
            </a:r>
          </a:p>
          <a:p>
            <a:pPr lvl="0"/>
            <a:r>
              <a:rPr lang="en-US" dirty="0"/>
              <a:t>Definitions and abbreviations</a:t>
            </a:r>
          </a:p>
          <a:p>
            <a:pPr lvl="0"/>
            <a:r>
              <a:rPr lang="en-US" dirty="0"/>
              <a:t>Purpose</a:t>
            </a:r>
          </a:p>
          <a:p>
            <a:pPr lvl="0"/>
            <a:r>
              <a:rPr lang="en-US" dirty="0"/>
              <a:t>Guidance</a:t>
            </a:r>
          </a:p>
          <a:p>
            <a:r>
              <a:rPr lang="en-US" dirty="0"/>
              <a:t>Reporting requirements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 Force </a:t>
            </a:r>
            <a:br>
              <a:rPr lang="en-US" dirty="0"/>
            </a:br>
            <a:r>
              <a:rPr lang="en-US" dirty="0"/>
              <a:t>Response Plan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Title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References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Definitions and abbreviations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Purpose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Guidance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Reporting requirements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Security Force </a:t>
            </a:r>
            <a:br>
              <a:rPr lang="en-US" sz="1000" b="0"/>
            </a:br>
            <a:r>
              <a:rPr lang="en-US" sz="1000" b="0"/>
              <a:t>Response Plan Format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12.3</a:t>
            </a:r>
          </a:p>
        </p:txBody>
      </p:sp>
    </p:spTree>
    <p:extLst>
      <p:ext uri="{BB962C8B-B14F-4D97-AF65-F5344CB8AC3E}">
        <p14:creationId xmlns:p14="http://schemas.microsoft.com/office/powerpoint/2010/main" val="2334873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TeachBack Moment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the primary elements that contribute to the effectiveness of a security force?</a:t>
            </a:r>
          </a:p>
          <a:p>
            <a:r>
              <a:rPr lang="en-US" dirty="0"/>
              <a:t>What are the components that should be included in a security force response plan?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primary elements that contribute to the effectiveness of a security force?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are the components that should be included in a security force response plan?</a:t>
            </a:r>
          </a:p>
        </p:txBody>
      </p:sp>
    </p:spTree>
    <p:extLst>
      <p:ext uri="{BB962C8B-B14F-4D97-AF65-F5344CB8AC3E}">
        <p14:creationId xmlns:p14="http://schemas.microsoft.com/office/powerpoint/2010/main" val="96827877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Part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develop a security force response plan</a:t>
            </a:r>
          </a:p>
          <a:p>
            <a:pPr lvl="1"/>
            <a:r>
              <a:rPr lang="en-US" dirty="0"/>
              <a:t>Duration: 60 minutes (30-exercise; 20-presentations; 10-debrief)</a:t>
            </a:r>
          </a:p>
          <a:p>
            <a:pPr lvl="1"/>
            <a:r>
              <a:rPr lang="en-US" dirty="0"/>
              <a:t>Group composition: table groups</a:t>
            </a:r>
          </a:p>
          <a:p>
            <a:pPr lvl="1"/>
            <a:r>
              <a:rPr lang="en-US" dirty="0"/>
              <a:t>Debrief: team presentations; facilitator feedback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Threaded Exercise Part 5 — National Ministries Building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develop a security force response plan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60 minutes (30-exercise; 20-presentations; 10-debrief)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team presentations; facilitator feedback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Threaded Exercise Part 5 — National Ministries Building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Part 5</a:t>
            </a:r>
          </a:p>
        </p:txBody>
      </p:sp>
    </p:spTree>
    <p:extLst>
      <p:ext uri="{BB962C8B-B14F-4D97-AF65-F5344CB8AC3E}">
        <p14:creationId xmlns:p14="http://schemas.microsoft.com/office/powerpoint/2010/main" val="3737666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Part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27" name="Content Placeholder 10" descr="VIST2_Mod-6_Graphic-attachment-1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98" y="1217613"/>
            <a:ext cx="5192639" cy="39231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Ministries </a:t>
            </a:r>
            <a:br>
              <a:rPr lang="en-US" dirty="0"/>
            </a:br>
            <a:r>
              <a:rPr lang="en-US" dirty="0"/>
              <a:t>Building Complex Map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26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National Ministries </a:t>
            </a:r>
          </a:p>
          <a:p>
            <a:r>
              <a:rPr lang="en-US" sz="1000" b="0" dirty="0"/>
              <a:t>Building Complex Map</a:t>
            </a:r>
          </a:p>
        </p:txBody>
      </p:sp>
      <p:sp>
        <p:nvSpPr>
          <p:cNvPr id="28" name="Text Box 99"/>
          <p:cNvSpPr txBox="1">
            <a:spLocks noChangeArrowheads="1"/>
          </p:cNvSpPr>
          <p:nvPr/>
        </p:nvSpPr>
        <p:spPr bwMode="auto">
          <a:xfrm>
            <a:off x="4249676" y="1327462"/>
            <a:ext cx="1143000" cy="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Ministry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of Defense</a:t>
            </a:r>
          </a:p>
        </p:txBody>
      </p:sp>
      <p:sp>
        <p:nvSpPr>
          <p:cNvPr id="29" name="Text Box 98"/>
          <p:cNvSpPr txBox="1">
            <a:spLocks noChangeArrowheads="1"/>
          </p:cNvSpPr>
          <p:nvPr/>
        </p:nvSpPr>
        <p:spPr bwMode="auto">
          <a:xfrm>
            <a:off x="5142645" y="1327462"/>
            <a:ext cx="904875" cy="44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Security office</a:t>
            </a:r>
          </a:p>
        </p:txBody>
      </p:sp>
      <p:sp>
        <p:nvSpPr>
          <p:cNvPr id="32" name="Text Box 100"/>
          <p:cNvSpPr txBox="1">
            <a:spLocks noChangeArrowheads="1"/>
          </p:cNvSpPr>
          <p:nvPr/>
        </p:nvSpPr>
        <p:spPr bwMode="auto">
          <a:xfrm>
            <a:off x="6460056" y="1922772"/>
            <a:ext cx="88360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Foreign embassy</a:t>
            </a:r>
          </a:p>
        </p:txBody>
      </p:sp>
      <p:sp>
        <p:nvSpPr>
          <p:cNvPr id="33" name="Text Box 101"/>
          <p:cNvSpPr txBox="1">
            <a:spLocks noChangeArrowheads="1"/>
          </p:cNvSpPr>
          <p:nvPr/>
        </p:nvSpPr>
        <p:spPr bwMode="auto">
          <a:xfrm>
            <a:off x="6410502" y="2650800"/>
            <a:ext cx="1014174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+mn-lt"/>
                <a:ea typeface="Calibri"/>
                <a:cs typeface="Times New Roman"/>
              </a:rPr>
              <a:t>Building generator</a:t>
            </a:r>
          </a:p>
        </p:txBody>
      </p:sp>
      <p:sp>
        <p:nvSpPr>
          <p:cNvPr id="34" name="Text Box 130"/>
          <p:cNvSpPr txBox="1">
            <a:spLocks noChangeArrowheads="1"/>
          </p:cNvSpPr>
          <p:nvPr/>
        </p:nvSpPr>
        <p:spPr bwMode="auto">
          <a:xfrm>
            <a:off x="5254881" y="4746533"/>
            <a:ext cx="154495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Second Street</a:t>
            </a:r>
          </a:p>
        </p:txBody>
      </p:sp>
      <p:sp>
        <p:nvSpPr>
          <p:cNvPr id="35" name="Text Box 129"/>
          <p:cNvSpPr txBox="1">
            <a:spLocks noChangeArrowheads="1"/>
          </p:cNvSpPr>
          <p:nvPr/>
        </p:nvSpPr>
        <p:spPr bwMode="auto">
          <a:xfrm>
            <a:off x="3584830" y="4743401"/>
            <a:ext cx="136080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First Street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2143381" y="4291958"/>
            <a:ext cx="1845309" cy="34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Judiciary Lane</a:t>
            </a:r>
          </a:p>
        </p:txBody>
      </p:sp>
      <p:sp>
        <p:nvSpPr>
          <p:cNvPr id="37" name="Text Box 95"/>
          <p:cNvSpPr txBox="1">
            <a:spLocks noChangeArrowheads="1"/>
          </p:cNvSpPr>
          <p:nvPr/>
        </p:nvSpPr>
        <p:spPr bwMode="auto">
          <a:xfrm>
            <a:off x="2043051" y="3142290"/>
            <a:ext cx="1562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National Avenue</a:t>
            </a:r>
          </a:p>
        </p:txBody>
      </p: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2949829" y="2212648"/>
            <a:ext cx="1038861" cy="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National Ministries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Building</a:t>
            </a:r>
          </a:p>
        </p:txBody>
      </p:sp>
      <p:sp>
        <p:nvSpPr>
          <p:cNvPr id="39" name="Text Box 128"/>
          <p:cNvSpPr txBox="1">
            <a:spLocks noChangeArrowheads="1"/>
          </p:cNvSpPr>
          <p:nvPr/>
        </p:nvSpPr>
        <p:spPr bwMode="auto">
          <a:xfrm>
            <a:off x="3295906" y="3588377"/>
            <a:ext cx="86931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Parking lot</a:t>
            </a:r>
          </a:p>
        </p:txBody>
      </p:sp>
      <p:sp>
        <p:nvSpPr>
          <p:cNvPr id="40" name="Text Box 107"/>
          <p:cNvSpPr txBox="1">
            <a:spLocks noChangeArrowheads="1"/>
          </p:cNvSpPr>
          <p:nvPr/>
        </p:nvSpPr>
        <p:spPr bwMode="auto">
          <a:xfrm>
            <a:off x="6047520" y="3756019"/>
            <a:ext cx="1273016" cy="28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Parking garage</a:t>
            </a:r>
          </a:p>
        </p:txBody>
      </p:sp>
      <p:sp>
        <p:nvSpPr>
          <p:cNvPr id="43" name="CallAddL" hidden="1"/>
          <p:cNvSpPr txBox="1">
            <a:spLocks noChangeArrowheads="1"/>
          </p:cNvSpPr>
          <p:nvPr/>
        </p:nvSpPr>
        <p:spPr bwMode="auto">
          <a:xfrm>
            <a:off x="3251456" y="1269038"/>
            <a:ext cx="1206500" cy="210824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(Ministry of Defense)</a:t>
            </a:r>
          </a:p>
        </p:txBody>
      </p:sp>
      <p:sp>
        <p:nvSpPr>
          <p:cNvPr id="44" name="Text Box 98"/>
          <p:cNvSpPr txBox="1">
            <a:spLocks noChangeArrowheads="1"/>
          </p:cNvSpPr>
          <p:nvPr/>
        </p:nvSpPr>
        <p:spPr bwMode="auto">
          <a:xfrm>
            <a:off x="5860036" y="1381614"/>
            <a:ext cx="895350" cy="233681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(Security office)</a:t>
            </a:r>
          </a:p>
        </p:txBody>
      </p:sp>
      <p:sp>
        <p:nvSpPr>
          <p:cNvPr id="45" name="Text Box 100"/>
          <p:cNvSpPr txBox="1">
            <a:spLocks noChangeArrowheads="1"/>
          </p:cNvSpPr>
          <p:nvPr/>
        </p:nvSpPr>
        <p:spPr bwMode="auto">
          <a:xfrm>
            <a:off x="6626158" y="1550029"/>
            <a:ext cx="636508" cy="304800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(Foreign embassy)</a:t>
            </a:r>
          </a:p>
        </p:txBody>
      </p:sp>
      <p:sp>
        <p:nvSpPr>
          <p:cNvPr id="46" name="Text Box 101"/>
          <p:cNvSpPr txBox="1">
            <a:spLocks noChangeArrowheads="1"/>
          </p:cNvSpPr>
          <p:nvPr/>
        </p:nvSpPr>
        <p:spPr bwMode="auto">
          <a:xfrm>
            <a:off x="6175949" y="3023547"/>
            <a:ext cx="1162050" cy="21272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(Building generator)</a:t>
            </a:r>
          </a:p>
        </p:txBody>
      </p:sp>
      <p:sp>
        <p:nvSpPr>
          <p:cNvPr id="47" name="Text Box 130"/>
          <p:cNvSpPr txBox="1">
            <a:spLocks noChangeArrowheads="1"/>
          </p:cNvSpPr>
          <p:nvPr/>
        </p:nvSpPr>
        <p:spPr bwMode="auto">
          <a:xfrm>
            <a:off x="6396612" y="4653114"/>
            <a:ext cx="1162050" cy="251777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(Second Street)</a:t>
            </a:r>
          </a:p>
        </p:txBody>
      </p:sp>
      <p:sp>
        <p:nvSpPr>
          <p:cNvPr id="48" name="Text Box 129"/>
          <p:cNvSpPr txBox="1">
            <a:spLocks noChangeArrowheads="1"/>
          </p:cNvSpPr>
          <p:nvPr/>
        </p:nvSpPr>
        <p:spPr bwMode="auto">
          <a:xfrm>
            <a:off x="4383344" y="4572945"/>
            <a:ext cx="825500" cy="231458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(First Street)</a:t>
            </a:r>
          </a:p>
        </p:txBody>
      </p:sp>
      <p:sp>
        <p:nvSpPr>
          <p:cNvPr id="49" name="Text Box 96"/>
          <p:cNvSpPr txBox="1">
            <a:spLocks noChangeArrowheads="1"/>
          </p:cNvSpPr>
          <p:nvPr/>
        </p:nvSpPr>
        <p:spPr bwMode="auto">
          <a:xfrm>
            <a:off x="2200214" y="4525638"/>
            <a:ext cx="1162050" cy="304800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(Judiciary Lane)</a:t>
            </a:r>
          </a:p>
        </p:txBody>
      </p:sp>
      <p:sp>
        <p:nvSpPr>
          <p:cNvPr id="50" name="Text Box 95"/>
          <p:cNvSpPr txBox="1">
            <a:spLocks noChangeArrowheads="1"/>
          </p:cNvSpPr>
          <p:nvPr/>
        </p:nvSpPr>
        <p:spPr bwMode="auto">
          <a:xfrm>
            <a:off x="2143381" y="3417245"/>
            <a:ext cx="1016000" cy="212408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(National Avenue)</a:t>
            </a:r>
          </a:p>
        </p:txBody>
      </p:sp>
      <p:sp>
        <p:nvSpPr>
          <p:cNvPr id="51" name="Text Box 97"/>
          <p:cNvSpPr txBox="1">
            <a:spLocks noChangeArrowheads="1"/>
          </p:cNvSpPr>
          <p:nvPr/>
        </p:nvSpPr>
        <p:spPr bwMode="auto">
          <a:xfrm>
            <a:off x="2888234" y="2864793"/>
            <a:ext cx="1162050" cy="304800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(National Ministries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Building)</a:t>
            </a:r>
          </a:p>
        </p:txBody>
      </p:sp>
      <p:sp>
        <p:nvSpPr>
          <p:cNvPr id="52" name="Text Box 128"/>
          <p:cNvSpPr txBox="1">
            <a:spLocks noChangeArrowheads="1"/>
          </p:cNvSpPr>
          <p:nvPr/>
        </p:nvSpPr>
        <p:spPr bwMode="auto">
          <a:xfrm>
            <a:off x="3549905" y="3947789"/>
            <a:ext cx="793750" cy="210183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(Parking lot)</a:t>
            </a:r>
          </a:p>
        </p:txBody>
      </p:sp>
      <p:sp>
        <p:nvSpPr>
          <p:cNvPr id="53" name="Text Box 107"/>
          <p:cNvSpPr txBox="1">
            <a:spLocks noChangeArrowheads="1"/>
          </p:cNvSpPr>
          <p:nvPr/>
        </p:nvSpPr>
        <p:spPr bwMode="auto">
          <a:xfrm>
            <a:off x="6660137" y="3698866"/>
            <a:ext cx="635000" cy="28384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(Parking garage)</a:t>
            </a:r>
          </a:p>
        </p:txBody>
      </p:sp>
      <p:sp>
        <p:nvSpPr>
          <p:cNvPr id="41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42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Part 4</a:t>
            </a:r>
          </a:p>
        </p:txBody>
      </p:sp>
      <p:sp>
        <p:nvSpPr>
          <p:cNvPr id="5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grpSp>
        <p:nvGrpSpPr>
          <p:cNvPr id="55" name="CallTop" hidden="1"/>
          <p:cNvGrpSpPr/>
          <p:nvPr/>
        </p:nvGrpSpPr>
        <p:grpSpPr>
          <a:xfrm>
            <a:off x="18466" y="5334000"/>
            <a:ext cx="2970807" cy="1246301"/>
            <a:chOff x="1815178" y="1157431"/>
            <a:chExt cx="5759919" cy="3195431"/>
          </a:xfrm>
        </p:grpSpPr>
        <p:sp>
          <p:nvSpPr>
            <p:cNvPr id="56" name="Text Box 99" hidden="1"/>
            <p:cNvSpPr txBox="1">
              <a:spLocks noChangeArrowheads="1"/>
            </p:cNvSpPr>
            <p:nvPr/>
          </p:nvSpPr>
          <p:spPr bwMode="auto">
            <a:xfrm>
              <a:off x="3781596" y="1228508"/>
              <a:ext cx="998859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Ministry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of Defense</a:t>
              </a:r>
            </a:p>
          </p:txBody>
        </p:sp>
        <p:sp>
          <p:nvSpPr>
            <p:cNvPr id="57" name="Text Box 98" hidden="1"/>
            <p:cNvSpPr txBox="1">
              <a:spLocks noChangeArrowheads="1"/>
            </p:cNvSpPr>
            <p:nvPr/>
          </p:nvSpPr>
          <p:spPr bwMode="auto">
            <a:xfrm>
              <a:off x="4530391" y="1182537"/>
              <a:ext cx="1351949" cy="445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Security office</a:t>
              </a:r>
            </a:p>
          </p:txBody>
        </p:sp>
        <p:sp>
          <p:nvSpPr>
            <p:cNvPr id="58" name="Text Box 100" hidden="1"/>
            <p:cNvSpPr txBox="1">
              <a:spLocks noChangeArrowheads="1"/>
            </p:cNvSpPr>
            <p:nvPr/>
          </p:nvSpPr>
          <p:spPr bwMode="auto">
            <a:xfrm>
              <a:off x="5923307" y="1926054"/>
              <a:ext cx="139731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Foreign embassy</a:t>
              </a:r>
            </a:p>
          </p:txBody>
        </p:sp>
        <p:sp>
          <p:nvSpPr>
            <p:cNvPr id="59" name="Text Box 101" hidden="1"/>
            <p:cNvSpPr txBox="1">
              <a:spLocks noChangeArrowheads="1"/>
            </p:cNvSpPr>
            <p:nvPr/>
          </p:nvSpPr>
          <p:spPr bwMode="auto">
            <a:xfrm>
              <a:off x="5994629" y="2505873"/>
              <a:ext cx="1064310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 generator</a:t>
              </a:r>
            </a:p>
          </p:txBody>
        </p:sp>
        <p:sp>
          <p:nvSpPr>
            <p:cNvPr id="60" name="Text Box 130" hidden="1"/>
            <p:cNvSpPr txBox="1">
              <a:spLocks noChangeArrowheads="1"/>
            </p:cNvSpPr>
            <p:nvPr/>
          </p:nvSpPr>
          <p:spPr bwMode="auto">
            <a:xfrm>
              <a:off x="5016217" y="4013046"/>
              <a:ext cx="1544954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Second Street</a:t>
              </a:r>
            </a:p>
          </p:txBody>
        </p:sp>
        <p:sp>
          <p:nvSpPr>
            <p:cNvPr id="61" name="Text Box 129" hidden="1"/>
            <p:cNvSpPr txBox="1">
              <a:spLocks noChangeArrowheads="1"/>
            </p:cNvSpPr>
            <p:nvPr/>
          </p:nvSpPr>
          <p:spPr bwMode="auto">
            <a:xfrm>
              <a:off x="3327415" y="3839696"/>
              <a:ext cx="1360806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First Street</a:t>
              </a:r>
            </a:p>
          </p:txBody>
        </p:sp>
        <p:sp>
          <p:nvSpPr>
            <p:cNvPr id="62" name="Text Box 96" hidden="1"/>
            <p:cNvSpPr txBox="1">
              <a:spLocks noChangeArrowheads="1"/>
            </p:cNvSpPr>
            <p:nvPr/>
          </p:nvSpPr>
          <p:spPr bwMode="auto">
            <a:xfrm>
              <a:off x="1815178" y="3626654"/>
              <a:ext cx="1845308" cy="34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Judiciary Lane</a:t>
              </a:r>
            </a:p>
          </p:txBody>
        </p:sp>
        <p:sp>
          <p:nvSpPr>
            <p:cNvPr id="63" name="Text Box 95" hidden="1"/>
            <p:cNvSpPr txBox="1">
              <a:spLocks noChangeArrowheads="1"/>
            </p:cNvSpPr>
            <p:nvPr/>
          </p:nvSpPr>
          <p:spPr bwMode="auto">
            <a:xfrm>
              <a:off x="1877869" y="3064731"/>
              <a:ext cx="1562099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Avenue</a:t>
              </a:r>
            </a:p>
          </p:txBody>
        </p:sp>
        <p:sp>
          <p:nvSpPr>
            <p:cNvPr id="64" name="Text Box 97" hidden="1"/>
            <p:cNvSpPr txBox="1">
              <a:spLocks noChangeArrowheads="1"/>
            </p:cNvSpPr>
            <p:nvPr/>
          </p:nvSpPr>
          <p:spPr bwMode="auto">
            <a:xfrm>
              <a:off x="2209773" y="1726729"/>
              <a:ext cx="1038861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</a:t>
              </a:r>
            </a:p>
          </p:txBody>
        </p:sp>
        <p:sp>
          <p:nvSpPr>
            <p:cNvPr id="65" name="Text Box 128" hidden="1"/>
            <p:cNvSpPr txBox="1">
              <a:spLocks noChangeArrowheads="1"/>
            </p:cNvSpPr>
            <p:nvPr/>
          </p:nvSpPr>
          <p:spPr bwMode="auto">
            <a:xfrm>
              <a:off x="3388849" y="2817806"/>
              <a:ext cx="869316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lot</a:t>
              </a:r>
            </a:p>
          </p:txBody>
        </p:sp>
        <p:sp>
          <p:nvSpPr>
            <p:cNvPr id="66" name="Text Box 107" hidden="1"/>
            <p:cNvSpPr txBox="1">
              <a:spLocks noChangeArrowheads="1"/>
            </p:cNvSpPr>
            <p:nvPr/>
          </p:nvSpPr>
          <p:spPr bwMode="auto">
            <a:xfrm>
              <a:off x="5862176" y="3386712"/>
              <a:ext cx="1273017" cy="280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garage</a:t>
              </a:r>
            </a:p>
          </p:txBody>
        </p:sp>
        <p:sp>
          <p:nvSpPr>
            <p:cNvPr id="67" name="CallAddL" hidden="1"/>
            <p:cNvSpPr txBox="1">
              <a:spLocks noChangeArrowheads="1"/>
            </p:cNvSpPr>
            <p:nvPr/>
          </p:nvSpPr>
          <p:spPr bwMode="auto">
            <a:xfrm>
              <a:off x="2177947" y="1157431"/>
              <a:ext cx="1893955" cy="3099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(Ministry of Defense)</a:t>
              </a:r>
            </a:p>
          </p:txBody>
        </p:sp>
        <p:sp>
          <p:nvSpPr>
            <p:cNvPr id="68" name="Text Box 98" hidden="1"/>
            <p:cNvSpPr txBox="1">
              <a:spLocks noChangeArrowheads="1"/>
            </p:cNvSpPr>
            <p:nvPr/>
          </p:nvSpPr>
          <p:spPr bwMode="auto">
            <a:xfrm>
              <a:off x="5694853" y="1188085"/>
              <a:ext cx="1460500" cy="238822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(Security office)</a:t>
              </a:r>
            </a:p>
          </p:txBody>
        </p:sp>
        <p:sp>
          <p:nvSpPr>
            <p:cNvPr id="69" name="Text Box 100" hidden="1"/>
            <p:cNvSpPr txBox="1">
              <a:spLocks noChangeArrowheads="1"/>
            </p:cNvSpPr>
            <p:nvPr/>
          </p:nvSpPr>
          <p:spPr bwMode="auto">
            <a:xfrm>
              <a:off x="5420265" y="1553312"/>
              <a:ext cx="1735090" cy="3048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(Foreign embassy)</a:t>
              </a:r>
            </a:p>
          </p:txBody>
        </p:sp>
        <p:sp>
          <p:nvSpPr>
            <p:cNvPr id="70" name="Text Box 101" hidden="1"/>
            <p:cNvSpPr txBox="1">
              <a:spLocks noChangeArrowheads="1"/>
            </p:cNvSpPr>
            <p:nvPr/>
          </p:nvSpPr>
          <p:spPr bwMode="auto">
            <a:xfrm>
              <a:off x="5614788" y="3026831"/>
              <a:ext cx="1837409" cy="146047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(Building generator)</a:t>
              </a:r>
            </a:p>
          </p:txBody>
        </p:sp>
        <p:sp>
          <p:nvSpPr>
            <p:cNvPr id="71" name="Text Box 130" hidden="1"/>
            <p:cNvSpPr txBox="1">
              <a:spLocks noChangeArrowheads="1"/>
            </p:cNvSpPr>
            <p:nvPr/>
          </p:nvSpPr>
          <p:spPr bwMode="auto">
            <a:xfrm>
              <a:off x="6056759" y="3995324"/>
              <a:ext cx="1511141" cy="247809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(Second Street)</a:t>
              </a:r>
            </a:p>
          </p:txBody>
        </p:sp>
        <p:sp>
          <p:nvSpPr>
            <p:cNvPr id="72" name="Text Box 129" hidden="1"/>
            <p:cNvSpPr txBox="1">
              <a:spLocks noChangeArrowheads="1"/>
            </p:cNvSpPr>
            <p:nvPr/>
          </p:nvSpPr>
          <p:spPr bwMode="auto">
            <a:xfrm>
              <a:off x="3823506" y="4100599"/>
              <a:ext cx="1192710" cy="231459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(First Street)</a:t>
              </a:r>
            </a:p>
          </p:txBody>
        </p:sp>
        <p:sp>
          <p:nvSpPr>
            <p:cNvPr id="73" name="Text Box 96" hidden="1"/>
            <p:cNvSpPr txBox="1">
              <a:spLocks noChangeArrowheads="1"/>
            </p:cNvSpPr>
            <p:nvPr/>
          </p:nvSpPr>
          <p:spPr bwMode="auto">
            <a:xfrm>
              <a:off x="1944912" y="4048062"/>
              <a:ext cx="1495055" cy="3048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(Judiciary Lane)</a:t>
              </a:r>
            </a:p>
          </p:txBody>
        </p:sp>
        <p:sp>
          <p:nvSpPr>
            <p:cNvPr id="74" name="Text Box 95" hidden="1"/>
            <p:cNvSpPr txBox="1">
              <a:spLocks noChangeArrowheads="1"/>
            </p:cNvSpPr>
            <p:nvPr/>
          </p:nvSpPr>
          <p:spPr bwMode="auto">
            <a:xfrm>
              <a:off x="1815178" y="3299269"/>
              <a:ext cx="2200275" cy="171132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(National Avenue)</a:t>
              </a:r>
            </a:p>
          </p:txBody>
        </p:sp>
        <p:sp>
          <p:nvSpPr>
            <p:cNvPr id="75" name="Text Box 97" hidden="1"/>
            <p:cNvSpPr txBox="1">
              <a:spLocks noChangeArrowheads="1"/>
            </p:cNvSpPr>
            <p:nvPr/>
          </p:nvSpPr>
          <p:spPr bwMode="auto">
            <a:xfrm>
              <a:off x="2142024" y="2491859"/>
              <a:ext cx="1929876" cy="261105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Building)</a:t>
              </a:r>
            </a:p>
          </p:txBody>
        </p:sp>
        <p:sp>
          <p:nvSpPr>
            <p:cNvPr id="76" name="Text Box 128" hidden="1"/>
            <p:cNvSpPr txBox="1">
              <a:spLocks noChangeArrowheads="1"/>
            </p:cNvSpPr>
            <p:nvPr/>
          </p:nvSpPr>
          <p:spPr bwMode="auto">
            <a:xfrm>
              <a:off x="3384723" y="3479500"/>
              <a:ext cx="1246189" cy="21018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(Parking lot)</a:t>
              </a:r>
            </a:p>
          </p:txBody>
        </p:sp>
        <p:sp>
          <p:nvSpPr>
            <p:cNvPr id="77" name="Text Box 107" hidden="1"/>
            <p:cNvSpPr txBox="1">
              <a:spLocks noChangeArrowheads="1"/>
            </p:cNvSpPr>
            <p:nvPr/>
          </p:nvSpPr>
          <p:spPr bwMode="auto">
            <a:xfrm>
              <a:off x="6457496" y="3404374"/>
              <a:ext cx="1117601" cy="459105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(Parking garage)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52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12: Security Force Operations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Relationships between Functions (1 of 2)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3" name="Rectangle 1027"/>
          <p:cNvSpPr>
            <a:spLocks noChangeArrowheads="1"/>
          </p:cNvSpPr>
          <p:nvPr/>
        </p:nvSpPr>
        <p:spPr bwMode="auto">
          <a:xfrm>
            <a:off x="697859" y="1101788"/>
            <a:ext cx="865622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b="1" dirty="0">
                <a:latin typeface="+mn-lt"/>
              </a:rPr>
              <a:t>Begin</a:t>
            </a:r>
          </a:p>
          <a:p>
            <a:pPr algn="ctr"/>
            <a:r>
              <a:rPr lang="en-US" altLang="en-US" b="1" dirty="0">
                <a:latin typeface="+mn-lt"/>
              </a:rPr>
              <a:t>action</a:t>
            </a:r>
          </a:p>
        </p:txBody>
      </p:sp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6889750" y="1110146"/>
            <a:ext cx="1525471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b="1" dirty="0">
                <a:latin typeface="+mn-lt"/>
              </a:rPr>
              <a:t>Task</a:t>
            </a:r>
          </a:p>
          <a:p>
            <a:pPr algn="ctr"/>
            <a:r>
              <a:rPr lang="en-US" altLang="en-US" b="1" dirty="0">
                <a:latin typeface="+mn-lt"/>
              </a:rPr>
              <a:t>complete</a:t>
            </a:r>
          </a:p>
        </p:txBody>
      </p:sp>
      <p:sp>
        <p:nvSpPr>
          <p:cNvPr id="18" name="Freeform 1030"/>
          <p:cNvSpPr>
            <a:spLocks/>
          </p:cNvSpPr>
          <p:nvPr/>
        </p:nvSpPr>
        <p:spPr bwMode="auto">
          <a:xfrm>
            <a:off x="698076" y="1353829"/>
            <a:ext cx="7642225" cy="3380005"/>
          </a:xfrm>
          <a:custGeom>
            <a:avLst/>
            <a:gdLst>
              <a:gd name="T0" fmla="*/ 0 w 4814"/>
              <a:gd name="T1" fmla="*/ 2467 h 2468"/>
              <a:gd name="T2" fmla="*/ 4813 w 4814"/>
              <a:gd name="T3" fmla="*/ 2467 h 2468"/>
              <a:gd name="T4" fmla="*/ 4813 w 4814"/>
              <a:gd name="T5" fmla="*/ 0 h 24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14" h="2468">
                <a:moveTo>
                  <a:pt x="0" y="2467"/>
                </a:moveTo>
                <a:lnTo>
                  <a:pt x="4813" y="2467"/>
                </a:lnTo>
                <a:lnTo>
                  <a:pt x="4813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1031"/>
          <p:cNvSpPr>
            <a:spLocks noChangeShapeType="1"/>
          </p:cNvSpPr>
          <p:nvPr/>
        </p:nvSpPr>
        <p:spPr bwMode="auto">
          <a:xfrm>
            <a:off x="693313" y="1352459"/>
            <a:ext cx="0" cy="33800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Line 1035"/>
          <p:cNvSpPr>
            <a:spLocks noChangeShapeType="1"/>
          </p:cNvSpPr>
          <p:nvPr/>
        </p:nvSpPr>
        <p:spPr bwMode="auto">
          <a:xfrm>
            <a:off x="723476" y="1781084"/>
            <a:ext cx="7646987" cy="0"/>
          </a:xfrm>
          <a:prstGeom prst="line">
            <a:avLst/>
          </a:prstGeom>
          <a:noFill/>
          <a:ln w="50800">
            <a:solidFill>
              <a:srgbClr val="00206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Rectangle 1036"/>
          <p:cNvSpPr>
            <a:spLocks noChangeArrowheads="1"/>
          </p:cNvSpPr>
          <p:nvPr/>
        </p:nvSpPr>
        <p:spPr bwMode="auto">
          <a:xfrm>
            <a:off x="3192038" y="1355998"/>
            <a:ext cx="240450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000" b="1" dirty="0">
                <a:latin typeface="+mn-lt"/>
              </a:rPr>
              <a:t>Intruder task time</a:t>
            </a:r>
          </a:p>
        </p:txBody>
      </p:sp>
      <p:sp>
        <p:nvSpPr>
          <p:cNvPr id="28" name="Oval 1040"/>
          <p:cNvSpPr>
            <a:spLocks noChangeArrowheads="1"/>
          </p:cNvSpPr>
          <p:nvPr/>
        </p:nvSpPr>
        <p:spPr bwMode="auto">
          <a:xfrm>
            <a:off x="1915688" y="1684247"/>
            <a:ext cx="15875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30" name="Rectangle 1043"/>
          <p:cNvSpPr>
            <a:spLocks noChangeArrowheads="1"/>
          </p:cNvSpPr>
          <p:nvPr/>
        </p:nvSpPr>
        <p:spPr bwMode="auto">
          <a:xfrm>
            <a:off x="781187" y="3024097"/>
            <a:ext cx="868828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+mj-lt"/>
              </a:rPr>
              <a:t>First</a:t>
            </a:r>
          </a:p>
          <a:p>
            <a:pPr algn="ctr"/>
            <a:r>
              <a:rPr lang="en-US" altLang="en-US" sz="2000" b="1" dirty="0">
                <a:latin typeface="+mj-lt"/>
              </a:rPr>
              <a:t>alarm</a:t>
            </a:r>
          </a:p>
        </p:txBody>
      </p:sp>
      <p:sp>
        <p:nvSpPr>
          <p:cNvPr id="31" name="Line 1044"/>
          <p:cNvSpPr>
            <a:spLocks noChangeShapeType="1"/>
          </p:cNvSpPr>
          <p:nvPr/>
        </p:nvSpPr>
        <p:spPr bwMode="auto">
          <a:xfrm>
            <a:off x="1647401" y="3373347"/>
            <a:ext cx="363537" cy="1952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Rectangle 1049"/>
          <p:cNvSpPr>
            <a:spLocks noChangeArrowheads="1"/>
          </p:cNvSpPr>
          <p:nvPr/>
        </p:nvSpPr>
        <p:spPr bwMode="auto">
          <a:xfrm>
            <a:off x="2029856" y="2794601"/>
            <a:ext cx="1812925" cy="1916113"/>
          </a:xfrm>
          <a:prstGeom prst="rect">
            <a:avLst/>
          </a:prstGeom>
          <a:solidFill>
            <a:srgbClr val="00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37" name="Rectangle 1050"/>
          <p:cNvSpPr>
            <a:spLocks noChangeArrowheads="1"/>
          </p:cNvSpPr>
          <p:nvPr/>
        </p:nvSpPr>
        <p:spPr bwMode="auto">
          <a:xfrm>
            <a:off x="2223664" y="3566649"/>
            <a:ext cx="112851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Detect</a:t>
            </a:r>
          </a:p>
        </p:txBody>
      </p:sp>
      <p:sp>
        <p:nvSpPr>
          <p:cNvPr id="38" name="Rectangle 1051"/>
          <p:cNvSpPr>
            <a:spLocks noChangeArrowheads="1"/>
          </p:cNvSpPr>
          <p:nvPr/>
        </p:nvSpPr>
        <p:spPr bwMode="auto">
          <a:xfrm rot="-5400000">
            <a:off x="2632575" y="3590361"/>
            <a:ext cx="194284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  <a:latin typeface="+mn-lt"/>
              </a:rPr>
              <a:t>Alarm assessed</a:t>
            </a:r>
          </a:p>
        </p:txBody>
      </p:sp>
      <p:sp>
        <p:nvSpPr>
          <p:cNvPr id="43" name="Rectangle 1056"/>
          <p:cNvSpPr>
            <a:spLocks noChangeArrowheads="1"/>
          </p:cNvSpPr>
          <p:nvPr/>
        </p:nvSpPr>
        <p:spPr bwMode="auto">
          <a:xfrm>
            <a:off x="3844501" y="2797084"/>
            <a:ext cx="3151187" cy="1916113"/>
          </a:xfrm>
          <a:prstGeom prst="rect">
            <a:avLst/>
          </a:prstGeom>
          <a:solidFill>
            <a:srgbClr val="66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4" name="Rectangle 1057"/>
          <p:cNvSpPr>
            <a:spLocks noChangeArrowheads="1"/>
          </p:cNvSpPr>
          <p:nvPr/>
        </p:nvSpPr>
        <p:spPr bwMode="auto">
          <a:xfrm>
            <a:off x="4368376" y="3568017"/>
            <a:ext cx="1502014" cy="462307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Respond</a:t>
            </a:r>
          </a:p>
        </p:txBody>
      </p:sp>
      <p:sp>
        <p:nvSpPr>
          <p:cNvPr id="45" name="Rectangle 1058"/>
          <p:cNvSpPr>
            <a:spLocks noChangeArrowheads="1"/>
          </p:cNvSpPr>
          <p:nvPr/>
        </p:nvSpPr>
        <p:spPr bwMode="auto">
          <a:xfrm rot="-5400000">
            <a:off x="5961786" y="3459436"/>
            <a:ext cx="1404231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+mn-lt"/>
              </a:rPr>
              <a:t>Intruder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+mn-lt"/>
              </a:rPr>
              <a:t>interrupted</a:t>
            </a:r>
          </a:p>
        </p:txBody>
      </p:sp>
      <p:sp>
        <p:nvSpPr>
          <p:cNvPr id="49" name="Line 1062"/>
          <p:cNvSpPr>
            <a:spLocks noChangeShapeType="1"/>
          </p:cNvSpPr>
          <p:nvPr/>
        </p:nvSpPr>
        <p:spPr bwMode="auto">
          <a:xfrm flipV="1">
            <a:off x="6995688" y="2055722"/>
            <a:ext cx="0" cy="26765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Line 1063"/>
          <p:cNvSpPr>
            <a:spLocks noChangeShapeType="1"/>
          </p:cNvSpPr>
          <p:nvPr/>
        </p:nvSpPr>
        <p:spPr bwMode="auto">
          <a:xfrm>
            <a:off x="2004588" y="2485934"/>
            <a:ext cx="5005388" cy="0"/>
          </a:xfrm>
          <a:prstGeom prst="line">
            <a:avLst/>
          </a:prstGeom>
          <a:noFill/>
          <a:ln w="50800">
            <a:solidFill>
              <a:srgbClr val="00206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Rectangle 1064"/>
          <p:cNvSpPr>
            <a:spLocks noChangeArrowheads="1"/>
          </p:cNvSpPr>
          <p:nvPr/>
        </p:nvSpPr>
        <p:spPr bwMode="auto">
          <a:xfrm>
            <a:off x="3420638" y="2461433"/>
            <a:ext cx="216084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 dirty="0">
                <a:latin typeface="Kabel Dm BT" charset="0"/>
              </a:rPr>
              <a:t>PPS time required</a:t>
            </a:r>
          </a:p>
        </p:txBody>
      </p:sp>
      <p:sp>
        <p:nvSpPr>
          <p:cNvPr id="52" name="Line 1065"/>
          <p:cNvSpPr>
            <a:spLocks noChangeShapeType="1"/>
          </p:cNvSpPr>
          <p:nvPr/>
        </p:nvSpPr>
        <p:spPr bwMode="auto">
          <a:xfrm>
            <a:off x="1972838" y="2250984"/>
            <a:ext cx="6346825" cy="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 type="stealth" w="med" len="lg"/>
            <a:tailEnd type="stealth" w="med" len="lg"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Rectangle 1066"/>
          <p:cNvSpPr>
            <a:spLocks noChangeArrowheads="1"/>
          </p:cNvSpPr>
          <p:nvPr/>
        </p:nvSpPr>
        <p:spPr bwMode="auto">
          <a:xfrm>
            <a:off x="4944638" y="1793784"/>
            <a:ext cx="100828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400" b="1" dirty="0">
                <a:latin typeface="+mn-lt"/>
              </a:rPr>
              <a:t>Delay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52178" y="5113535"/>
            <a:ext cx="4988123" cy="830997"/>
          </a:xfrm>
          <a:prstGeom prst="rect">
            <a:avLst/>
          </a:prstGeom>
          <a:solidFill>
            <a:srgbClr val="F8DB8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Comparison: </a:t>
            </a:r>
          </a:p>
          <a:p>
            <a:pPr algn="ctr"/>
            <a:r>
              <a:rPr lang="en-US" sz="2400" b="1" dirty="0"/>
              <a:t>Intruder timeline to PPS</a:t>
            </a:r>
          </a:p>
        </p:txBody>
      </p:sp>
      <p:sp>
        <p:nvSpPr>
          <p:cNvPr id="34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35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dirty="0"/>
              <a:t>Relationships between Functions (1 of 2)</a:t>
            </a:r>
          </a:p>
        </p:txBody>
      </p:sp>
      <p:sp>
        <p:nvSpPr>
          <p:cNvPr id="40" name="CallAddL" hidden="1"/>
          <p:cNvSpPr>
            <a:spLocks noChangeArrowheads="1"/>
          </p:cNvSpPr>
          <p:nvPr/>
        </p:nvSpPr>
        <p:spPr bwMode="auto">
          <a:xfrm>
            <a:off x="63782" y="5344907"/>
            <a:ext cx="424796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Begin</a:t>
            </a:r>
          </a:p>
          <a:p>
            <a:pPr algn="ctr"/>
            <a:r>
              <a:rPr lang="en-US" altLang="en-US" sz="700" dirty="0">
                <a:latin typeface="+mn-lt"/>
              </a:rPr>
              <a:t>action</a:t>
            </a:r>
          </a:p>
        </p:txBody>
      </p:sp>
      <p:sp>
        <p:nvSpPr>
          <p:cNvPr id="41" name="CallAddL" hidden="1"/>
          <p:cNvSpPr>
            <a:spLocks noChangeArrowheads="1"/>
          </p:cNvSpPr>
          <p:nvPr/>
        </p:nvSpPr>
        <p:spPr bwMode="auto">
          <a:xfrm>
            <a:off x="1033814" y="5390584"/>
            <a:ext cx="88325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Intruder task time</a:t>
            </a:r>
          </a:p>
        </p:txBody>
      </p:sp>
      <p:sp>
        <p:nvSpPr>
          <p:cNvPr id="42" name="CallAddL" hidden="1"/>
          <p:cNvSpPr>
            <a:spLocks noChangeArrowheads="1"/>
          </p:cNvSpPr>
          <p:nvPr/>
        </p:nvSpPr>
        <p:spPr bwMode="auto">
          <a:xfrm>
            <a:off x="2321743" y="5359781"/>
            <a:ext cx="55480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Task</a:t>
            </a:r>
          </a:p>
          <a:p>
            <a:pPr algn="ctr"/>
            <a:r>
              <a:rPr lang="en-US" altLang="en-US" sz="700" dirty="0">
                <a:latin typeface="+mn-lt"/>
              </a:rPr>
              <a:t>complete</a:t>
            </a:r>
          </a:p>
        </p:txBody>
      </p:sp>
      <p:sp>
        <p:nvSpPr>
          <p:cNvPr id="46" name="CallAddL" hidden="1"/>
          <p:cNvSpPr>
            <a:spLocks noChangeArrowheads="1"/>
          </p:cNvSpPr>
          <p:nvPr/>
        </p:nvSpPr>
        <p:spPr bwMode="auto">
          <a:xfrm>
            <a:off x="1908168" y="5608876"/>
            <a:ext cx="41357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Delay</a:t>
            </a:r>
          </a:p>
        </p:txBody>
      </p:sp>
      <p:sp>
        <p:nvSpPr>
          <p:cNvPr id="47" name="CallAddL" hidden="1"/>
          <p:cNvSpPr>
            <a:spLocks noChangeArrowheads="1"/>
          </p:cNvSpPr>
          <p:nvPr/>
        </p:nvSpPr>
        <p:spPr bwMode="auto">
          <a:xfrm>
            <a:off x="1168930" y="5769160"/>
            <a:ext cx="913712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PPS time required</a:t>
            </a:r>
          </a:p>
        </p:txBody>
      </p:sp>
      <p:sp>
        <p:nvSpPr>
          <p:cNvPr id="48" name="CallAddL" hidden="1"/>
          <p:cNvSpPr>
            <a:spLocks noChangeArrowheads="1"/>
          </p:cNvSpPr>
          <p:nvPr/>
        </p:nvSpPr>
        <p:spPr bwMode="auto">
          <a:xfrm>
            <a:off x="78209" y="5715299"/>
            <a:ext cx="41036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First</a:t>
            </a:r>
          </a:p>
          <a:p>
            <a:pPr algn="ctr"/>
            <a:r>
              <a:rPr lang="en-US" altLang="en-US" sz="700" dirty="0">
                <a:latin typeface="+mn-lt"/>
              </a:rPr>
              <a:t>alarm</a:t>
            </a:r>
          </a:p>
        </p:txBody>
      </p:sp>
      <p:sp>
        <p:nvSpPr>
          <p:cNvPr id="54" name="CallAddL" hidden="1"/>
          <p:cNvSpPr>
            <a:spLocks noChangeArrowheads="1"/>
          </p:cNvSpPr>
          <p:nvPr/>
        </p:nvSpPr>
        <p:spPr bwMode="auto">
          <a:xfrm>
            <a:off x="601161" y="6173451"/>
            <a:ext cx="44563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Detect</a:t>
            </a:r>
          </a:p>
        </p:txBody>
      </p:sp>
      <p:sp>
        <p:nvSpPr>
          <p:cNvPr id="55" name="CallAddL" hidden="1"/>
          <p:cNvSpPr>
            <a:spLocks noChangeArrowheads="1"/>
          </p:cNvSpPr>
          <p:nvPr/>
        </p:nvSpPr>
        <p:spPr bwMode="auto">
          <a:xfrm rot="-5400000">
            <a:off x="693298" y="6159297"/>
            <a:ext cx="823944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Alarm assessed</a:t>
            </a:r>
          </a:p>
        </p:txBody>
      </p:sp>
      <p:sp>
        <p:nvSpPr>
          <p:cNvPr id="56" name="CallAddL" hidden="1"/>
          <p:cNvSpPr>
            <a:spLocks noChangeArrowheads="1"/>
          </p:cNvSpPr>
          <p:nvPr/>
        </p:nvSpPr>
        <p:spPr bwMode="auto">
          <a:xfrm>
            <a:off x="1291772" y="6173451"/>
            <a:ext cx="543418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Respond</a:t>
            </a:r>
          </a:p>
        </p:txBody>
      </p:sp>
      <p:sp>
        <p:nvSpPr>
          <p:cNvPr id="57" name="CallAddL" hidden="1"/>
          <p:cNvSpPr>
            <a:spLocks noChangeArrowheads="1"/>
          </p:cNvSpPr>
          <p:nvPr/>
        </p:nvSpPr>
        <p:spPr bwMode="auto">
          <a:xfrm rot="-5400000">
            <a:off x="1961388" y="6041278"/>
            <a:ext cx="6155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Intruder</a:t>
            </a:r>
          </a:p>
          <a:p>
            <a:pPr algn="ctr"/>
            <a:r>
              <a:rPr lang="en-US" altLang="en-US" sz="700" dirty="0">
                <a:latin typeface="+mn-lt"/>
              </a:rPr>
              <a:t>interrupted</a:t>
            </a:r>
          </a:p>
        </p:txBody>
      </p:sp>
      <p:sp>
        <p:nvSpPr>
          <p:cNvPr id="58" name="CallAddL" hidden="1"/>
          <p:cNvSpPr txBox="1"/>
          <p:nvPr/>
        </p:nvSpPr>
        <p:spPr>
          <a:xfrm>
            <a:off x="1180942" y="6409070"/>
            <a:ext cx="1803400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+mn-lt"/>
              </a:rPr>
              <a:t>Comparison: Intruder timeline to PPS</a:t>
            </a:r>
          </a:p>
        </p:txBody>
      </p:sp>
      <p:sp>
        <p:nvSpPr>
          <p:cNvPr id="5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6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12.1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Summary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Relationships between functions</a:t>
            </a:r>
          </a:p>
          <a:p>
            <a:pPr lvl="0"/>
            <a:r>
              <a:rPr lang="en-US" dirty="0"/>
              <a:t>Primary elements of security force effectiveness</a:t>
            </a:r>
          </a:p>
          <a:p>
            <a:r>
              <a:rPr lang="en-US" dirty="0"/>
              <a:t>Develop a security force response plan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Relationships between functions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Primary elements of security force effectiveness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Develop a security force response plan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Summary</a:t>
            </a:r>
            <a:endParaRPr lang="en-US" sz="1000" b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12: Security Force Operations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Relationships between Functions (2 of 2)</a:t>
            </a:r>
          </a:p>
        </p:txBody>
      </p:sp>
      <p:pic>
        <p:nvPicPr>
          <p:cNvPr id="53" name="Picture Placeholder 52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12.1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453933" y="1170554"/>
            <a:ext cx="865623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Begin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action</a:t>
            </a: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5356405" y="1156762"/>
            <a:ext cx="1199047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Task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  <a:latin typeface="+mn-lt"/>
              </a:rPr>
              <a:t>complete</a:t>
            </a:r>
          </a:p>
        </p:txBody>
      </p:sp>
      <p:sp>
        <p:nvSpPr>
          <p:cNvPr id="59" name="Line 9"/>
          <p:cNvSpPr>
            <a:spLocks noChangeShapeType="1"/>
          </p:cNvSpPr>
          <p:nvPr/>
        </p:nvSpPr>
        <p:spPr bwMode="auto">
          <a:xfrm flipV="1">
            <a:off x="1306513" y="1788407"/>
            <a:ext cx="5186362" cy="1588"/>
          </a:xfrm>
          <a:prstGeom prst="line">
            <a:avLst/>
          </a:prstGeom>
          <a:noFill/>
          <a:ln w="50800">
            <a:solidFill>
              <a:srgbClr val="00206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2516890" y="1382849"/>
            <a:ext cx="240450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000" b="1" dirty="0">
                <a:latin typeface="+mn-lt"/>
              </a:rPr>
              <a:t>Intruder task time</a:t>
            </a:r>
          </a:p>
        </p:txBody>
      </p:sp>
      <p:sp>
        <p:nvSpPr>
          <p:cNvPr id="64" name="Oval 14"/>
          <p:cNvSpPr>
            <a:spLocks noChangeArrowheads="1"/>
          </p:cNvSpPr>
          <p:nvPr/>
        </p:nvSpPr>
        <p:spPr bwMode="auto">
          <a:xfrm>
            <a:off x="2466975" y="1724907"/>
            <a:ext cx="15875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 flipV="1">
            <a:off x="2554288" y="2032882"/>
            <a:ext cx="0" cy="27400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1332475" y="3064757"/>
            <a:ext cx="868828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First</a:t>
            </a: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alarm</a:t>
            </a:r>
          </a:p>
        </p:txBody>
      </p:sp>
      <p:sp>
        <p:nvSpPr>
          <p:cNvPr id="67" name="Line 18"/>
          <p:cNvSpPr>
            <a:spLocks noChangeShapeType="1"/>
          </p:cNvSpPr>
          <p:nvPr/>
        </p:nvSpPr>
        <p:spPr bwMode="auto">
          <a:xfrm>
            <a:off x="2198688" y="3414007"/>
            <a:ext cx="363537" cy="1952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71" name="Group 22"/>
          <p:cNvGrpSpPr>
            <a:grpSpLocks/>
          </p:cNvGrpSpPr>
          <p:nvPr/>
        </p:nvGrpSpPr>
        <p:grpSpPr bwMode="auto">
          <a:xfrm>
            <a:off x="2570163" y="2850445"/>
            <a:ext cx="1812925" cy="1916112"/>
            <a:chOff x="1325" y="2293"/>
            <a:chExt cx="1142" cy="1400"/>
          </a:xfrm>
        </p:grpSpPr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1325" y="2293"/>
              <a:ext cx="1142" cy="140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454" y="2846"/>
              <a:ext cx="711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chemeClr val="bg1"/>
                  </a:solidFill>
                  <a:latin typeface="+mn-lt"/>
                </a:rPr>
                <a:t>Detect</a:t>
              </a:r>
            </a:p>
          </p:txBody>
        </p:sp>
      </p:grpSp>
      <p:sp>
        <p:nvSpPr>
          <p:cNvPr id="74" name="Rectangle 25"/>
          <p:cNvSpPr>
            <a:spLocks noChangeArrowheads="1"/>
          </p:cNvSpPr>
          <p:nvPr/>
        </p:nvSpPr>
        <p:spPr bwMode="auto">
          <a:xfrm rot="-5400000">
            <a:off x="3183862" y="3595198"/>
            <a:ext cx="194284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  <a:latin typeface="+mn-lt"/>
              </a:rPr>
              <a:t>Alarm assessed</a:t>
            </a:r>
          </a:p>
        </p:txBody>
      </p:sp>
      <p:grpSp>
        <p:nvGrpSpPr>
          <p:cNvPr id="78" name="Group 29"/>
          <p:cNvGrpSpPr>
            <a:grpSpLocks/>
          </p:cNvGrpSpPr>
          <p:nvPr/>
        </p:nvGrpSpPr>
        <p:grpSpPr bwMode="auto">
          <a:xfrm>
            <a:off x="4395788" y="2850445"/>
            <a:ext cx="3151187" cy="1916112"/>
            <a:chOff x="2475" y="2293"/>
            <a:chExt cx="1985" cy="1400"/>
          </a:xfrm>
        </p:grpSpPr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2475" y="2293"/>
              <a:ext cx="1985" cy="1400"/>
            </a:xfrm>
            <a:prstGeom prst="rect">
              <a:avLst/>
            </a:prstGeom>
            <a:solidFill>
              <a:srgbClr val="66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2805" y="2847"/>
              <a:ext cx="946" cy="338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chemeClr val="bg1"/>
                  </a:solidFill>
                  <a:latin typeface="+mn-lt"/>
                </a:rPr>
                <a:t>Respond</a:t>
              </a:r>
            </a:p>
          </p:txBody>
        </p:sp>
      </p:grpSp>
      <p:sp>
        <p:nvSpPr>
          <p:cNvPr id="81" name="Rectangle 32"/>
          <p:cNvSpPr>
            <a:spLocks noChangeArrowheads="1"/>
          </p:cNvSpPr>
          <p:nvPr/>
        </p:nvSpPr>
        <p:spPr bwMode="auto">
          <a:xfrm rot="-5400000">
            <a:off x="6447334" y="3470113"/>
            <a:ext cx="1538883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Intruder</a:t>
            </a:r>
          </a:p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interrupted</a:t>
            </a:r>
          </a:p>
        </p:txBody>
      </p:sp>
      <p:sp>
        <p:nvSpPr>
          <p:cNvPr id="85" name="Line 36"/>
          <p:cNvSpPr>
            <a:spLocks noChangeShapeType="1"/>
          </p:cNvSpPr>
          <p:nvPr/>
        </p:nvSpPr>
        <p:spPr bwMode="auto">
          <a:xfrm flipV="1">
            <a:off x="7546975" y="2096382"/>
            <a:ext cx="0" cy="26765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6" name="Line 37"/>
          <p:cNvSpPr>
            <a:spLocks noChangeShapeType="1"/>
          </p:cNvSpPr>
          <p:nvPr/>
        </p:nvSpPr>
        <p:spPr bwMode="auto">
          <a:xfrm>
            <a:off x="2555875" y="2551995"/>
            <a:ext cx="5005388" cy="0"/>
          </a:xfrm>
          <a:prstGeom prst="line">
            <a:avLst/>
          </a:prstGeom>
          <a:noFill/>
          <a:ln w="50800">
            <a:solidFill>
              <a:srgbClr val="00206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3971925" y="2536120"/>
            <a:ext cx="2073773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hlink"/>
                </a:solidFill>
                <a:latin typeface="+mn-lt"/>
              </a:rPr>
              <a:t>PPS Time Required</a:t>
            </a: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2524125" y="2278945"/>
            <a:ext cx="3917950" cy="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 type="stealth" w="med" len="lg"/>
            <a:tailEnd type="stealth" w="med" len="lg"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495925" y="1821745"/>
            <a:ext cx="87043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2000" b="1" dirty="0">
                <a:latin typeface="+mn-lt"/>
              </a:rPr>
              <a:t>Delay</a:t>
            </a:r>
          </a:p>
        </p:txBody>
      </p:sp>
      <p:grpSp>
        <p:nvGrpSpPr>
          <p:cNvPr id="90" name="Group 41"/>
          <p:cNvGrpSpPr>
            <a:grpSpLocks/>
          </p:cNvGrpSpPr>
          <p:nvPr/>
        </p:nvGrpSpPr>
        <p:grpSpPr bwMode="auto">
          <a:xfrm>
            <a:off x="1260475" y="1393120"/>
            <a:ext cx="5218113" cy="3381375"/>
            <a:chOff x="490" y="1229"/>
            <a:chExt cx="4817" cy="2469"/>
          </a:xfrm>
        </p:grpSpPr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493" y="1230"/>
              <a:ext cx="4814" cy="2468"/>
            </a:xfrm>
            <a:custGeom>
              <a:avLst/>
              <a:gdLst>
                <a:gd name="T0" fmla="*/ 0 w 4814"/>
                <a:gd name="T1" fmla="*/ 2467 h 2468"/>
                <a:gd name="T2" fmla="*/ 4813 w 4814"/>
                <a:gd name="T3" fmla="*/ 2467 h 2468"/>
                <a:gd name="T4" fmla="*/ 4813 w 4814"/>
                <a:gd name="T5" fmla="*/ 0 h 24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14" h="2468">
                  <a:moveTo>
                    <a:pt x="0" y="2467"/>
                  </a:moveTo>
                  <a:lnTo>
                    <a:pt x="4813" y="2467"/>
                  </a:lnTo>
                  <a:lnTo>
                    <a:pt x="481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43"/>
            <p:cNvSpPr>
              <a:spLocks noChangeShapeType="1"/>
            </p:cNvSpPr>
            <p:nvPr/>
          </p:nvSpPr>
          <p:spPr bwMode="auto">
            <a:xfrm>
              <a:off x="490" y="1229"/>
              <a:ext cx="0" cy="24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3899694" y="5024049"/>
            <a:ext cx="3687228" cy="461665"/>
          </a:xfrm>
          <a:prstGeom prst="rect">
            <a:avLst/>
          </a:prstGeom>
          <a:solidFill>
            <a:srgbClr val="F8DB88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No interruption diagram</a:t>
            </a:r>
          </a:p>
        </p:txBody>
      </p:sp>
      <p:sp>
        <p:nvSpPr>
          <p:cNvPr id="36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Relationships between Functions (2 of 2)</a:t>
            </a:r>
            <a:endParaRPr lang="en-US" sz="1000" b="0" dirty="0"/>
          </a:p>
        </p:txBody>
      </p:sp>
      <p:sp>
        <p:nvSpPr>
          <p:cNvPr id="37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</a:t>
            </a:r>
          </a:p>
          <a:p>
            <a:r>
              <a:rPr lang="en-US" sz="800" b="0"/>
              <a:t>Addendum 12.1</a:t>
            </a:r>
            <a:endParaRPr lang="en-US" sz="800" b="0" dirty="0"/>
          </a:p>
        </p:txBody>
      </p:sp>
      <p:sp>
        <p:nvSpPr>
          <p:cNvPr id="38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39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dirty="0"/>
              <a:t>Relationships between Functions (2 of 2)</a:t>
            </a:r>
          </a:p>
        </p:txBody>
      </p:sp>
      <p:sp>
        <p:nvSpPr>
          <p:cNvPr id="58" name="CallAddL" hidden="1"/>
          <p:cNvSpPr>
            <a:spLocks noChangeArrowheads="1"/>
          </p:cNvSpPr>
          <p:nvPr/>
        </p:nvSpPr>
        <p:spPr bwMode="auto">
          <a:xfrm>
            <a:off x="63782" y="5344907"/>
            <a:ext cx="424796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Begin</a:t>
            </a:r>
          </a:p>
          <a:p>
            <a:pPr algn="ctr"/>
            <a:r>
              <a:rPr lang="en-US" altLang="en-US" sz="700" dirty="0">
                <a:latin typeface="+mn-lt"/>
              </a:rPr>
              <a:t>action</a:t>
            </a:r>
          </a:p>
        </p:txBody>
      </p:sp>
      <p:sp>
        <p:nvSpPr>
          <p:cNvPr id="61" name="CallAddL" hidden="1"/>
          <p:cNvSpPr>
            <a:spLocks noChangeArrowheads="1"/>
          </p:cNvSpPr>
          <p:nvPr/>
        </p:nvSpPr>
        <p:spPr bwMode="auto">
          <a:xfrm>
            <a:off x="1033814" y="5390584"/>
            <a:ext cx="88325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Intruder task time</a:t>
            </a:r>
          </a:p>
        </p:txBody>
      </p:sp>
      <p:sp>
        <p:nvSpPr>
          <p:cNvPr id="62" name="CallAddL" hidden="1"/>
          <p:cNvSpPr>
            <a:spLocks noChangeArrowheads="1"/>
          </p:cNvSpPr>
          <p:nvPr/>
        </p:nvSpPr>
        <p:spPr bwMode="auto">
          <a:xfrm>
            <a:off x="2321743" y="5359781"/>
            <a:ext cx="55480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Task</a:t>
            </a:r>
          </a:p>
          <a:p>
            <a:pPr algn="ctr"/>
            <a:r>
              <a:rPr lang="en-US" altLang="en-US" sz="700" dirty="0">
                <a:latin typeface="+mn-lt"/>
              </a:rPr>
              <a:t>complete</a:t>
            </a:r>
          </a:p>
        </p:txBody>
      </p:sp>
      <p:sp>
        <p:nvSpPr>
          <p:cNvPr id="63" name="CallAddL" hidden="1"/>
          <p:cNvSpPr>
            <a:spLocks noChangeArrowheads="1"/>
          </p:cNvSpPr>
          <p:nvPr/>
        </p:nvSpPr>
        <p:spPr bwMode="auto">
          <a:xfrm>
            <a:off x="1908168" y="5608876"/>
            <a:ext cx="41357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Delay</a:t>
            </a:r>
          </a:p>
        </p:txBody>
      </p:sp>
      <p:sp>
        <p:nvSpPr>
          <p:cNvPr id="68" name="CallAddL" hidden="1"/>
          <p:cNvSpPr>
            <a:spLocks noChangeArrowheads="1"/>
          </p:cNvSpPr>
          <p:nvPr/>
        </p:nvSpPr>
        <p:spPr bwMode="auto">
          <a:xfrm>
            <a:off x="1168930" y="5769160"/>
            <a:ext cx="913712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PPS time required</a:t>
            </a:r>
          </a:p>
        </p:txBody>
      </p:sp>
      <p:sp>
        <p:nvSpPr>
          <p:cNvPr id="69" name="CallAddL" hidden="1"/>
          <p:cNvSpPr>
            <a:spLocks noChangeArrowheads="1"/>
          </p:cNvSpPr>
          <p:nvPr/>
        </p:nvSpPr>
        <p:spPr bwMode="auto">
          <a:xfrm>
            <a:off x="78209" y="5715299"/>
            <a:ext cx="41036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First</a:t>
            </a:r>
          </a:p>
          <a:p>
            <a:pPr algn="ctr"/>
            <a:r>
              <a:rPr lang="en-US" altLang="en-US" sz="700" dirty="0">
                <a:latin typeface="+mn-lt"/>
              </a:rPr>
              <a:t>alarm</a:t>
            </a:r>
          </a:p>
        </p:txBody>
      </p:sp>
      <p:sp>
        <p:nvSpPr>
          <p:cNvPr id="70" name="CallAddL" hidden="1"/>
          <p:cNvSpPr>
            <a:spLocks noChangeArrowheads="1"/>
          </p:cNvSpPr>
          <p:nvPr/>
        </p:nvSpPr>
        <p:spPr bwMode="auto">
          <a:xfrm>
            <a:off x="601161" y="6173451"/>
            <a:ext cx="445635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Detect</a:t>
            </a:r>
          </a:p>
        </p:txBody>
      </p:sp>
      <p:sp>
        <p:nvSpPr>
          <p:cNvPr id="75" name="CallAddL" hidden="1"/>
          <p:cNvSpPr>
            <a:spLocks noChangeArrowheads="1"/>
          </p:cNvSpPr>
          <p:nvPr/>
        </p:nvSpPr>
        <p:spPr bwMode="auto">
          <a:xfrm rot="-5400000">
            <a:off x="693298" y="6159297"/>
            <a:ext cx="823944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Alarm assessed</a:t>
            </a:r>
          </a:p>
        </p:txBody>
      </p:sp>
      <p:sp>
        <p:nvSpPr>
          <p:cNvPr id="76" name="CallAddL" hidden="1"/>
          <p:cNvSpPr>
            <a:spLocks noChangeArrowheads="1"/>
          </p:cNvSpPr>
          <p:nvPr/>
        </p:nvSpPr>
        <p:spPr bwMode="auto">
          <a:xfrm>
            <a:off x="1291772" y="6173451"/>
            <a:ext cx="543418" cy="2006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700" dirty="0">
                <a:latin typeface="+mn-lt"/>
              </a:rPr>
              <a:t>Respond</a:t>
            </a:r>
          </a:p>
        </p:txBody>
      </p:sp>
      <p:sp>
        <p:nvSpPr>
          <p:cNvPr id="77" name="CallAddL" hidden="1"/>
          <p:cNvSpPr>
            <a:spLocks noChangeArrowheads="1"/>
          </p:cNvSpPr>
          <p:nvPr/>
        </p:nvSpPr>
        <p:spPr bwMode="auto">
          <a:xfrm rot="-5400000">
            <a:off x="1961388" y="6041278"/>
            <a:ext cx="6155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700" dirty="0">
                <a:latin typeface="+mn-lt"/>
              </a:rPr>
              <a:t>Intruder</a:t>
            </a:r>
          </a:p>
          <a:p>
            <a:pPr algn="ctr"/>
            <a:r>
              <a:rPr lang="en-US" altLang="en-US" sz="700" dirty="0">
                <a:latin typeface="+mn-lt"/>
              </a:rPr>
              <a:t>interrupted</a:t>
            </a:r>
          </a:p>
        </p:txBody>
      </p:sp>
      <p:sp>
        <p:nvSpPr>
          <p:cNvPr id="82" name="CallAddL" hidden="1"/>
          <p:cNvSpPr txBox="1"/>
          <p:nvPr/>
        </p:nvSpPr>
        <p:spPr>
          <a:xfrm>
            <a:off x="1332475" y="6409070"/>
            <a:ext cx="144247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No interruption diagram</a:t>
            </a:r>
          </a:p>
        </p:txBody>
      </p:sp>
      <p:sp>
        <p:nvSpPr>
          <p:cNvPr id="52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54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12.1</a:t>
            </a:r>
          </a:p>
        </p:txBody>
      </p:sp>
    </p:spTree>
    <p:extLst>
      <p:ext uri="{BB962C8B-B14F-4D97-AF65-F5344CB8AC3E}">
        <p14:creationId xmlns:p14="http://schemas.microsoft.com/office/powerpoint/2010/main" val="1233329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and </a:t>
            </a:r>
            <a:br>
              <a:rPr lang="en-US" dirty="0"/>
            </a:br>
            <a:r>
              <a:rPr lang="en-US" dirty="0"/>
              <a:t>Assessment Function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Detection and assessment — the first function of the physical protection system</a:t>
            </a:r>
          </a:p>
          <a:p>
            <a:r>
              <a:rPr lang="en-US" dirty="0"/>
              <a:t>Detection without assessment is </a:t>
            </a:r>
            <a:r>
              <a:rPr lang="en-US" u="sng" dirty="0"/>
              <a:t>not</a:t>
            </a:r>
            <a:r>
              <a:rPr lang="en-US" dirty="0"/>
              <a:t> detection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and </a:t>
            </a:r>
            <a:br>
              <a:rPr lang="en-US" sz="1000" b="0"/>
            </a:br>
            <a:r>
              <a:rPr lang="en-US" sz="1000" b="0"/>
              <a:t>Assessment Function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Detection and assessment — the first function of the physical protection system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Detection without assessment is </a:t>
            </a:r>
            <a:r>
              <a:rPr lang="en-US" sz="1000" b="0" u="sng"/>
              <a:t>not</a:t>
            </a:r>
            <a:r>
              <a:rPr lang="en-US" sz="1000" b="0"/>
              <a:t> detection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170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and </a:t>
            </a:r>
            <a:br>
              <a:rPr lang="en-US" dirty="0"/>
            </a:br>
            <a:r>
              <a:rPr lang="en-US" dirty="0"/>
              <a:t>Assessment Function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12: Security Force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933950" y="3914187"/>
            <a:ext cx="3099737" cy="2067513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Detection with electronic sensors</a:t>
            </a:r>
          </a:p>
          <a:p>
            <a:pPr lvl="1"/>
            <a:r>
              <a:rPr lang="en-US" dirty="0"/>
              <a:t>Detection with entry control</a:t>
            </a:r>
          </a:p>
          <a:p>
            <a:pPr lvl="1"/>
            <a:r>
              <a:rPr lang="en-US" dirty="0"/>
              <a:t>Detection with security force personnel</a:t>
            </a:r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13236" y="569640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Detection and </a:t>
            </a:r>
            <a:br>
              <a:rPr lang="en-US" sz="1000" b="0"/>
            </a:br>
            <a:r>
              <a:rPr lang="en-US" sz="1000" b="0"/>
              <a:t>Assessment Function (2 of 2)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Detection with electronic sensors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Detection with entry control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Detection with security force personnel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6416380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ference Master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3A8669FE01B49B99F730BF577FB1F" ma:contentTypeVersion="" ma:contentTypeDescription="Create a new document." ma:contentTypeScope="" ma:versionID="43ad00e84c03e9fe39a1426cb15443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285736-B111-41EB-AFCB-75917D21F858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9CB066-19E0-4684-8C04-811DD1ADC7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E6C754-BB4B-4261-9C14-E87B1BC424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CourseAcronym02b_Module Template_FG-PG_vNO</Template>
  <TotalTime>4800</TotalTime>
  <Words>4797</Words>
  <Application>Microsoft Office PowerPoint</Application>
  <PresentationFormat>On-screen Show (4:3)</PresentationFormat>
  <Paragraphs>878</Paragraphs>
  <Slides>60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Helvetica</vt:lpstr>
      <vt:lpstr>Kabel Dm BT</vt:lpstr>
      <vt:lpstr>Tahoma</vt:lpstr>
      <vt:lpstr>Times New Roman</vt:lpstr>
      <vt:lpstr>Wingdings</vt:lpstr>
      <vt:lpstr>Primary Master No Icons</vt:lpstr>
      <vt:lpstr>Reference Master Icons</vt:lpstr>
      <vt:lpstr>Security Force Operations</vt:lpstr>
      <vt:lpstr>Module Objective</vt:lpstr>
      <vt:lpstr>Physical Protection System</vt:lpstr>
      <vt:lpstr>Physical Protection System —  Functional Relationships</vt:lpstr>
      <vt:lpstr>Intruder Action Timeline Activity</vt:lpstr>
      <vt:lpstr>Relationships between Functions (1 of 2)</vt:lpstr>
      <vt:lpstr>Relationships between Functions (2 of 2)</vt:lpstr>
      <vt:lpstr>Detection and  Assessment Function (1 of 2)</vt:lpstr>
      <vt:lpstr>Detection and  Assessment Function (2 of 2)</vt:lpstr>
      <vt:lpstr>Detection with Electronic Sensors (1 of 2)</vt:lpstr>
      <vt:lpstr>Detection with Electronic Sensors (2 of 2)</vt:lpstr>
      <vt:lpstr>Detection with Electronic  Sensors Example (1 of 2)</vt:lpstr>
      <vt:lpstr>Detection with Electronic  Sensors Example (2 of 2)</vt:lpstr>
      <vt:lpstr>Detection with Entry Control (1 of 2)</vt:lpstr>
      <vt:lpstr>Detection with Entry Control (2 of 2)</vt:lpstr>
      <vt:lpstr>Detection with Security Force</vt:lpstr>
      <vt:lpstr>Detection Function Effectiveness (1 of 2)</vt:lpstr>
      <vt:lpstr>Detection Function Effectiveness (2 of 2)</vt:lpstr>
      <vt:lpstr>Discussion Questions</vt:lpstr>
      <vt:lpstr>Delay Function</vt:lpstr>
      <vt:lpstr>Delay Function Elements (1 of 2)</vt:lpstr>
      <vt:lpstr>Delay Function Elements (2 of 2)</vt:lpstr>
      <vt:lpstr>Delay Prior to Detection</vt:lpstr>
      <vt:lpstr>Delay Function with  Physical Protection System</vt:lpstr>
      <vt:lpstr>Delay Function Example (1 of 2)</vt:lpstr>
      <vt:lpstr>Delay Function Example (2 of 2)</vt:lpstr>
      <vt:lpstr>Discussion Questions</vt:lpstr>
      <vt:lpstr>Response Function Section</vt:lpstr>
      <vt:lpstr>Response Function Definition</vt:lpstr>
      <vt:lpstr>Response Function Success</vt:lpstr>
      <vt:lpstr>Responding Personnel</vt:lpstr>
      <vt:lpstr>Contingency Planning Definition</vt:lpstr>
      <vt:lpstr>Contingency Planning Purpose</vt:lpstr>
      <vt:lpstr>Communication (1 of 3)</vt:lpstr>
      <vt:lpstr>Communication (2 of 3)</vt:lpstr>
      <vt:lpstr>Communication (3 of 3)</vt:lpstr>
      <vt:lpstr>Interruption Response</vt:lpstr>
      <vt:lpstr>Neutralization Response</vt:lpstr>
      <vt:lpstr>Response Function of the  Physical Protection System</vt:lpstr>
      <vt:lpstr>Response Function Example (1 of 2)</vt:lpstr>
      <vt:lpstr>Response Function Example (2 of 2)</vt:lpstr>
      <vt:lpstr>Discussion Question</vt:lpstr>
      <vt:lpstr>TeachBack Moment</vt:lpstr>
      <vt:lpstr>Primary Elements of  Security Force Effectiveness</vt:lpstr>
      <vt:lpstr>Selection of Security Force Members —  Pre-Employment</vt:lpstr>
      <vt:lpstr>Selection of Security Force  Members — Desirable Qualities</vt:lpstr>
      <vt:lpstr>Selection of Security Force Members —  Important Considerations</vt:lpstr>
      <vt:lpstr>Discussion Questions (1 of 2)</vt:lpstr>
      <vt:lpstr>Discussion Questions (2 of 2)</vt:lpstr>
      <vt:lpstr>Initial and Continuous Training</vt:lpstr>
      <vt:lpstr>Deployment of Equipment</vt:lpstr>
      <vt:lpstr>Appropriate Supervision</vt:lpstr>
      <vt:lpstr>Inappropriate Supervision</vt:lpstr>
      <vt:lpstr>Discussion Questions</vt:lpstr>
      <vt:lpstr>Develop a Security Force Response Plan</vt:lpstr>
      <vt:lpstr>Security Force  Response Plan Format</vt:lpstr>
      <vt:lpstr>TeachBack Moment</vt:lpstr>
      <vt:lpstr>Threaded Exercise Part 5 — National Ministries Building</vt:lpstr>
      <vt:lpstr>National Ministries  Building Complex Map</vt:lpstr>
      <vt:lpstr>Module Summary</vt:lpstr>
    </vt:vector>
  </TitlesOfParts>
  <Company>Office of Antiterrorism Assistance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12: Security Force Operations</dc:title>
  <dc:subject>Critical Infrastructure Security and Resilience (CISR)</dc:subject>
  <dc:creator>ATA</dc:creator>
  <cp:lastModifiedBy>PAE-DELL-1</cp:lastModifiedBy>
  <cp:revision>181</cp:revision>
  <dcterms:created xsi:type="dcterms:W3CDTF">2013-12-04T17:15:08Z</dcterms:created>
  <dcterms:modified xsi:type="dcterms:W3CDTF">2022-04-29T09:18:39Z</dcterms:modified>
  <cp:contentStatus>v4.00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0x01010039D3A8669FE01B49B99F730BF577FB1F</vt:lpwstr>
  </property>
</Properties>
</file>