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4"/>
    <p:sldMasterId id="2147483762" r:id="rId5"/>
  </p:sldMasterIdLst>
  <p:notesMasterIdLst>
    <p:notesMasterId r:id="rId74"/>
  </p:notesMasterIdLst>
  <p:handoutMasterIdLst>
    <p:handoutMasterId r:id="rId75"/>
  </p:handoutMasterIdLst>
  <p:sldIdLst>
    <p:sldId id="271" r:id="rId6"/>
    <p:sldId id="275" r:id="rId7"/>
    <p:sldId id="310" r:id="rId8"/>
    <p:sldId id="278" r:id="rId9"/>
    <p:sldId id="282" r:id="rId10"/>
    <p:sldId id="283" r:id="rId11"/>
    <p:sldId id="312" r:id="rId12"/>
    <p:sldId id="284" r:id="rId13"/>
    <p:sldId id="313" r:id="rId14"/>
    <p:sldId id="314" r:id="rId15"/>
    <p:sldId id="319" r:id="rId16"/>
    <p:sldId id="357" r:id="rId17"/>
    <p:sldId id="272" r:id="rId18"/>
    <p:sldId id="359" r:id="rId19"/>
    <p:sldId id="360" r:id="rId20"/>
    <p:sldId id="324" r:id="rId21"/>
    <p:sldId id="358" r:id="rId22"/>
    <p:sldId id="361" r:id="rId23"/>
    <p:sldId id="362" r:id="rId24"/>
    <p:sldId id="326" r:id="rId25"/>
    <p:sldId id="320" r:id="rId26"/>
    <p:sldId id="327" r:id="rId27"/>
    <p:sldId id="289" r:id="rId28"/>
    <p:sldId id="364" r:id="rId29"/>
    <p:sldId id="328" r:id="rId30"/>
    <p:sldId id="329" r:id="rId31"/>
    <p:sldId id="330" r:id="rId32"/>
    <p:sldId id="285" r:id="rId33"/>
    <p:sldId id="331" r:id="rId34"/>
    <p:sldId id="332" r:id="rId35"/>
    <p:sldId id="333" r:id="rId36"/>
    <p:sldId id="334" r:id="rId37"/>
    <p:sldId id="335" r:id="rId38"/>
    <p:sldId id="337" r:id="rId39"/>
    <p:sldId id="338" r:id="rId40"/>
    <p:sldId id="339" r:id="rId41"/>
    <p:sldId id="267" r:id="rId42"/>
    <p:sldId id="290" r:id="rId43"/>
    <p:sldId id="341" r:id="rId44"/>
    <p:sldId id="365" r:id="rId45"/>
    <p:sldId id="291" r:id="rId46"/>
    <p:sldId id="342" r:id="rId47"/>
    <p:sldId id="343" r:id="rId48"/>
    <p:sldId id="366" r:id="rId49"/>
    <p:sldId id="344" r:id="rId50"/>
    <p:sldId id="345" r:id="rId51"/>
    <p:sldId id="346" r:id="rId52"/>
    <p:sldId id="367" r:id="rId53"/>
    <p:sldId id="347" r:id="rId54"/>
    <p:sldId id="348" r:id="rId55"/>
    <p:sldId id="349" r:id="rId56"/>
    <p:sldId id="350" r:id="rId57"/>
    <p:sldId id="368" r:id="rId58"/>
    <p:sldId id="351" r:id="rId59"/>
    <p:sldId id="369" r:id="rId60"/>
    <p:sldId id="294" r:id="rId61"/>
    <p:sldId id="370" r:id="rId62"/>
    <p:sldId id="352" r:id="rId63"/>
    <p:sldId id="293" r:id="rId64"/>
    <p:sldId id="371" r:id="rId65"/>
    <p:sldId id="297" r:id="rId66"/>
    <p:sldId id="353" r:id="rId67"/>
    <p:sldId id="292" r:id="rId68"/>
    <p:sldId id="354" r:id="rId69"/>
    <p:sldId id="305" r:id="rId70"/>
    <p:sldId id="307" r:id="rId71"/>
    <p:sldId id="355" r:id="rId72"/>
    <p:sldId id="277" r:id="rId73"/>
  </p:sldIdLst>
  <p:sldSz cx="9144000" cy="6858000" type="screen4x3"/>
  <p:notesSz cx="7010400" cy="9372600"/>
  <p:custDataLst>
    <p:tags r:id="rId7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69">
          <p15:clr>
            <a:srgbClr val="A4A3A4"/>
          </p15:clr>
        </p15:guide>
        <p15:guide id="2" orient="horz" pos="720">
          <p15:clr>
            <a:srgbClr val="A4A3A4"/>
          </p15:clr>
        </p15:guide>
        <p15:guide id="3" orient="horz" pos="144">
          <p15:clr>
            <a:srgbClr val="A4A3A4"/>
          </p15:clr>
        </p15:guide>
        <p15:guide id="4" orient="horz" pos="3108">
          <p15:clr>
            <a:srgbClr val="A4A3A4"/>
          </p15:clr>
        </p15:guide>
        <p15:guide id="5" orient="horz" pos="141">
          <p15:clr>
            <a:srgbClr val="A4A3A4"/>
          </p15:clr>
        </p15:guide>
        <p15:guide id="6" orient="horz" pos="3168">
          <p15:clr>
            <a:srgbClr val="A4A3A4"/>
          </p15:clr>
        </p15:guide>
        <p15:guide id="7" orient="horz" pos="3112">
          <p15:clr>
            <a:srgbClr val="A4A3A4"/>
          </p15:clr>
        </p15:guide>
        <p15:guide id="8" orient="horz" pos="4146">
          <p15:clr>
            <a:srgbClr val="A4A3A4"/>
          </p15:clr>
        </p15:guide>
        <p15:guide id="9" orient="horz" pos="2160">
          <p15:clr>
            <a:srgbClr val="A4A3A4"/>
          </p15:clr>
        </p15:guide>
        <p15:guide id="10" orient="horz" pos="432">
          <p15:clr>
            <a:srgbClr val="A4A3A4"/>
          </p15:clr>
        </p15:guide>
        <p15:guide id="11" pos="259">
          <p15:clr>
            <a:srgbClr val="A4A3A4"/>
          </p15:clr>
        </p15:guide>
        <p15:guide id="12" pos="5617">
          <p15:clr>
            <a:srgbClr val="A4A3A4"/>
          </p15:clr>
        </p15:guide>
        <p15:guide id="13" pos="48">
          <p15:clr>
            <a:srgbClr val="A4A3A4"/>
          </p15:clr>
        </p15:guide>
        <p15:guide id="14" pos="1824">
          <p15:clr>
            <a:srgbClr val="A4A3A4"/>
          </p15:clr>
        </p15:guide>
        <p15:guide id="15" pos="2880">
          <p15:clr>
            <a:srgbClr val="A4A3A4"/>
          </p15:clr>
        </p15:guide>
        <p15:guide id="16" pos="4031">
          <p15:clr>
            <a:srgbClr val="A4A3A4"/>
          </p15:clr>
        </p15:guide>
        <p15:guide id="17" pos="5499">
          <p15:clr>
            <a:srgbClr val="A4A3A4"/>
          </p15:clr>
        </p15:guide>
        <p15:guide id="18" pos="2764">
          <p15:clr>
            <a:srgbClr val="A4A3A4"/>
          </p15:clr>
        </p15:guide>
        <p15:guide id="19" pos="2995">
          <p15:clr>
            <a:srgbClr val="A4A3A4"/>
          </p15:clr>
        </p15:guide>
        <p15:guide id="20" orient="horz" pos="3370">
          <p15:clr>
            <a:srgbClr val="A4A3A4"/>
          </p15:clr>
        </p15:guide>
        <p15:guide id="21" orient="horz" pos="924">
          <p15:clr>
            <a:srgbClr val="A4A3A4"/>
          </p15:clr>
        </p15:guide>
        <p15:guide id="22" pos="4235">
          <p15:clr>
            <a:srgbClr val="A4A3A4"/>
          </p15:clr>
        </p15:guide>
        <p15:guide id="23" pos="152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2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imonmp" initials="s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2F2F"/>
    <a:srgbClr val="F1B713"/>
    <a:srgbClr val="DDDDDD"/>
    <a:srgbClr val="EAEAEA"/>
    <a:srgbClr val="F8DB88"/>
    <a:srgbClr val="FFFF99"/>
    <a:srgbClr val="D7CB29"/>
    <a:srgbClr val="EADB16"/>
    <a:srgbClr val="F3D80D"/>
    <a:srgbClr val="F5EF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8927" autoAdjust="0"/>
    <p:restoredTop sz="95326" autoAdjust="0"/>
  </p:normalViewPr>
  <p:slideViewPr>
    <p:cSldViewPr snapToGrid="0">
      <p:cViewPr varScale="1">
        <p:scale>
          <a:sx n="41" d="100"/>
          <a:sy n="41" d="100"/>
        </p:scale>
        <p:origin x="328" y="28"/>
      </p:cViewPr>
      <p:guideLst>
        <p:guide orient="horz" pos="769"/>
        <p:guide orient="horz" pos="720"/>
        <p:guide orient="horz" pos="144"/>
        <p:guide orient="horz" pos="3108"/>
        <p:guide orient="horz" pos="141"/>
        <p:guide orient="horz" pos="3168"/>
        <p:guide orient="horz" pos="3112"/>
        <p:guide orient="horz" pos="4146"/>
        <p:guide orient="horz" pos="2160"/>
        <p:guide orient="horz" pos="432"/>
        <p:guide pos="259"/>
        <p:guide pos="5617"/>
        <p:guide pos="48"/>
        <p:guide pos="1824"/>
        <p:guide pos="2880"/>
        <p:guide pos="4031"/>
        <p:guide pos="5499"/>
        <p:guide pos="2764"/>
        <p:guide pos="2995"/>
        <p:guide orient="horz" pos="3370"/>
        <p:guide orient="horz" pos="924"/>
        <p:guide pos="4235"/>
        <p:guide pos="152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60" d="100"/>
        <a:sy n="160" d="100"/>
      </p:scale>
      <p:origin x="0" y="-59166"/>
    </p:cViewPr>
  </p:sorterViewPr>
  <p:notesViewPr>
    <p:cSldViewPr snapToGrid="0">
      <p:cViewPr>
        <p:scale>
          <a:sx n="90" d="100"/>
          <a:sy n="90" d="100"/>
        </p:scale>
        <p:origin x="-1734" y="186"/>
      </p:cViewPr>
      <p:guideLst>
        <p:guide orient="horz" pos="2952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tags" Target="tags/tag1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notesMaster" Target="notesMasters/notesMaster1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commentAuthors" Target="commentAuthor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505200" y="0"/>
            <a:ext cx="301752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45720" tIns="9144" rIns="45720" bIns="9144" numCol="1" anchor="b" anchorCtr="0" compatLnSpc="1">
            <a:prstTxWarp prst="textNoShape">
              <a:avLst/>
            </a:prstTxWarp>
          </a:bodyPr>
          <a:lstStyle>
            <a:lvl1pPr defTabSz="936712">
              <a:defRPr sz="1200">
                <a:latin typeface="Arial" charset="0"/>
              </a:defRPr>
            </a:lvl1pPr>
          </a:lstStyle>
          <a:p>
            <a:pPr algn="r">
              <a:defRPr/>
            </a:pPr>
            <a:r>
              <a:rPr lang="en-US" sz="900" dirty="0"/>
              <a:t>Office of Antiterrorism Assistance</a:t>
            </a:r>
          </a:p>
        </p:txBody>
      </p:sp>
      <p:sp>
        <p:nvSpPr>
          <p:cNvPr id="18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87680" y="8915400"/>
            <a:ext cx="301752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45720" tIns="9144" rIns="45720" bIns="0" numCol="1" anchor="t" anchorCtr="0" compatLnSpc="1">
            <a:prstTxWarp prst="textNoShape">
              <a:avLst/>
            </a:prstTxWarp>
          </a:bodyPr>
          <a:lstStyle>
            <a:lvl1pPr algn="r" defTabSz="936712">
              <a:defRPr sz="1200">
                <a:latin typeface="Arial" charset="0"/>
              </a:defRPr>
            </a:lvl1pPr>
          </a:lstStyle>
          <a:p>
            <a:pPr algn="l">
              <a:defRPr/>
            </a:pPr>
            <a:r>
              <a:rPr lang="en-US" sz="900" dirty="0"/>
              <a:t>Critical Infrastructure Security and Resilience (CISR) v4.00</a:t>
            </a:r>
          </a:p>
        </p:txBody>
      </p:sp>
      <p:sp>
        <p:nvSpPr>
          <p:cNvPr id="19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87680" y="0"/>
            <a:ext cx="301752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45720" tIns="9144" rIns="45720" bIns="9144" numCol="1" anchor="b" anchorCtr="0" compatLnSpc="1">
            <a:prstTxWarp prst="textNoShape">
              <a:avLst/>
            </a:prstTxWarp>
          </a:bodyPr>
          <a:lstStyle>
            <a:lvl1pPr defTabSz="936712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 sz="900" dirty="0"/>
              <a:t>Module 13: Security Technology</a:t>
            </a:r>
          </a:p>
        </p:txBody>
      </p:sp>
      <p:sp>
        <p:nvSpPr>
          <p:cNvPr id="20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505200" y="8915400"/>
            <a:ext cx="301752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45720" tIns="9144" rIns="45720" bIns="0" numCol="1" anchor="t" anchorCtr="0" compatLnSpc="1">
            <a:prstTxWarp prst="textNoShape">
              <a:avLst/>
            </a:prstTxWarp>
          </a:bodyPr>
          <a:lstStyle>
            <a:lvl1pPr algn="r" defTabSz="936712">
              <a:defRPr sz="1200">
                <a:latin typeface="Arial" charset="0"/>
              </a:defRPr>
            </a:lvl1pPr>
          </a:lstStyle>
          <a:p>
            <a:pPr>
              <a:defRPr/>
            </a:pPr>
            <a:fld id="{591BD6A8-70E5-40D7-9606-410942FF5122}" type="slidenum">
              <a:rPr lang="en-US" sz="900"/>
              <a:pPr>
                <a:defRPr/>
              </a:pPr>
              <a:t>‹#›</a:t>
            </a:fld>
            <a:endParaRPr lang="en-US" sz="900" dirty="0"/>
          </a:p>
        </p:txBody>
      </p:sp>
      <p:cxnSp>
        <p:nvCxnSpPr>
          <p:cNvPr id="21" name="Straight Connector 20"/>
          <p:cNvCxnSpPr/>
          <p:nvPr/>
        </p:nvCxnSpPr>
        <p:spPr>
          <a:xfrm>
            <a:off x="533400" y="457200"/>
            <a:ext cx="5943600" cy="0"/>
          </a:xfrm>
          <a:prstGeom prst="line">
            <a:avLst/>
          </a:prstGeom>
          <a:ln w="9525">
            <a:solidFill>
              <a:srgbClr val="2F2F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33400" y="8915400"/>
            <a:ext cx="5943600" cy="0"/>
          </a:xfrm>
          <a:prstGeom prst="line">
            <a:avLst/>
          </a:prstGeom>
          <a:ln w="9525">
            <a:solidFill>
              <a:srgbClr val="2F2F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87680" y="9051638"/>
            <a:ext cx="6035040" cy="320962"/>
          </a:xfrm>
          <a:prstGeom prst="rect">
            <a:avLst/>
          </a:prstGeom>
          <a:noFill/>
        </p:spPr>
        <p:txBody>
          <a:bodyPr wrap="square" tIns="9144" bIns="9144" rtlCol="0">
            <a:noAutofit/>
          </a:bodyPr>
          <a:lstStyle/>
          <a:p>
            <a:pPr algn="ctr"/>
            <a:r>
              <a:rPr lang="en-US" sz="900" b="1" dirty="0"/>
              <a:t>OFFICE OF ANTITERRORISM ASSISTANCE - FOR TRAINING PURPOSES ONLY</a:t>
            </a:r>
          </a:p>
        </p:txBody>
      </p:sp>
    </p:spTree>
    <p:extLst>
      <p:ext uri="{BB962C8B-B14F-4D97-AF65-F5344CB8AC3E}">
        <p14:creationId xmlns:p14="http://schemas.microsoft.com/office/powerpoint/2010/main" val="3997515574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2050" y="701675"/>
            <a:ext cx="4686300" cy="35163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104902" y="4452710"/>
            <a:ext cx="4800598" cy="4206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611" tIns="46806" rIns="93611" bIns="468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</p:txBody>
      </p:sp>
      <p:sp>
        <p:nvSpPr>
          <p:cNvPr id="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3505200" y="0"/>
            <a:ext cx="301752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45720" tIns="9144" rIns="45720" bIns="9144" numCol="1" anchor="b" anchorCtr="0" compatLnSpc="1">
            <a:prstTxWarp prst="textNoShape">
              <a:avLst/>
            </a:prstTxWarp>
          </a:bodyPr>
          <a:lstStyle>
            <a:lvl1pPr defTabSz="936712">
              <a:defRPr sz="1200">
                <a:latin typeface="Arial" charset="0"/>
              </a:defRPr>
            </a:lvl1pPr>
          </a:lstStyle>
          <a:p>
            <a:pPr algn="r">
              <a:defRPr/>
            </a:pPr>
            <a:r>
              <a:rPr lang="en-US" sz="900" dirty="0"/>
              <a:t>Office of Antiterrorism Assistance</a:t>
            </a:r>
          </a:p>
        </p:txBody>
      </p:sp>
      <p:sp>
        <p:nvSpPr>
          <p:cNvPr id="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87680" y="8915400"/>
            <a:ext cx="301752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45720" tIns="9144" rIns="45720" bIns="0" numCol="1" anchor="t" anchorCtr="0" compatLnSpc="1">
            <a:prstTxWarp prst="textNoShape">
              <a:avLst/>
            </a:prstTxWarp>
          </a:bodyPr>
          <a:lstStyle>
            <a:lvl1pPr algn="r" defTabSz="936712">
              <a:defRPr sz="1200">
                <a:latin typeface="Arial" charset="0"/>
              </a:defRPr>
            </a:lvl1pPr>
          </a:lstStyle>
          <a:p>
            <a:pPr algn="l">
              <a:defRPr/>
            </a:pPr>
            <a:r>
              <a:rPr lang="en-US" sz="900" dirty="0"/>
              <a:t>Critical Infrastructure Security and Resilience (CISR) v4.00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87680" y="0"/>
            <a:ext cx="301752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45720" tIns="9144" rIns="45720" bIns="9144" numCol="1" anchor="b" anchorCtr="0" compatLnSpc="1">
            <a:prstTxWarp prst="textNoShape">
              <a:avLst/>
            </a:prstTxWarp>
          </a:bodyPr>
          <a:lstStyle>
            <a:lvl1pPr defTabSz="936712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 sz="900" dirty="0"/>
              <a:t>Module 13: Security Technology</a:t>
            </a:r>
          </a:p>
        </p:txBody>
      </p:sp>
      <p:sp>
        <p:nvSpPr>
          <p:cNvPr id="11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505200" y="8915400"/>
            <a:ext cx="3017520" cy="137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45720" tIns="9144" rIns="45720" bIns="0" numCol="1" anchor="t" anchorCtr="0" compatLnSpc="1">
            <a:prstTxWarp prst="textNoShape">
              <a:avLst/>
            </a:prstTxWarp>
          </a:bodyPr>
          <a:lstStyle>
            <a:lvl1pPr algn="r" defTabSz="936712">
              <a:defRPr sz="1200">
                <a:latin typeface="Arial" charset="0"/>
              </a:defRPr>
            </a:lvl1pPr>
          </a:lstStyle>
          <a:p>
            <a:pPr>
              <a:defRPr/>
            </a:pPr>
            <a:fld id="{591BD6A8-70E5-40D7-9606-410942FF5122}" type="slidenum">
              <a:rPr lang="en-US" sz="900"/>
              <a:pPr>
                <a:defRPr/>
              </a:pPr>
              <a:t>‹#›</a:t>
            </a:fld>
            <a:endParaRPr lang="en-US" sz="9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533400" y="457200"/>
            <a:ext cx="5943600" cy="0"/>
          </a:xfrm>
          <a:prstGeom prst="line">
            <a:avLst/>
          </a:prstGeom>
          <a:ln w="9525">
            <a:solidFill>
              <a:srgbClr val="2F2F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33400" y="8915400"/>
            <a:ext cx="5943600" cy="0"/>
          </a:xfrm>
          <a:prstGeom prst="line">
            <a:avLst/>
          </a:prstGeom>
          <a:ln w="9525">
            <a:solidFill>
              <a:srgbClr val="2F2F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87680" y="9051638"/>
            <a:ext cx="6035040" cy="320962"/>
          </a:xfrm>
          <a:prstGeom prst="rect">
            <a:avLst/>
          </a:prstGeom>
          <a:noFill/>
        </p:spPr>
        <p:txBody>
          <a:bodyPr wrap="square" tIns="9144" bIns="9144" rtlCol="0">
            <a:noAutofit/>
          </a:bodyPr>
          <a:lstStyle/>
          <a:p>
            <a:pPr algn="ctr"/>
            <a:r>
              <a:rPr lang="en-US" sz="900" b="1" dirty="0"/>
              <a:t>OFFICE OF ANTITERRORISM ASSISTANCE - FOR TRAINING PURPOSES ONLY</a:t>
            </a:r>
          </a:p>
        </p:txBody>
      </p:sp>
    </p:spTree>
    <p:extLst>
      <p:ext uri="{BB962C8B-B14F-4D97-AF65-F5344CB8AC3E}">
        <p14:creationId xmlns:p14="http://schemas.microsoft.com/office/powerpoint/2010/main" val="2619954458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114300" indent="-114300" algn="l" rtl="0" eaLnBrk="0" fontAlgn="base" hangingPunct="0">
      <a:spcBef>
        <a:spcPct val="30000"/>
      </a:spcBef>
      <a:spcAft>
        <a:spcPct val="0"/>
      </a:spcAft>
      <a:buFont typeface="Arial" pitchFamily="34" charset="0"/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571500" indent="-114300" algn="l" rtl="0" eaLnBrk="0" fontAlgn="base" hangingPunct="0">
      <a:spcBef>
        <a:spcPct val="30000"/>
      </a:spcBef>
      <a:spcAft>
        <a:spcPct val="0"/>
      </a:spcAft>
      <a:buFont typeface="Arial" pitchFamily="34" charset="0"/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1028700" indent="-114300" algn="l" rtl="0" eaLnBrk="0" fontAlgn="base" hangingPunct="0">
      <a:spcBef>
        <a:spcPct val="30000"/>
      </a:spcBef>
      <a:spcAft>
        <a:spcPct val="0"/>
      </a:spcAft>
      <a:buFont typeface="Arial" pitchFamily="34" charset="0"/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485900" indent="-114300" algn="l" rtl="0" eaLnBrk="0" fontAlgn="base" hangingPunct="0">
      <a:spcBef>
        <a:spcPct val="30000"/>
      </a:spcBef>
      <a:spcAft>
        <a:spcPct val="0"/>
      </a:spcAft>
      <a:buFont typeface="Arial" pitchFamily="34" charset="0"/>
      <a:buChar char="•"/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algn="r">
              <a:defRPr/>
            </a:pPr>
            <a:r>
              <a:rPr lang="en-US" sz="900" dirty="0"/>
              <a:t>Office of Antiterrorism Assistance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 sz="900" dirty="0"/>
              <a:t>Critical Infrastructure Security and Resilience (CISR) v4.00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z="900" dirty="0"/>
              <a:t>Module 13: Security Technology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591BD6A8-70E5-40D7-9606-410942FF5122}" type="slidenum">
              <a:rPr lang="en-US" sz="900" smtClean="0"/>
              <a:pPr>
                <a:defRPr/>
              </a:pPr>
              <a:t>1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3623044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algn="r">
              <a:defRPr/>
            </a:pPr>
            <a:r>
              <a:rPr lang="en-US" sz="900" dirty="0"/>
              <a:t>Office of Antiterrorism Assistance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 sz="900" dirty="0"/>
              <a:t>Critical Infrastructure Security and Resilience (CISR) v4.00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z="900" dirty="0"/>
              <a:t>Module 13: Security Technology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591BD6A8-70E5-40D7-9606-410942FF5122}" type="slidenum">
              <a:rPr lang="en-US" sz="900" smtClean="0"/>
              <a:pPr>
                <a:defRPr/>
              </a:pPr>
              <a:t>66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8968824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algn="r">
              <a:defRPr/>
            </a:pPr>
            <a:r>
              <a:rPr lang="en-US" sz="900" dirty="0"/>
              <a:t>Office of Antiterrorism Assistance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quarter" idx="11"/>
          </p:nvPr>
        </p:nvSpPr>
        <p:spPr/>
        <p:txBody>
          <a:bodyPr/>
          <a:lstStyle/>
          <a:p>
            <a:pPr algn="l">
              <a:defRPr/>
            </a:pPr>
            <a:r>
              <a:rPr lang="en-US" sz="900" dirty="0"/>
              <a:t>Critical Infrastructure Security and Resilience (CISR) v4.00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z="900" dirty="0"/>
              <a:t>Module 13: Security Technology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591BD6A8-70E5-40D7-9606-410942FF5122}" type="slidenum">
              <a:rPr lang="en-US" sz="900" smtClean="0"/>
              <a:pPr>
                <a:defRPr/>
              </a:pPr>
              <a:t>68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599870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imary: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411163" y="2743200"/>
            <a:ext cx="6996225" cy="1371600"/>
          </a:xfrm>
          <a:effectLst/>
        </p:spPr>
        <p:txBody>
          <a:bodyPr lIns="91440" tIns="45720" rIns="91440" bIns="45720" anchor="ctr"/>
          <a:lstStyle>
            <a:lvl1pPr algn="l">
              <a:spcAft>
                <a:spcPts val="200"/>
              </a:spcAft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Place Module 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0" y="228600"/>
            <a:ext cx="4340543" cy="914400"/>
          </a:xfrm>
        </p:spPr>
        <p:txBody>
          <a:bodyPr anchor="t"/>
          <a:lstStyle>
            <a:lvl1pPr algn="r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Place Module ##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>
          <a:xfrm>
            <a:off x="315912" y="6629400"/>
            <a:ext cx="2473325" cy="2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2895600" y="6629400"/>
            <a:ext cx="3352800" cy="2286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Module 13: Security Technology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 dirty="0"/>
              <a:t> </a:t>
            </a:r>
            <a:fld id="{1E05A8D5-9D50-4F79-AAB3-D0C9B9E329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468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163" y="228600"/>
            <a:ext cx="8318500" cy="9144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14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Module 13: Security Technology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5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1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54563" y="1220788"/>
            <a:ext cx="3975100" cy="1737360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9" name="Content Placeholder 6"/>
          <p:cNvSpPr>
            <a:spLocks noGrp="1"/>
          </p:cNvSpPr>
          <p:nvPr>
            <p:ph sz="quarter" idx="16" hasCustomPrompt="1"/>
          </p:nvPr>
        </p:nvSpPr>
        <p:spPr>
          <a:xfrm>
            <a:off x="4754563" y="3202940"/>
            <a:ext cx="3975100" cy="1737360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0" name="Content Placeholder 6"/>
          <p:cNvSpPr>
            <a:spLocks noGrp="1"/>
          </p:cNvSpPr>
          <p:nvPr>
            <p:ph sz="quarter" idx="17" hasCustomPrompt="1"/>
          </p:nvPr>
        </p:nvSpPr>
        <p:spPr>
          <a:xfrm>
            <a:off x="411164" y="1220788"/>
            <a:ext cx="3976686" cy="1737360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1" name="Content Placeholder 6"/>
          <p:cNvSpPr>
            <a:spLocks noGrp="1"/>
          </p:cNvSpPr>
          <p:nvPr>
            <p:ph sz="quarter" idx="18" hasCustomPrompt="1"/>
          </p:nvPr>
        </p:nvSpPr>
        <p:spPr>
          <a:xfrm>
            <a:off x="411163" y="3202940"/>
            <a:ext cx="3976687" cy="1737360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46366249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11162" y="228600"/>
            <a:ext cx="8318501" cy="4711700"/>
          </a:xfrm>
        </p:spPr>
        <p:txBody>
          <a:bodyPr/>
          <a:lstStyle>
            <a:lvl1pPr marL="233363" indent="-233363">
              <a:buNone/>
              <a:defRPr sz="2800" b="1">
                <a:latin typeface="Arial" pitchFamily="34" charset="0"/>
                <a:cs typeface="Arial" pitchFamily="34" charset="0"/>
              </a:defRPr>
            </a:lvl1pPr>
            <a:lvl2pPr>
              <a:defRPr sz="2400" b="1">
                <a:latin typeface="Arial" pitchFamily="34" charset="0"/>
                <a:cs typeface="Arial" pitchFamily="34" charset="0"/>
              </a:defRPr>
            </a:lvl2pPr>
            <a:lvl3pPr marL="1147763" indent="-233363">
              <a:spcBef>
                <a:spcPts val="200"/>
              </a:spcBef>
              <a:tabLst/>
              <a:defRPr sz="2000" b="1">
                <a:latin typeface="Arial" pitchFamily="34" charset="0"/>
                <a:cs typeface="Arial" pitchFamily="34" charset="0"/>
              </a:defRPr>
            </a:lvl3pPr>
            <a:lvl4pPr marL="1604963" indent="-233363">
              <a:spcBef>
                <a:spcPts val="100"/>
              </a:spcBef>
              <a:buFont typeface="Arial" pitchFamily="34" charset="0"/>
              <a:buChar char="•"/>
              <a:defRPr sz="1800" b="1">
                <a:latin typeface="Arial" pitchFamily="34" charset="0"/>
                <a:cs typeface="Arial" pitchFamily="34" charset="0"/>
              </a:defRPr>
            </a:lvl4pPr>
            <a:lvl5pPr marL="1998663" indent="-169863">
              <a:buFont typeface="Arial" pitchFamily="34" charset="0"/>
              <a:buChar char="•"/>
              <a:defRPr sz="2400" b="0">
                <a:latin typeface="+mj-lt"/>
              </a:defRPr>
            </a:lvl5pPr>
          </a:lstStyle>
          <a:p>
            <a:pPr lvl="0"/>
            <a:r>
              <a:rPr lang="en-US" dirty="0"/>
              <a:t>Click to place content</a:t>
            </a:r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Module 13: Security Technology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767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rimary: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163" y="228600"/>
            <a:ext cx="8318500" cy="914400"/>
          </a:xfrm>
          <a:effectLst/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Module 13: Security Technology</a:t>
            </a:r>
          </a:p>
        </p:txBody>
      </p:sp>
      <p:sp>
        <p:nvSpPr>
          <p:cNvPr id="13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10" name="Slide Number Placeholder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 </a:t>
            </a:r>
            <a:fld id="{1E05A8D5-9D50-4F79-AAB3-D0C9B9E329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405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Title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IMAGE</a:t>
            </a:r>
          </a:p>
        </p:txBody>
      </p:sp>
      <p:sp>
        <p:nvSpPr>
          <p:cNvPr id="21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Addenda /</a:t>
            </a:r>
          </a:p>
          <a:p>
            <a:pPr lvl="0"/>
            <a:r>
              <a:rPr lang="en-US" dirty="0"/>
              <a:t>Reference ##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XX: Name of Module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Topic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405435" y="1217957"/>
            <a:ext cx="8318500" cy="3719511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11163" y="231775"/>
            <a:ext cx="5988050" cy="91440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Refer To:</a:t>
            </a:r>
          </a:p>
        </p:txBody>
      </p:sp>
    </p:spTree>
    <p:extLst>
      <p:ext uri="{BB962C8B-B14F-4D97-AF65-F5344CB8AC3E}">
        <p14:creationId xmlns:p14="http://schemas.microsoft.com/office/powerpoint/2010/main" val="29573754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Title, 2 Stag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Topic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XX: Name of Module</a:t>
            </a:r>
            <a:endParaRPr lang="en-US" dirty="0"/>
          </a:p>
        </p:txBody>
      </p:sp>
      <p:sp>
        <p:nvSpPr>
          <p:cNvPr id="19" name="Content Placeholder 6"/>
          <p:cNvSpPr>
            <a:spLocks noGrp="1"/>
          </p:cNvSpPr>
          <p:nvPr>
            <p:ph sz="quarter" idx="16"/>
          </p:nvPr>
        </p:nvSpPr>
        <p:spPr>
          <a:xfrm>
            <a:off x="4705350" y="4162489"/>
            <a:ext cx="4024313" cy="1755648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Content Placeholder 6"/>
          <p:cNvSpPr>
            <a:spLocks noGrp="1"/>
          </p:cNvSpPr>
          <p:nvPr>
            <p:ph sz="quarter" idx="17"/>
          </p:nvPr>
        </p:nvSpPr>
        <p:spPr>
          <a:xfrm>
            <a:off x="411163" y="1220788"/>
            <a:ext cx="8318500" cy="2743200"/>
          </a:xfrm>
        </p:spPr>
        <p:txBody>
          <a:bodyPr/>
          <a:lstStyle>
            <a:lvl1pPr marL="228600" indent="-228600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4pP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IMAGE</a:t>
            </a:r>
          </a:p>
        </p:txBody>
      </p:sp>
      <p:sp>
        <p:nvSpPr>
          <p:cNvPr id="12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Addenda /</a:t>
            </a:r>
          </a:p>
          <a:p>
            <a:pPr lvl="0"/>
            <a:r>
              <a:rPr lang="en-US" dirty="0"/>
              <a:t>Reference ##</a:t>
            </a:r>
          </a:p>
        </p:txBody>
      </p:sp>
      <p:sp>
        <p:nvSpPr>
          <p:cNvPr id="13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Refer To:</a:t>
            </a:r>
          </a:p>
        </p:txBody>
      </p:sp>
    </p:spTree>
    <p:extLst>
      <p:ext uri="{BB962C8B-B14F-4D97-AF65-F5344CB8AC3E}">
        <p14:creationId xmlns:p14="http://schemas.microsoft.com/office/powerpoint/2010/main" val="583695618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1 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3"/>
          <p:cNvSpPr>
            <a:spLocks noGrp="1"/>
          </p:cNvSpPr>
          <p:nvPr>
            <p:ph sz="quarter" idx="13"/>
          </p:nvPr>
        </p:nvSpPr>
        <p:spPr>
          <a:xfrm>
            <a:off x="411164" y="1220788"/>
            <a:ext cx="4027486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4"/>
          </p:nvPr>
        </p:nvSpPr>
        <p:spPr>
          <a:xfrm>
            <a:off x="4705350" y="1220789"/>
            <a:ext cx="4024313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9C6635B0-4939-4DBA-98A8-758956F209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Module XX: Name of Module</a:t>
            </a:r>
            <a:endParaRPr lang="en-US" dirty="0"/>
          </a:p>
        </p:txBody>
      </p:sp>
      <p:sp>
        <p:nvSpPr>
          <p:cNvPr id="11" name="Date Placeholder 11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Topic</a:t>
            </a:r>
            <a:endParaRPr lang="en-US" dirty="0"/>
          </a:p>
        </p:txBody>
      </p:sp>
      <p:sp>
        <p:nvSpPr>
          <p:cNvPr id="14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IMAGE</a:t>
            </a:r>
          </a:p>
        </p:txBody>
      </p:sp>
      <p:sp>
        <p:nvSpPr>
          <p:cNvPr id="15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squar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Addenda /</a:t>
            </a:r>
          </a:p>
          <a:p>
            <a:pPr lvl="0"/>
            <a:r>
              <a:rPr lang="en-US" dirty="0"/>
              <a:t>Reference ##</a:t>
            </a:r>
          </a:p>
        </p:txBody>
      </p:sp>
      <p:sp>
        <p:nvSpPr>
          <p:cNvPr id="16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Refer To:</a:t>
            </a:r>
          </a:p>
        </p:txBody>
      </p:sp>
    </p:spTree>
    <p:extLst>
      <p:ext uri="{BB962C8B-B14F-4D97-AF65-F5344CB8AC3E}">
        <p14:creationId xmlns:p14="http://schemas.microsoft.com/office/powerpoint/2010/main" val="10453500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Title and 2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Topic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XX: Name of Module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13"/>
          </p:nvPr>
        </p:nvSpPr>
        <p:spPr>
          <a:xfrm>
            <a:off x="4705350" y="1217659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4"/>
          </p:nvPr>
        </p:nvSpPr>
        <p:spPr>
          <a:xfrm>
            <a:off x="407022" y="1219823"/>
            <a:ext cx="4024313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9"/>
          </p:nvPr>
        </p:nvSpPr>
        <p:spPr>
          <a:xfrm>
            <a:off x="4706303" y="3157220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IMAGE</a:t>
            </a:r>
          </a:p>
        </p:txBody>
      </p:sp>
      <p:sp>
        <p:nvSpPr>
          <p:cNvPr id="14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Addenda /</a:t>
            </a:r>
          </a:p>
          <a:p>
            <a:pPr lvl="0"/>
            <a:r>
              <a:rPr lang="en-US" dirty="0"/>
              <a:t>Reference ##</a:t>
            </a:r>
          </a:p>
        </p:txBody>
      </p:sp>
      <p:sp>
        <p:nvSpPr>
          <p:cNvPr id="15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Refer To:</a:t>
            </a:r>
          </a:p>
        </p:txBody>
      </p:sp>
    </p:spTree>
    <p:extLst>
      <p:ext uri="{BB962C8B-B14F-4D97-AF65-F5344CB8AC3E}">
        <p14:creationId xmlns:p14="http://schemas.microsoft.com/office/powerpoint/2010/main" val="5407964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Title and 2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Topic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XX: Name of Module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20788"/>
            <a:ext cx="4027486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4"/>
          </p:nvPr>
        </p:nvSpPr>
        <p:spPr>
          <a:xfrm>
            <a:off x="4705350" y="1220789"/>
            <a:ext cx="4024313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9"/>
          </p:nvPr>
        </p:nvSpPr>
        <p:spPr>
          <a:xfrm>
            <a:off x="411163" y="3157220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IMAGE</a:t>
            </a:r>
          </a:p>
        </p:txBody>
      </p:sp>
      <p:sp>
        <p:nvSpPr>
          <p:cNvPr id="14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Addenda /</a:t>
            </a:r>
          </a:p>
          <a:p>
            <a:pPr lvl="0"/>
            <a:r>
              <a:rPr lang="en-US" dirty="0"/>
              <a:t>Reference ##</a:t>
            </a:r>
          </a:p>
        </p:txBody>
      </p:sp>
      <p:sp>
        <p:nvSpPr>
          <p:cNvPr id="15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Refer To:</a:t>
            </a:r>
          </a:p>
        </p:txBody>
      </p:sp>
    </p:spTree>
    <p:extLst>
      <p:ext uri="{BB962C8B-B14F-4D97-AF65-F5344CB8AC3E}">
        <p14:creationId xmlns:p14="http://schemas.microsoft.com/office/powerpoint/2010/main" val="11596213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3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Topic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XX: Name of Module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5"/>
          </p:nvPr>
        </p:nvSpPr>
        <p:spPr>
          <a:xfrm>
            <a:off x="4705351" y="1220788"/>
            <a:ext cx="4024312" cy="1781491"/>
          </a:xfrm>
          <a:prstGeom prst="rect">
            <a:avLst/>
          </a:prstGeom>
        </p:spPr>
        <p:txBody>
          <a:bodyPr/>
          <a:lstStyle>
            <a:lvl1pPr marL="182563" indent="-1825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88720" indent="-228600">
              <a:buFont typeface="Arial" pitchFamily="34" charset="0"/>
              <a:buChar char="•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5" name="Content Placeholder 13"/>
          <p:cNvSpPr>
            <a:spLocks noGrp="1"/>
          </p:cNvSpPr>
          <p:nvPr>
            <p:ph sz="quarter" idx="26"/>
          </p:nvPr>
        </p:nvSpPr>
        <p:spPr>
          <a:xfrm>
            <a:off x="4705350" y="3150870"/>
            <a:ext cx="4024313" cy="1783080"/>
          </a:xfrm>
          <a:prstGeom prst="rect">
            <a:avLst/>
          </a:prstGeom>
        </p:spPr>
        <p:txBody>
          <a:bodyPr/>
          <a:lstStyle>
            <a:lvl1pPr marL="182563" indent="-1825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88720" indent="-228600">
              <a:buFont typeface="Arial" pitchFamily="34" charset="0"/>
              <a:buChar char="•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IMAGE</a:t>
            </a:r>
          </a:p>
        </p:txBody>
      </p:sp>
      <p:sp>
        <p:nvSpPr>
          <p:cNvPr id="14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Addenda /</a:t>
            </a:r>
          </a:p>
          <a:p>
            <a:pPr lvl="0"/>
            <a:r>
              <a:rPr lang="en-US" dirty="0"/>
              <a:t>Reference ##</a:t>
            </a:r>
          </a:p>
        </p:txBody>
      </p:sp>
      <p:sp>
        <p:nvSpPr>
          <p:cNvPr id="15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Refer To: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20788"/>
            <a:ext cx="4027486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Content Placeholder 13"/>
          <p:cNvSpPr>
            <a:spLocks noGrp="1"/>
          </p:cNvSpPr>
          <p:nvPr>
            <p:ph sz="quarter" idx="19"/>
          </p:nvPr>
        </p:nvSpPr>
        <p:spPr>
          <a:xfrm>
            <a:off x="411163" y="3157220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217448463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Topic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XX: Name of Module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IMAGE</a:t>
            </a:r>
          </a:p>
        </p:txBody>
      </p:sp>
      <p:sp>
        <p:nvSpPr>
          <p:cNvPr id="10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Addenda /</a:t>
            </a:r>
          </a:p>
          <a:p>
            <a:pPr lvl="0"/>
            <a:r>
              <a:rPr lang="en-US" dirty="0"/>
              <a:t>Reference ##</a:t>
            </a:r>
          </a:p>
        </p:txBody>
      </p:sp>
      <p:sp>
        <p:nvSpPr>
          <p:cNvPr id="11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Refer To:</a:t>
            </a:r>
          </a:p>
        </p:txBody>
      </p:sp>
    </p:spTree>
    <p:extLst>
      <p:ext uri="{BB962C8B-B14F-4D97-AF65-F5344CB8AC3E}">
        <p14:creationId xmlns:p14="http://schemas.microsoft.com/office/powerpoint/2010/main" val="392470740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rimary: Chapter Sli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1" name="Rectangle 9"/>
          <p:cNvSpPr>
            <a:spLocks noGrp="1" noChangeArrowheads="1"/>
          </p:cNvSpPr>
          <p:nvPr>
            <p:ph type="ctrTitle" sz="quarter" hasCustomPrompt="1"/>
          </p:nvPr>
        </p:nvSpPr>
        <p:spPr>
          <a:xfrm>
            <a:off x="411164" y="2743200"/>
            <a:ext cx="8318500" cy="1371600"/>
          </a:xfrm>
          <a:effectLst/>
        </p:spPr>
        <p:txBody>
          <a:bodyPr lIns="91440" tIns="45720" rIns="91440" bIns="45720" anchor="ctr"/>
          <a:lstStyle>
            <a:lvl1pPr algn="ctr">
              <a:spcAft>
                <a:spcPts val="200"/>
              </a:spcAft>
              <a:defRPr sz="36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Place Chapter Break Title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000000">
                    <a:lumMod val="85000"/>
                    <a:lumOff val="15000"/>
                  </a:srgbClr>
                </a:solidFill>
              </a:rPr>
              <a:t>CISR v1.0</a:t>
            </a:r>
            <a:endParaRPr lang="en-US" dirty="0">
              <a:solidFill>
                <a:srgbClr val="000000">
                  <a:lumMod val="85000"/>
                  <a:lumOff val="1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</a:rPr>
              <a:t>Module 13: Security Technology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000000">
                    <a:lumMod val="85000"/>
                    <a:lumOff val="15000"/>
                  </a:srgbClr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000000">
                    <a:lumMod val="85000"/>
                    <a:lumOff val="1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>
                  <a:lumMod val="85000"/>
                  <a:lumOff val="1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5382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Question, Title 1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Topic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C4F0EBB8-B6A0-4F62-B54B-ED14A207C5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Module XX: Name of Module</a:t>
            </a:r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20788"/>
            <a:ext cx="8318500" cy="371951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IMAGE</a:t>
            </a:r>
          </a:p>
        </p:txBody>
      </p:sp>
      <p:sp>
        <p:nvSpPr>
          <p:cNvPr id="12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Addenda /</a:t>
            </a:r>
          </a:p>
          <a:p>
            <a:pPr lvl="0"/>
            <a:r>
              <a:rPr lang="en-US" dirty="0"/>
              <a:t>Reference ##</a:t>
            </a:r>
          </a:p>
        </p:txBody>
      </p:sp>
      <p:sp>
        <p:nvSpPr>
          <p:cNvPr id="13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Refer To:</a:t>
            </a:r>
          </a:p>
        </p:txBody>
      </p:sp>
    </p:spTree>
    <p:extLst>
      <p:ext uri="{BB962C8B-B14F-4D97-AF65-F5344CB8AC3E}">
        <p14:creationId xmlns:p14="http://schemas.microsoft.com/office/powerpoint/2010/main" val="1505185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eference: Question, Title 2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Topic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XX: Name of Module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20789"/>
            <a:ext cx="4027487" cy="370173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9"/>
          </p:nvPr>
        </p:nvSpPr>
        <p:spPr>
          <a:xfrm>
            <a:off x="4705350" y="1220788"/>
            <a:ext cx="4027487" cy="370332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IMAGE</a:t>
            </a:r>
          </a:p>
        </p:txBody>
      </p:sp>
      <p:sp>
        <p:nvSpPr>
          <p:cNvPr id="13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Addenda /</a:t>
            </a:r>
          </a:p>
          <a:p>
            <a:pPr lvl="0"/>
            <a:r>
              <a:rPr lang="en-US" dirty="0"/>
              <a:t>Reference ##</a:t>
            </a:r>
          </a:p>
        </p:txBody>
      </p:sp>
      <p:sp>
        <p:nvSpPr>
          <p:cNvPr id="15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Refer To:</a:t>
            </a:r>
          </a:p>
        </p:txBody>
      </p:sp>
    </p:spTree>
    <p:extLst>
      <p:ext uri="{BB962C8B-B14F-4D97-AF65-F5344CB8AC3E}">
        <p14:creationId xmlns:p14="http://schemas.microsoft.com/office/powerpoint/2010/main" val="11034347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ference: Question, Title 1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1"/>
          <p:cNvSpPr>
            <a:spLocks noGrp="1"/>
          </p:cNvSpPr>
          <p:nvPr>
            <p:ph type="dt" sz="half" idx="20"/>
          </p:nvPr>
        </p:nvSpPr>
        <p:spPr>
          <a:xfrm>
            <a:off x="47625" y="6629400"/>
            <a:ext cx="2836863" cy="228600"/>
          </a:xfrm>
        </p:spPr>
        <p:txBody>
          <a:bodyPr/>
          <a:lstStyle/>
          <a:p>
            <a:pPr>
              <a:defRPr/>
            </a:pPr>
            <a:r>
              <a:rPr lang="en-US"/>
              <a:t>Topic</a:t>
            </a:r>
            <a:endParaRPr lang="en-US" dirty="0"/>
          </a:p>
        </p:txBody>
      </p:sp>
      <p:sp>
        <p:nvSpPr>
          <p:cNvPr id="16" name="Footer Placeholder 2"/>
          <p:cNvSpPr>
            <a:spLocks noGrp="1"/>
          </p:cNvSpPr>
          <p:nvPr>
            <p:ph type="ftr" sz="quarter" idx="21"/>
          </p:nvPr>
        </p:nvSpPr>
        <p:spPr>
          <a:xfrm>
            <a:off x="2971800" y="6629400"/>
            <a:ext cx="3200400" cy="228600"/>
          </a:xfrm>
        </p:spPr>
        <p:txBody>
          <a:bodyPr/>
          <a:lstStyle/>
          <a:p>
            <a:pPr>
              <a:defRPr/>
            </a:pPr>
            <a:r>
              <a:rPr lang="en-US"/>
              <a:t>Module XX: Name of Module</a:t>
            </a:r>
            <a:endParaRPr lang="en-US" dirty="0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2"/>
          </p:nvPr>
        </p:nvSpPr>
        <p:spPr>
          <a:xfrm>
            <a:off x="8729663" y="6629400"/>
            <a:ext cx="406400" cy="228600"/>
          </a:xfrm>
        </p:spPr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3"/>
          </p:nvPr>
        </p:nvSpPr>
        <p:spPr>
          <a:xfrm>
            <a:off x="4705350" y="1217659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14"/>
          </p:nvPr>
        </p:nvSpPr>
        <p:spPr>
          <a:xfrm>
            <a:off x="407022" y="1219823"/>
            <a:ext cx="4024313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19"/>
          </p:nvPr>
        </p:nvSpPr>
        <p:spPr>
          <a:xfrm>
            <a:off x="4706303" y="3157220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Title 3"/>
          <p:cNvSpPr>
            <a:spLocks noGrp="1"/>
          </p:cNvSpPr>
          <p:nvPr>
            <p:ph type="title"/>
          </p:nvPr>
        </p:nvSpPr>
        <p:spPr>
          <a:xfrm>
            <a:off x="411163" y="231775"/>
            <a:ext cx="598805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IMAGE</a:t>
            </a:r>
          </a:p>
        </p:txBody>
      </p:sp>
      <p:sp>
        <p:nvSpPr>
          <p:cNvPr id="23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Addenda /</a:t>
            </a:r>
          </a:p>
          <a:p>
            <a:pPr lvl="0"/>
            <a:r>
              <a:rPr lang="en-US" dirty="0"/>
              <a:t>Reference ##</a:t>
            </a:r>
          </a:p>
        </p:txBody>
      </p:sp>
      <p:sp>
        <p:nvSpPr>
          <p:cNvPr id="24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Refer To:</a:t>
            </a:r>
          </a:p>
        </p:txBody>
      </p:sp>
    </p:spTree>
    <p:extLst>
      <p:ext uri="{BB962C8B-B14F-4D97-AF65-F5344CB8AC3E}">
        <p14:creationId xmlns:p14="http://schemas.microsoft.com/office/powerpoint/2010/main" val="38988780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eference: Question, Title 1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/>
          <p:cNvSpPr>
            <a:spLocks noGrp="1"/>
          </p:cNvSpPr>
          <p:nvPr>
            <p:ph type="sldNum" sz="quarter" idx="36"/>
          </p:nvPr>
        </p:nvSpPr>
        <p:spPr>
          <a:xfrm>
            <a:off x="8729663" y="6629400"/>
            <a:ext cx="406400" cy="228600"/>
          </a:xfrm>
        </p:spPr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34"/>
          </p:nvPr>
        </p:nvSpPr>
        <p:spPr>
          <a:xfrm>
            <a:off x="47625" y="6629400"/>
            <a:ext cx="2836863" cy="228600"/>
          </a:xfrm>
        </p:spPr>
        <p:txBody>
          <a:bodyPr/>
          <a:lstStyle/>
          <a:p>
            <a:pPr>
              <a:defRPr/>
            </a:pPr>
            <a:r>
              <a:rPr lang="en-US"/>
              <a:t>Topic</a:t>
            </a:r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35"/>
          </p:nvPr>
        </p:nvSpPr>
        <p:spPr>
          <a:xfrm>
            <a:off x="2971800" y="6629400"/>
            <a:ext cx="3200400" cy="228600"/>
          </a:xfrm>
        </p:spPr>
        <p:txBody>
          <a:bodyPr/>
          <a:lstStyle/>
          <a:p>
            <a:pPr>
              <a:defRPr/>
            </a:pPr>
            <a:r>
              <a:rPr lang="en-US"/>
              <a:t>Module XX: Name of Module</a:t>
            </a:r>
            <a:endParaRPr lang="en-US" dirty="0"/>
          </a:p>
        </p:txBody>
      </p:sp>
      <p:sp>
        <p:nvSpPr>
          <p:cNvPr id="5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20788"/>
            <a:ext cx="4027486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6" name="Content Placeholder 13"/>
          <p:cNvSpPr>
            <a:spLocks noGrp="1"/>
          </p:cNvSpPr>
          <p:nvPr>
            <p:ph sz="quarter" idx="14"/>
          </p:nvPr>
        </p:nvSpPr>
        <p:spPr>
          <a:xfrm>
            <a:off x="4705350" y="1220789"/>
            <a:ext cx="4024313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7" name="Content Placeholder 13"/>
          <p:cNvSpPr>
            <a:spLocks noGrp="1"/>
          </p:cNvSpPr>
          <p:nvPr>
            <p:ph sz="quarter" idx="19"/>
          </p:nvPr>
        </p:nvSpPr>
        <p:spPr>
          <a:xfrm>
            <a:off x="411163" y="3157220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411163" y="231775"/>
            <a:ext cx="5988050" cy="914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IMAGE</a:t>
            </a:r>
          </a:p>
        </p:txBody>
      </p:sp>
      <p:sp>
        <p:nvSpPr>
          <p:cNvPr id="10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Addenda /</a:t>
            </a:r>
          </a:p>
          <a:p>
            <a:pPr lvl="0"/>
            <a:r>
              <a:rPr lang="en-US" dirty="0"/>
              <a:t>Reference ##</a:t>
            </a:r>
          </a:p>
        </p:txBody>
      </p:sp>
      <p:sp>
        <p:nvSpPr>
          <p:cNvPr id="11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Refer To:</a:t>
            </a:r>
          </a:p>
        </p:txBody>
      </p:sp>
    </p:spTree>
    <p:extLst>
      <p:ext uri="{BB962C8B-B14F-4D97-AF65-F5344CB8AC3E}">
        <p14:creationId xmlns:p14="http://schemas.microsoft.com/office/powerpoint/2010/main" val="393687716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ference: Question, Title 2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4"/>
          <p:cNvSpPr>
            <a:spLocks noGrp="1"/>
          </p:cNvSpPr>
          <p:nvPr>
            <p:ph type="sldNum" sz="quarter" idx="39"/>
          </p:nvPr>
        </p:nvSpPr>
        <p:spPr>
          <a:xfrm>
            <a:off x="8729663" y="6629400"/>
            <a:ext cx="406400" cy="228600"/>
          </a:xfrm>
        </p:spPr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7" name="Date Placeholder 2"/>
          <p:cNvSpPr>
            <a:spLocks noGrp="1"/>
          </p:cNvSpPr>
          <p:nvPr>
            <p:ph type="dt" sz="half" idx="37"/>
          </p:nvPr>
        </p:nvSpPr>
        <p:spPr>
          <a:xfrm>
            <a:off x="47625" y="6629400"/>
            <a:ext cx="2836863" cy="228600"/>
          </a:xfrm>
        </p:spPr>
        <p:txBody>
          <a:bodyPr/>
          <a:lstStyle/>
          <a:p>
            <a:pPr>
              <a:defRPr/>
            </a:pPr>
            <a:r>
              <a:rPr lang="en-US"/>
              <a:t>Topic</a:t>
            </a:r>
            <a:endParaRPr lang="en-US" dirty="0"/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38"/>
          </p:nvPr>
        </p:nvSpPr>
        <p:spPr>
          <a:xfrm>
            <a:off x="2971800" y="6629400"/>
            <a:ext cx="3200400" cy="228600"/>
          </a:xfrm>
        </p:spPr>
        <p:txBody>
          <a:bodyPr/>
          <a:lstStyle/>
          <a:p>
            <a:pPr>
              <a:defRPr/>
            </a:pPr>
            <a:r>
              <a:rPr lang="en-US"/>
              <a:t>Module XX: Name of Module</a:t>
            </a:r>
            <a:endParaRPr lang="en-US" dirty="0"/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5"/>
          </p:nvPr>
        </p:nvSpPr>
        <p:spPr>
          <a:xfrm>
            <a:off x="4705351" y="1220788"/>
            <a:ext cx="4024312" cy="1781491"/>
          </a:xfrm>
          <a:prstGeom prst="rect">
            <a:avLst/>
          </a:prstGeom>
        </p:spPr>
        <p:txBody>
          <a:bodyPr/>
          <a:lstStyle>
            <a:lvl1pPr marL="182563" indent="-1825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88720" indent="-228600">
              <a:buFont typeface="Arial" pitchFamily="34" charset="0"/>
              <a:buChar char="•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6"/>
          </p:nvPr>
        </p:nvSpPr>
        <p:spPr>
          <a:xfrm>
            <a:off x="4705350" y="3150870"/>
            <a:ext cx="4024313" cy="1783080"/>
          </a:xfrm>
          <a:prstGeom prst="rect">
            <a:avLst/>
          </a:prstGeom>
        </p:spPr>
        <p:txBody>
          <a:bodyPr/>
          <a:lstStyle>
            <a:lvl1pPr marL="182563" indent="-1825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88720" indent="-228600">
              <a:buFont typeface="Arial" pitchFamily="34" charset="0"/>
              <a:buChar char="•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411163" y="231775"/>
            <a:ext cx="598805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IMAGE</a:t>
            </a:r>
          </a:p>
        </p:txBody>
      </p:sp>
      <p:sp>
        <p:nvSpPr>
          <p:cNvPr id="23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Addenda /</a:t>
            </a:r>
          </a:p>
          <a:p>
            <a:pPr lvl="0"/>
            <a:r>
              <a:rPr lang="en-US" dirty="0"/>
              <a:t>Reference ##</a:t>
            </a:r>
          </a:p>
        </p:txBody>
      </p:sp>
      <p:sp>
        <p:nvSpPr>
          <p:cNvPr id="24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Refer To:</a:t>
            </a:r>
          </a:p>
        </p:txBody>
      </p:sp>
      <p:sp>
        <p:nvSpPr>
          <p:cNvPr id="25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20788"/>
            <a:ext cx="4027486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6" name="Content Placeholder 13"/>
          <p:cNvSpPr>
            <a:spLocks noGrp="1"/>
          </p:cNvSpPr>
          <p:nvPr>
            <p:ph sz="quarter" idx="19"/>
          </p:nvPr>
        </p:nvSpPr>
        <p:spPr>
          <a:xfrm>
            <a:off x="411163" y="3157220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0025538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Reference: Question, Title 2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29663" y="6629400"/>
            <a:ext cx="406400" cy="228600"/>
          </a:xfrm>
        </p:spPr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Date Placeholder 2"/>
          <p:cNvSpPr>
            <a:spLocks noGrp="1"/>
          </p:cNvSpPr>
          <p:nvPr>
            <p:ph type="dt" sz="half" idx="10"/>
          </p:nvPr>
        </p:nvSpPr>
        <p:spPr>
          <a:xfrm>
            <a:off x="47625" y="6629400"/>
            <a:ext cx="2836863" cy="228600"/>
          </a:xfrm>
        </p:spPr>
        <p:txBody>
          <a:bodyPr/>
          <a:lstStyle/>
          <a:p>
            <a:pPr>
              <a:defRPr/>
            </a:pPr>
            <a:r>
              <a:rPr lang="en-US"/>
              <a:t>Topic</a:t>
            </a:r>
            <a:endParaRPr lang="en-US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629400"/>
            <a:ext cx="3200400" cy="228600"/>
          </a:xfrm>
        </p:spPr>
        <p:txBody>
          <a:bodyPr/>
          <a:lstStyle/>
          <a:p>
            <a:pPr>
              <a:defRPr/>
            </a:pPr>
            <a:r>
              <a:rPr lang="en-US"/>
              <a:t>Module XX: Name of Module</a:t>
            </a:r>
            <a:endParaRPr lang="en-US" dirty="0"/>
          </a:p>
        </p:txBody>
      </p: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411163" y="231775"/>
            <a:ext cx="598805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8" name="Picture Placeholder Icon"/>
          <p:cNvSpPr>
            <a:spLocks noGrp="1"/>
          </p:cNvSpPr>
          <p:nvPr>
            <p:ph type="pic" sz="quarter" idx="30" hasCustomPrompt="1"/>
          </p:nvPr>
        </p:nvSpPr>
        <p:spPr>
          <a:xfrm>
            <a:off x="8272463" y="685800"/>
            <a:ext cx="457200" cy="45720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IMAGE</a:t>
            </a:r>
          </a:p>
        </p:txBody>
      </p:sp>
      <p:sp>
        <p:nvSpPr>
          <p:cNvPr id="29" name="Text Placeholder Type"/>
          <p:cNvSpPr>
            <a:spLocks noGrp="1"/>
          </p:cNvSpPr>
          <p:nvPr>
            <p:ph type="body" sz="quarter" idx="28" hasCustomPrompt="1"/>
          </p:nvPr>
        </p:nvSpPr>
        <p:spPr>
          <a:xfrm>
            <a:off x="6444933" y="685800"/>
            <a:ext cx="1783080" cy="457200"/>
          </a:xfrm>
          <a:solidFill>
            <a:schemeClr val="bg1">
              <a:lumMod val="65000"/>
            </a:schemeClr>
          </a:solidFill>
        </p:spPr>
        <p:txBody>
          <a:bodyPr wrap="none" rIns="9144" anchor="ctr">
            <a:normAutofit/>
          </a:bodyPr>
          <a:lstStyle>
            <a:lvl1pPr marL="0" indent="0" algn="ctr">
              <a:spcAft>
                <a:spcPts val="0"/>
              </a:spcAft>
              <a:buNone/>
              <a:defRPr sz="1600"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Addenda /</a:t>
            </a:r>
          </a:p>
          <a:p>
            <a:pPr lvl="0"/>
            <a:r>
              <a:rPr lang="en-US" dirty="0"/>
              <a:t>Reference ##</a:t>
            </a:r>
          </a:p>
        </p:txBody>
      </p:sp>
      <p:sp>
        <p:nvSpPr>
          <p:cNvPr id="30" name="Text Placeholder Ref"/>
          <p:cNvSpPr>
            <a:spLocks noGrp="1"/>
          </p:cNvSpPr>
          <p:nvPr>
            <p:ph type="body" sz="quarter" idx="31" hasCustomPrompt="1"/>
          </p:nvPr>
        </p:nvSpPr>
        <p:spPr>
          <a:xfrm>
            <a:off x="6443663" y="231775"/>
            <a:ext cx="2286000" cy="411480"/>
          </a:xfrm>
          <a:solidFill>
            <a:schemeClr val="tx1">
              <a:lumMod val="50000"/>
              <a:lumOff val="50000"/>
            </a:schemeClr>
          </a:solidFill>
          <a:ln>
            <a:noFill/>
          </a:ln>
        </p:spPr>
        <p:txBody>
          <a:bodyPr rIns="9144" bIns="9144" anchor="ctr">
            <a:no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  <a:latin typeface="Helvetica" pitchFamily="34" charset="0"/>
              </a:defRPr>
            </a:lvl1pPr>
          </a:lstStyle>
          <a:p>
            <a:pPr lvl="0"/>
            <a:r>
              <a:rPr lang="en-US" dirty="0"/>
              <a:t>Refer To:</a:t>
            </a:r>
          </a:p>
        </p:txBody>
      </p:sp>
    </p:spTree>
    <p:extLst>
      <p:ext uri="{BB962C8B-B14F-4D97-AF65-F5344CB8AC3E}">
        <p14:creationId xmlns:p14="http://schemas.microsoft.com/office/powerpoint/2010/main" val="31250269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Reference: Question, Title 2 Content"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29663" y="6629400"/>
            <a:ext cx="406400" cy="228600"/>
          </a:xfrm>
        </p:spPr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4" name="Date Placeholder 2"/>
          <p:cNvSpPr>
            <a:spLocks noGrp="1"/>
          </p:cNvSpPr>
          <p:nvPr>
            <p:ph type="dt" sz="half" idx="10"/>
          </p:nvPr>
        </p:nvSpPr>
        <p:spPr>
          <a:xfrm>
            <a:off x="47625" y="6629400"/>
            <a:ext cx="2836863" cy="228600"/>
          </a:xfrm>
        </p:spPr>
        <p:txBody>
          <a:bodyPr/>
          <a:lstStyle/>
          <a:p>
            <a:pPr>
              <a:defRPr/>
            </a:pPr>
            <a:r>
              <a:rPr lang="en-US"/>
              <a:t>Topic</a:t>
            </a:r>
            <a:endParaRPr lang="en-US" dirty="0"/>
          </a:p>
        </p:txBody>
      </p:sp>
      <p:sp>
        <p:nvSpPr>
          <p:cNvPr id="1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71800" y="6629400"/>
            <a:ext cx="3200400" cy="228600"/>
          </a:xfrm>
        </p:spPr>
        <p:txBody>
          <a:bodyPr/>
          <a:lstStyle/>
          <a:p>
            <a:pPr>
              <a:defRPr/>
            </a:pPr>
            <a:r>
              <a:rPr lang="en-US"/>
              <a:t>Module XX: Name of Module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1163" y="231775"/>
            <a:ext cx="831850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Icon"/>
          <p:cNvSpPr>
            <a:spLocks noGrp="1"/>
          </p:cNvSpPr>
          <p:nvPr>
            <p:ph type="pic" sz="quarter" idx="33" hasCustomPrompt="1"/>
          </p:nvPr>
        </p:nvSpPr>
        <p:spPr>
          <a:xfrm>
            <a:off x="8409623" y="822960"/>
            <a:ext cx="320040" cy="320040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IMAGE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3"/>
          </p:nvPr>
        </p:nvSpPr>
        <p:spPr>
          <a:xfrm>
            <a:off x="412750" y="1217957"/>
            <a:ext cx="8318500" cy="3719511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902458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ference: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Topic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XX: Name of Module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163" y="231775"/>
            <a:ext cx="831850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7" name="Picture Placeholder Icon"/>
          <p:cNvSpPr>
            <a:spLocks noGrp="1"/>
          </p:cNvSpPr>
          <p:nvPr>
            <p:ph type="pic" sz="quarter" idx="33" hasCustomPrompt="1"/>
          </p:nvPr>
        </p:nvSpPr>
        <p:spPr>
          <a:xfrm>
            <a:off x="8409623" y="822960"/>
            <a:ext cx="320040" cy="320040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IMAGE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3"/>
          </p:nvPr>
        </p:nvSpPr>
        <p:spPr>
          <a:xfrm>
            <a:off x="412750" y="1217957"/>
            <a:ext cx="8318500" cy="3719511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21882646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ference: 1 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13"/>
          <p:cNvSpPr>
            <a:spLocks noGrp="1"/>
          </p:cNvSpPr>
          <p:nvPr>
            <p:ph sz="quarter" idx="13"/>
          </p:nvPr>
        </p:nvSpPr>
        <p:spPr>
          <a:xfrm>
            <a:off x="411164" y="1220788"/>
            <a:ext cx="4027486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4"/>
          </p:nvPr>
        </p:nvSpPr>
        <p:spPr>
          <a:xfrm>
            <a:off x="4705350" y="1220789"/>
            <a:ext cx="4024313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9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 </a:t>
            </a:r>
            <a:fld id="{9C6635B0-4939-4DBA-98A8-758956F209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2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Module XX: Name of Module</a:t>
            </a:r>
            <a:endParaRPr lang="en-US" dirty="0"/>
          </a:p>
        </p:txBody>
      </p:sp>
      <p:sp>
        <p:nvSpPr>
          <p:cNvPr id="11" name="Date Placeholder 11"/>
          <p:cNvSpPr>
            <a:spLocks noGrp="1"/>
          </p:cNvSpPr>
          <p:nvPr>
            <p:ph type="dt" sz="half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Topic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11163" y="231775"/>
            <a:ext cx="831850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3" name="Picture Placeholder Icon"/>
          <p:cNvSpPr>
            <a:spLocks noGrp="1"/>
          </p:cNvSpPr>
          <p:nvPr>
            <p:ph type="pic" sz="quarter" idx="33" hasCustomPrompt="1"/>
          </p:nvPr>
        </p:nvSpPr>
        <p:spPr>
          <a:xfrm>
            <a:off x="8409623" y="822960"/>
            <a:ext cx="320040" cy="320040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24044360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ference: Title and 2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Topic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XX: Name of Module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13"/>
          </p:nvPr>
        </p:nvSpPr>
        <p:spPr>
          <a:xfrm>
            <a:off x="4705350" y="1217659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4"/>
          </p:nvPr>
        </p:nvSpPr>
        <p:spPr>
          <a:xfrm>
            <a:off x="407022" y="1219823"/>
            <a:ext cx="4024313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9"/>
          </p:nvPr>
        </p:nvSpPr>
        <p:spPr>
          <a:xfrm>
            <a:off x="4706303" y="3157220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11163" y="231775"/>
            <a:ext cx="831850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7" name="Picture Placeholder Icon"/>
          <p:cNvSpPr>
            <a:spLocks noGrp="1"/>
          </p:cNvSpPr>
          <p:nvPr>
            <p:ph type="pic" sz="quarter" idx="33" hasCustomPrompt="1"/>
          </p:nvPr>
        </p:nvSpPr>
        <p:spPr>
          <a:xfrm>
            <a:off x="8409623" y="822960"/>
            <a:ext cx="320040" cy="320040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44541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Title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163" y="228600"/>
            <a:ext cx="8318500" cy="914400"/>
          </a:xfrm>
          <a:effectLst/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Module 13: Security Technology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 </a:t>
            </a:r>
            <a:fld id="{1E05A8D5-9D50-4F79-AAB3-D0C9B9E329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411163" y="1220788"/>
            <a:ext cx="8318499" cy="3719512"/>
          </a:xfrm>
        </p:spPr>
        <p:txBody>
          <a:bodyPr/>
          <a:lstStyle>
            <a:lvl1pPr marL="225425" indent="-225425">
              <a:defRPr/>
            </a:lvl1pPr>
            <a:lvl2pPr marL="548640">
              <a:defRPr/>
            </a:lvl2pPr>
            <a:lvl3pPr marL="822960" indent="-228600">
              <a:defRPr/>
            </a:lvl3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70502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ference: Title and 2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Topic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XX: Name of Module</a:t>
            </a:r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20788"/>
            <a:ext cx="4027486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4"/>
          </p:nvPr>
        </p:nvSpPr>
        <p:spPr>
          <a:xfrm>
            <a:off x="4705350" y="1220789"/>
            <a:ext cx="4024313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9"/>
          </p:nvPr>
        </p:nvSpPr>
        <p:spPr>
          <a:xfrm>
            <a:off x="411163" y="3157220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11163" y="231775"/>
            <a:ext cx="831850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7" name="Picture Placeholder Icon"/>
          <p:cNvSpPr>
            <a:spLocks noGrp="1"/>
          </p:cNvSpPr>
          <p:nvPr>
            <p:ph type="pic" sz="quarter" idx="33" hasCustomPrompt="1"/>
          </p:nvPr>
        </p:nvSpPr>
        <p:spPr>
          <a:xfrm>
            <a:off x="8409623" y="822960"/>
            <a:ext cx="320040" cy="320040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20336552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Reference: 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9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 </a:t>
            </a:r>
            <a:fld id="{9587AB99-FD34-48E4-8751-B532B08D7F6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37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Topic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Module XX: Name of Module</a:t>
            </a:r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5"/>
          </p:nvPr>
        </p:nvSpPr>
        <p:spPr>
          <a:xfrm>
            <a:off x="4705351" y="1220788"/>
            <a:ext cx="4024312" cy="1781491"/>
          </a:xfrm>
          <a:prstGeom prst="rect">
            <a:avLst/>
          </a:prstGeom>
        </p:spPr>
        <p:txBody>
          <a:bodyPr/>
          <a:lstStyle>
            <a:lvl1pPr marL="182563" indent="-1825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88720" indent="-228600">
              <a:buFont typeface="Arial" pitchFamily="34" charset="0"/>
              <a:buChar char="•"/>
              <a:defRPr/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5" name="Content Placeholder 13"/>
          <p:cNvSpPr>
            <a:spLocks noGrp="1"/>
          </p:cNvSpPr>
          <p:nvPr>
            <p:ph sz="quarter" idx="26"/>
          </p:nvPr>
        </p:nvSpPr>
        <p:spPr>
          <a:xfrm>
            <a:off x="4705350" y="3150870"/>
            <a:ext cx="4024313" cy="1783080"/>
          </a:xfrm>
          <a:prstGeom prst="rect">
            <a:avLst/>
          </a:prstGeom>
        </p:spPr>
        <p:txBody>
          <a:bodyPr/>
          <a:lstStyle>
            <a:lvl1pPr marL="182563" indent="-1825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88720" indent="-228600">
              <a:buFont typeface="Arial" pitchFamily="34" charset="0"/>
              <a:buChar char="•"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13"/>
          </p:nvPr>
        </p:nvSpPr>
        <p:spPr>
          <a:xfrm>
            <a:off x="411163" y="1220788"/>
            <a:ext cx="4027486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7" name="Content Placeholder 13"/>
          <p:cNvSpPr>
            <a:spLocks noGrp="1"/>
          </p:cNvSpPr>
          <p:nvPr>
            <p:ph sz="quarter" idx="19"/>
          </p:nvPr>
        </p:nvSpPr>
        <p:spPr>
          <a:xfrm>
            <a:off x="411163" y="3157220"/>
            <a:ext cx="402336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11163" y="231775"/>
            <a:ext cx="831850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9" name="Picture Placeholder Icon"/>
          <p:cNvSpPr>
            <a:spLocks noGrp="1"/>
          </p:cNvSpPr>
          <p:nvPr>
            <p:ph type="pic" sz="quarter" idx="33" hasCustomPrompt="1"/>
          </p:nvPr>
        </p:nvSpPr>
        <p:spPr>
          <a:xfrm>
            <a:off x="8409623" y="822960"/>
            <a:ext cx="320040" cy="320040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lvl="0"/>
            <a:r>
              <a:rPr lang="en-US" noProof="0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4180580545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: Title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Module 13: Security Technology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411163" y="1220789"/>
            <a:ext cx="8318500" cy="3713161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399213" y="228600"/>
            <a:ext cx="2330450" cy="914400"/>
          </a:xfrm>
          <a:prstGeom prst="rect">
            <a:avLst/>
          </a:prstGeom>
          <a:solidFill>
            <a:srgbClr val="DDDDDD"/>
          </a:solidFill>
        </p:spPr>
        <p:txBody>
          <a:bodyPr lIns="45720" tIns="91440" rIns="228600" bIns="9144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aseline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/>
            </a:pPr>
            <a:r>
              <a:rPr lang="en-US" sz="1600" b="1" dirty="0"/>
              <a:t>Refer To:</a:t>
            </a:r>
          </a:p>
          <a:p>
            <a:pPr lvl="0"/>
            <a:r>
              <a:rPr lang="en-US" dirty="0"/>
              <a:t>Addendum #.#, Handout #.#, Book</a:t>
            </a:r>
          </a:p>
        </p:txBody>
      </p:sp>
      <p:sp>
        <p:nvSpPr>
          <p:cNvPr id="26" name="Picture Placeholder 16"/>
          <p:cNvSpPr>
            <a:spLocks noGrp="1"/>
          </p:cNvSpPr>
          <p:nvPr>
            <p:ph type="pic" sz="quarter" idx="15" hasCustomPrompt="1"/>
          </p:nvPr>
        </p:nvSpPr>
        <p:spPr>
          <a:xfrm>
            <a:off x="8503920" y="245852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8" name="Picture Placeholder 16"/>
          <p:cNvSpPr>
            <a:spLocks noGrp="1"/>
          </p:cNvSpPr>
          <p:nvPr>
            <p:ph type="pic" sz="quarter" idx="17" hasCustomPrompt="1"/>
          </p:nvPr>
        </p:nvSpPr>
        <p:spPr>
          <a:xfrm>
            <a:off x="8503920" y="5502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9" name="Picture Placeholder 16"/>
          <p:cNvSpPr>
            <a:spLocks noGrp="1"/>
          </p:cNvSpPr>
          <p:nvPr>
            <p:ph type="pic" sz="quarter" idx="18" hasCustomPrompt="1"/>
          </p:nvPr>
        </p:nvSpPr>
        <p:spPr>
          <a:xfrm>
            <a:off x="8503920" y="8514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69519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: Question- 1 Title 1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dirty="0"/>
              <a:t> </a:t>
            </a:r>
            <a:fld id="{1E05A8D5-9D50-4F79-AAB3-D0C9B9E329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dirty="0"/>
              <a:t>Module 13: Security Technology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411163" y="1220788"/>
            <a:ext cx="8318500" cy="371951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399213" y="228600"/>
            <a:ext cx="2330450" cy="914400"/>
          </a:xfrm>
          <a:prstGeom prst="rect">
            <a:avLst/>
          </a:prstGeom>
          <a:solidFill>
            <a:srgbClr val="DDDDDD"/>
          </a:solidFill>
        </p:spPr>
        <p:txBody>
          <a:bodyPr lIns="45720" tIns="91440" rIns="228600" bIns="9144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aseline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/>
            </a:pPr>
            <a:r>
              <a:rPr lang="en-US" sz="1600" b="1" dirty="0"/>
              <a:t>Refer To:</a:t>
            </a:r>
          </a:p>
          <a:p>
            <a:pPr lvl="0"/>
            <a:r>
              <a:rPr lang="en-US" dirty="0"/>
              <a:t>Addendum #.#, Handout #.#, Book</a:t>
            </a:r>
          </a:p>
        </p:txBody>
      </p:sp>
      <p:sp>
        <p:nvSpPr>
          <p:cNvPr id="26" name="Picture Placeholder 16"/>
          <p:cNvSpPr>
            <a:spLocks noGrp="1"/>
          </p:cNvSpPr>
          <p:nvPr>
            <p:ph type="pic" sz="quarter" idx="15" hasCustomPrompt="1"/>
          </p:nvPr>
        </p:nvSpPr>
        <p:spPr>
          <a:xfrm>
            <a:off x="8503920" y="245852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8" name="Picture Placeholder 16"/>
          <p:cNvSpPr>
            <a:spLocks noGrp="1"/>
          </p:cNvSpPr>
          <p:nvPr>
            <p:ph type="pic" sz="quarter" idx="17" hasCustomPrompt="1"/>
          </p:nvPr>
        </p:nvSpPr>
        <p:spPr>
          <a:xfrm>
            <a:off x="8503920" y="5502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9" name="Picture Placeholder 16"/>
          <p:cNvSpPr>
            <a:spLocks noGrp="1"/>
          </p:cNvSpPr>
          <p:nvPr>
            <p:ph type="pic" sz="quarter" idx="18" hasCustomPrompt="1"/>
          </p:nvPr>
        </p:nvSpPr>
        <p:spPr>
          <a:xfrm>
            <a:off x="8503920" y="8514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677515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: Title Content 2 Stag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/>
          <p:cNvSpPr>
            <a:spLocks noGrp="1" noChangeArrowheads="1"/>
          </p:cNvSpPr>
          <p:nvPr>
            <p:ph type="ftr" sz="quarter" idx="14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Module 13: Security Technology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5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1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 </a:t>
            </a:r>
            <a:fld id="{1E05A8D5-9D50-4F79-AAB3-D0C9B9E329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9" name="Content Placeholder 6"/>
          <p:cNvSpPr>
            <a:spLocks noGrp="1"/>
          </p:cNvSpPr>
          <p:nvPr>
            <p:ph sz="quarter" idx="16" hasCustomPrompt="1"/>
          </p:nvPr>
        </p:nvSpPr>
        <p:spPr>
          <a:xfrm>
            <a:off x="4754563" y="4162489"/>
            <a:ext cx="3975100" cy="1755648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0" name="Content Placeholder 6"/>
          <p:cNvSpPr>
            <a:spLocks noGrp="1"/>
          </p:cNvSpPr>
          <p:nvPr>
            <p:ph sz="quarter" idx="17" hasCustomPrompt="1"/>
          </p:nvPr>
        </p:nvSpPr>
        <p:spPr>
          <a:xfrm>
            <a:off x="411163" y="1220788"/>
            <a:ext cx="8318500" cy="2743200"/>
          </a:xfrm>
        </p:spPr>
        <p:txBody>
          <a:bodyPr/>
          <a:lstStyle>
            <a:lvl1pPr marL="228600" indent="-228600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4pPr>
              <a:defRPr/>
            </a:lvl4pPr>
          </a:lstStyle>
          <a:p>
            <a:pPr marL="228600" lvl="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</a:pPr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6399213" y="228600"/>
            <a:ext cx="2330450" cy="914400"/>
          </a:xfrm>
          <a:prstGeom prst="rect">
            <a:avLst/>
          </a:prstGeom>
          <a:solidFill>
            <a:srgbClr val="DDDDDD"/>
          </a:solidFill>
        </p:spPr>
        <p:txBody>
          <a:bodyPr lIns="45720" tIns="91440" rIns="228600" bIns="9144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aseline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/>
            </a:pPr>
            <a:r>
              <a:rPr lang="en-US" sz="1600" b="1" dirty="0"/>
              <a:t>Refer To:</a:t>
            </a:r>
          </a:p>
          <a:p>
            <a:pPr lvl="0"/>
            <a:r>
              <a:rPr lang="en-US" dirty="0"/>
              <a:t>Addendum #.#, Handout #.#, Book</a:t>
            </a:r>
          </a:p>
        </p:txBody>
      </p:sp>
      <p:sp>
        <p:nvSpPr>
          <p:cNvPr id="9" name="Picture Placeholder 16"/>
          <p:cNvSpPr>
            <a:spLocks noGrp="1"/>
          </p:cNvSpPr>
          <p:nvPr>
            <p:ph type="pic" sz="quarter" idx="19" hasCustomPrompt="1"/>
          </p:nvPr>
        </p:nvSpPr>
        <p:spPr>
          <a:xfrm>
            <a:off x="8503920" y="245852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0" name="Picture Placeholder 16"/>
          <p:cNvSpPr>
            <a:spLocks noGrp="1"/>
          </p:cNvSpPr>
          <p:nvPr>
            <p:ph type="pic" sz="quarter" idx="20" hasCustomPrompt="1"/>
          </p:nvPr>
        </p:nvSpPr>
        <p:spPr>
          <a:xfrm>
            <a:off x="8503920" y="5502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3" name="Picture Placeholder 16"/>
          <p:cNvSpPr>
            <a:spLocks noGrp="1"/>
          </p:cNvSpPr>
          <p:nvPr>
            <p:ph type="pic" sz="quarter" idx="21" hasCustomPrompt="1"/>
          </p:nvPr>
        </p:nvSpPr>
        <p:spPr>
          <a:xfrm>
            <a:off x="8503920" y="8514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51591088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: 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Module 13: Security Technology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14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411164" y="1220788"/>
            <a:ext cx="3976686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4" hasCustomPrompt="1"/>
          </p:nvPr>
        </p:nvSpPr>
        <p:spPr>
          <a:xfrm>
            <a:off x="4754563" y="1220789"/>
            <a:ext cx="3975100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399213" y="228600"/>
            <a:ext cx="2330450" cy="914400"/>
          </a:xfrm>
          <a:prstGeom prst="rect">
            <a:avLst/>
          </a:prstGeom>
          <a:solidFill>
            <a:srgbClr val="DDDDDD"/>
          </a:solidFill>
        </p:spPr>
        <p:txBody>
          <a:bodyPr lIns="45720" tIns="91440" rIns="228600" bIns="9144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aseline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/>
            </a:pPr>
            <a:r>
              <a:rPr lang="en-US" sz="1600" b="1" dirty="0"/>
              <a:t>Refer To:</a:t>
            </a:r>
          </a:p>
          <a:p>
            <a:pPr lvl="0"/>
            <a:r>
              <a:rPr lang="en-US" dirty="0"/>
              <a:t>Addendum #.#, Handout #.#, Book</a:t>
            </a:r>
          </a:p>
        </p:txBody>
      </p:sp>
      <p:sp>
        <p:nvSpPr>
          <p:cNvPr id="19" name="Picture Placeholder 16"/>
          <p:cNvSpPr>
            <a:spLocks noGrp="1"/>
          </p:cNvSpPr>
          <p:nvPr>
            <p:ph type="pic" sz="quarter" idx="16" hasCustomPrompt="1"/>
          </p:nvPr>
        </p:nvSpPr>
        <p:spPr>
          <a:xfrm>
            <a:off x="8503920" y="245852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17" hasCustomPrompt="1"/>
          </p:nvPr>
        </p:nvSpPr>
        <p:spPr>
          <a:xfrm>
            <a:off x="8503920" y="5502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4" name="Picture Placeholder 16"/>
          <p:cNvSpPr>
            <a:spLocks noGrp="1"/>
          </p:cNvSpPr>
          <p:nvPr>
            <p:ph type="pic" sz="quarter" idx="18" hasCustomPrompt="1"/>
          </p:nvPr>
        </p:nvSpPr>
        <p:spPr>
          <a:xfrm>
            <a:off x="8503920" y="8514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35066591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: Question - Title 2 Content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Module 13: Security Technology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411163" y="1220789"/>
            <a:ext cx="3976687" cy="370173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399213" y="228600"/>
            <a:ext cx="2330450" cy="914400"/>
          </a:xfrm>
          <a:prstGeom prst="rect">
            <a:avLst/>
          </a:prstGeom>
          <a:solidFill>
            <a:srgbClr val="DDDDDD"/>
          </a:solidFill>
        </p:spPr>
        <p:txBody>
          <a:bodyPr lIns="45720" tIns="91440" rIns="228600" bIns="9144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aseline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/>
            </a:pPr>
            <a:r>
              <a:rPr lang="en-US" sz="1600" b="1" dirty="0"/>
              <a:t>Refer to:</a:t>
            </a:r>
          </a:p>
          <a:p>
            <a:pPr lvl="0"/>
            <a:r>
              <a:rPr lang="en-US" dirty="0"/>
              <a:t>Addendum #.#, Handout #.#, Book</a:t>
            </a:r>
          </a:p>
        </p:txBody>
      </p:sp>
      <p:sp>
        <p:nvSpPr>
          <p:cNvPr id="27" name="Title 26"/>
          <p:cNvSpPr>
            <a:spLocks noGrp="1"/>
          </p:cNvSpPr>
          <p:nvPr>
            <p:ph type="title" hasCustomPrompt="1"/>
          </p:nvPr>
        </p:nvSpPr>
        <p:spPr>
          <a:xfrm>
            <a:off x="411163" y="228600"/>
            <a:ext cx="5994984" cy="914400"/>
          </a:xfrm>
          <a:solidFill>
            <a:schemeClr val="bg2">
              <a:lumMod val="60000"/>
              <a:lumOff val="40000"/>
            </a:schemeClr>
          </a:solidFill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26" name="Picture Placeholder 16"/>
          <p:cNvSpPr>
            <a:spLocks noGrp="1"/>
          </p:cNvSpPr>
          <p:nvPr>
            <p:ph type="pic" sz="quarter" idx="15" hasCustomPrompt="1"/>
          </p:nvPr>
        </p:nvSpPr>
        <p:spPr>
          <a:xfrm>
            <a:off x="8503920" y="245852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8" name="Picture Placeholder 16"/>
          <p:cNvSpPr>
            <a:spLocks noGrp="1"/>
          </p:cNvSpPr>
          <p:nvPr>
            <p:ph type="pic" sz="quarter" idx="17" hasCustomPrompt="1"/>
          </p:nvPr>
        </p:nvSpPr>
        <p:spPr>
          <a:xfrm>
            <a:off x="8503920" y="5502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9" name="Picture Placeholder 16"/>
          <p:cNvSpPr>
            <a:spLocks noGrp="1"/>
          </p:cNvSpPr>
          <p:nvPr>
            <p:ph type="pic" sz="quarter" idx="18" hasCustomPrompt="1"/>
          </p:nvPr>
        </p:nvSpPr>
        <p:spPr>
          <a:xfrm>
            <a:off x="8503920" y="8514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9" hasCustomPrompt="1"/>
          </p:nvPr>
        </p:nvSpPr>
        <p:spPr>
          <a:xfrm>
            <a:off x="4754563" y="1220788"/>
            <a:ext cx="3978274" cy="370332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846142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: Title and 2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Module 13: Security Technology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14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 </a:t>
            </a:r>
            <a:fld id="{1E05A8D5-9D50-4F79-AAB3-D0C9B9E329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1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4754562" y="1224974"/>
            <a:ext cx="3974147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4" hasCustomPrompt="1"/>
          </p:nvPr>
        </p:nvSpPr>
        <p:spPr>
          <a:xfrm>
            <a:off x="414337" y="1227138"/>
            <a:ext cx="3973513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399213" y="228600"/>
            <a:ext cx="2330450" cy="914400"/>
          </a:xfrm>
          <a:prstGeom prst="rect">
            <a:avLst/>
          </a:prstGeom>
          <a:solidFill>
            <a:srgbClr val="DDDDDD"/>
          </a:solidFill>
        </p:spPr>
        <p:txBody>
          <a:bodyPr lIns="45720" tIns="91440" rIns="228600" bIns="9144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aseline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/>
            </a:pPr>
            <a:r>
              <a:rPr lang="en-US" sz="1600" b="1" dirty="0"/>
              <a:t>Refer To:</a:t>
            </a:r>
          </a:p>
          <a:p>
            <a:pPr lvl="0"/>
            <a:r>
              <a:rPr lang="en-US" dirty="0"/>
              <a:t>Addendum #.#, Handout #.#, Book</a:t>
            </a:r>
          </a:p>
        </p:txBody>
      </p:sp>
      <p:sp>
        <p:nvSpPr>
          <p:cNvPr id="19" name="Picture Placeholder 16"/>
          <p:cNvSpPr>
            <a:spLocks noGrp="1"/>
          </p:cNvSpPr>
          <p:nvPr>
            <p:ph type="pic" sz="quarter" idx="16" hasCustomPrompt="1"/>
          </p:nvPr>
        </p:nvSpPr>
        <p:spPr>
          <a:xfrm>
            <a:off x="8503920" y="245852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17" hasCustomPrompt="1"/>
          </p:nvPr>
        </p:nvSpPr>
        <p:spPr>
          <a:xfrm>
            <a:off x="8503920" y="5502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4" name="Picture Placeholder 16"/>
          <p:cNvSpPr>
            <a:spLocks noGrp="1"/>
          </p:cNvSpPr>
          <p:nvPr>
            <p:ph type="pic" sz="quarter" idx="18" hasCustomPrompt="1"/>
          </p:nvPr>
        </p:nvSpPr>
        <p:spPr>
          <a:xfrm>
            <a:off x="8503920" y="8514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Header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9" hasCustomPrompt="1"/>
          </p:nvPr>
        </p:nvSpPr>
        <p:spPr>
          <a:xfrm>
            <a:off x="4754563" y="3157220"/>
            <a:ext cx="3975100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313207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: Title and 2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Module 13: Security Technology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14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411163" y="1220788"/>
            <a:ext cx="3976687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2" name="Content Placeholder 13"/>
          <p:cNvSpPr>
            <a:spLocks noGrp="1"/>
          </p:cNvSpPr>
          <p:nvPr>
            <p:ph sz="quarter" idx="14" hasCustomPrompt="1"/>
          </p:nvPr>
        </p:nvSpPr>
        <p:spPr>
          <a:xfrm>
            <a:off x="4754563" y="1220789"/>
            <a:ext cx="3975100" cy="371316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399213" y="228600"/>
            <a:ext cx="2330450" cy="914400"/>
          </a:xfrm>
          <a:prstGeom prst="rect">
            <a:avLst/>
          </a:prstGeom>
          <a:solidFill>
            <a:srgbClr val="DDDDDD"/>
          </a:solidFill>
        </p:spPr>
        <p:txBody>
          <a:bodyPr lIns="45720" tIns="91440" rIns="228600" bIns="9144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aseline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/>
            </a:pPr>
            <a:r>
              <a:rPr lang="en-US" sz="1600" b="1" dirty="0"/>
              <a:t>Refer To:</a:t>
            </a:r>
          </a:p>
          <a:p>
            <a:pPr lvl="0"/>
            <a:r>
              <a:rPr lang="en-US" dirty="0"/>
              <a:t>Addendum #.#, Handout #.#, Book</a:t>
            </a:r>
          </a:p>
        </p:txBody>
      </p:sp>
      <p:sp>
        <p:nvSpPr>
          <p:cNvPr id="19" name="Picture Placeholder 16"/>
          <p:cNvSpPr>
            <a:spLocks noGrp="1"/>
          </p:cNvSpPr>
          <p:nvPr>
            <p:ph type="pic" sz="quarter" idx="16" hasCustomPrompt="1"/>
          </p:nvPr>
        </p:nvSpPr>
        <p:spPr>
          <a:xfrm>
            <a:off x="8503920" y="245852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17" hasCustomPrompt="1"/>
          </p:nvPr>
        </p:nvSpPr>
        <p:spPr>
          <a:xfrm>
            <a:off x="8503920" y="5502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4" name="Picture Placeholder 16"/>
          <p:cNvSpPr>
            <a:spLocks noGrp="1"/>
          </p:cNvSpPr>
          <p:nvPr>
            <p:ph type="pic" sz="quarter" idx="18" hasCustomPrompt="1"/>
          </p:nvPr>
        </p:nvSpPr>
        <p:spPr>
          <a:xfrm>
            <a:off x="8503920" y="8514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Header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9" hasCustomPrompt="1"/>
          </p:nvPr>
        </p:nvSpPr>
        <p:spPr>
          <a:xfrm>
            <a:off x="411163" y="3157220"/>
            <a:ext cx="3972613" cy="1783080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083983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: Title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/>
          <p:cNvSpPr>
            <a:spLocks noGrp="1" noChangeArrowheads="1"/>
          </p:cNvSpPr>
          <p:nvPr>
            <p:ph type="ftr" sz="quarter" idx="14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Module 13: Security Technology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5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1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 hasCustomPrompt="1"/>
          </p:nvPr>
        </p:nvSpPr>
        <p:spPr>
          <a:xfrm>
            <a:off x="411164" y="228600"/>
            <a:ext cx="5988050" cy="9144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6399213" y="228600"/>
            <a:ext cx="2330450" cy="914400"/>
          </a:xfrm>
          <a:prstGeom prst="rect">
            <a:avLst/>
          </a:prstGeom>
          <a:solidFill>
            <a:srgbClr val="DDDDDD"/>
          </a:solidFill>
        </p:spPr>
        <p:txBody>
          <a:bodyPr lIns="45720" tIns="91440" rIns="228600" bIns="9144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aseline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/>
            </a:pPr>
            <a:r>
              <a:rPr lang="en-US" sz="1600" b="1" dirty="0"/>
              <a:t>Refer To:</a:t>
            </a:r>
          </a:p>
          <a:p>
            <a:pPr lvl="0"/>
            <a:r>
              <a:rPr lang="en-US" dirty="0"/>
              <a:t>Addendum #.#, Handout #.#, Book</a:t>
            </a:r>
          </a:p>
        </p:txBody>
      </p:sp>
      <p:sp>
        <p:nvSpPr>
          <p:cNvPr id="24" name="Picture Placeholder 16"/>
          <p:cNvSpPr>
            <a:spLocks noGrp="1"/>
          </p:cNvSpPr>
          <p:nvPr>
            <p:ph type="pic" sz="quarter" idx="22" hasCustomPrompt="1"/>
          </p:nvPr>
        </p:nvSpPr>
        <p:spPr>
          <a:xfrm>
            <a:off x="8503920" y="245852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5" name="Picture Placeholder 16"/>
          <p:cNvSpPr>
            <a:spLocks noGrp="1"/>
          </p:cNvSpPr>
          <p:nvPr>
            <p:ph type="pic" sz="quarter" idx="17" hasCustomPrompt="1"/>
          </p:nvPr>
        </p:nvSpPr>
        <p:spPr>
          <a:xfrm>
            <a:off x="8503920" y="5502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6" name="Picture Placeholder 16"/>
          <p:cNvSpPr>
            <a:spLocks noGrp="1"/>
          </p:cNvSpPr>
          <p:nvPr>
            <p:ph type="pic" sz="quarter" idx="23" hasCustomPrompt="1"/>
          </p:nvPr>
        </p:nvSpPr>
        <p:spPr>
          <a:xfrm>
            <a:off x="8503920" y="8514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32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411164" y="1220788"/>
            <a:ext cx="3976686" cy="1737360"/>
          </a:xfrm>
          <a:prstGeom prst="rect">
            <a:avLst/>
          </a:prstGeom>
        </p:spPr>
        <p:txBody>
          <a:bodyPr/>
          <a:lstStyle>
            <a:lvl1pPr marL="182563" indent="-1825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46175" indent="-228600">
              <a:buFont typeface="Arial" pitchFamily="34" charset="0"/>
              <a:buChar char="•"/>
              <a:defRPr/>
            </a:lvl4pPr>
          </a:lstStyle>
          <a:p>
            <a:pPr marL="228600" lvl="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</a:pPr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3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411163" y="3157220"/>
            <a:ext cx="3976687" cy="1737360"/>
          </a:xfrm>
          <a:prstGeom prst="rect">
            <a:avLst/>
          </a:prstGeom>
        </p:spPr>
        <p:txBody>
          <a:bodyPr/>
          <a:lstStyle>
            <a:lvl1pPr marL="182563" indent="-1825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46175" indent="-228600">
              <a:buFont typeface="Arial" pitchFamily="34" charset="0"/>
              <a:buChar char="•"/>
              <a:defRPr/>
            </a:lvl4pPr>
          </a:lstStyle>
          <a:p>
            <a:pPr marL="228600" lvl="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</a:pPr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5" hasCustomPrompt="1"/>
          </p:nvPr>
        </p:nvSpPr>
        <p:spPr>
          <a:xfrm>
            <a:off x="4754563" y="1220788"/>
            <a:ext cx="3975100" cy="1737360"/>
          </a:xfrm>
          <a:prstGeom prst="rect">
            <a:avLst/>
          </a:prstGeom>
        </p:spPr>
        <p:txBody>
          <a:bodyPr/>
          <a:lstStyle>
            <a:lvl1pPr marL="182563" indent="-1825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88720" indent="-228600">
              <a:buFont typeface="Arial" pitchFamily="34" charset="0"/>
              <a:buChar char="•"/>
              <a:defRPr/>
            </a:lvl4pPr>
          </a:lstStyle>
          <a:p>
            <a:pPr marL="228600" lvl="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</a:pPr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35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4754562" y="3150870"/>
            <a:ext cx="3975101" cy="1737360"/>
          </a:xfrm>
          <a:prstGeom prst="rect">
            <a:avLst/>
          </a:prstGeom>
        </p:spPr>
        <p:txBody>
          <a:bodyPr/>
          <a:lstStyle>
            <a:lvl1pPr marL="182563" indent="-1825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3pPr>
              <a:defRPr/>
            </a:lvl3pPr>
            <a:lvl4pPr marL="1188720" indent="-228600">
              <a:buFont typeface="Arial" pitchFamily="34" charset="0"/>
              <a:buChar char="•"/>
              <a:defRPr/>
            </a:lvl4pPr>
          </a:lstStyle>
          <a:p>
            <a:pPr marL="228600" lvl="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</a:pPr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09729603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Question - Title 1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dirty="0"/>
              <a:t> </a:t>
            </a:r>
            <a:fld id="{1E05A8D5-9D50-4F79-AAB3-D0C9B9E329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dirty="0"/>
              <a:t>Module 13: Security Technology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411163" y="1220788"/>
            <a:ext cx="8318500" cy="3719512"/>
          </a:xfrm>
          <a:prstGeom prst="rect">
            <a:avLst/>
          </a:prstGeom>
        </p:spPr>
        <p:txBody>
          <a:bodyPr/>
          <a:lstStyle>
            <a:lvl1pPr marL="228600" indent="-228600">
              <a:defRPr/>
            </a:lvl1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7" name="Title 26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Header</a:t>
            </a:r>
          </a:p>
        </p:txBody>
      </p:sp>
    </p:spTree>
    <p:extLst>
      <p:ext uri="{BB962C8B-B14F-4D97-AF65-F5344CB8AC3E}">
        <p14:creationId xmlns:p14="http://schemas.microsoft.com/office/powerpoint/2010/main" val="11144781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: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10"/>
          <p:cNvSpPr>
            <a:spLocks noGrp="1" noChangeArrowheads="1"/>
          </p:cNvSpPr>
          <p:nvPr>
            <p:ph type="ftr" sz="quarter" idx="14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Module 13: Security Technology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5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1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3" name="Title 22"/>
          <p:cNvSpPr>
            <a:spLocks noGrp="1"/>
          </p:cNvSpPr>
          <p:nvPr>
            <p:ph type="title" hasCustomPrompt="1"/>
          </p:nvPr>
        </p:nvSpPr>
        <p:spPr>
          <a:xfrm>
            <a:off x="411164" y="228600"/>
            <a:ext cx="5988050" cy="9144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Header</a:t>
            </a:r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6399213" y="228600"/>
            <a:ext cx="2330450" cy="914400"/>
          </a:xfrm>
          <a:prstGeom prst="rect">
            <a:avLst/>
          </a:prstGeom>
          <a:solidFill>
            <a:srgbClr val="DDDDDD"/>
          </a:solidFill>
        </p:spPr>
        <p:txBody>
          <a:bodyPr lIns="45720" tIns="91440" rIns="228600" bIns="91440" anchor="ctr">
            <a:normAutofit/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 sz="1600" baseline="0"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88000"/>
              <a:buFont typeface="Wingdings" pitchFamily="2" charset="2"/>
              <a:buNone/>
              <a:tabLst/>
              <a:defRPr/>
            </a:pPr>
            <a:r>
              <a:rPr lang="en-US" sz="1600" b="1" dirty="0"/>
              <a:t>Refer To:</a:t>
            </a:r>
          </a:p>
          <a:p>
            <a:pPr lvl="0"/>
            <a:r>
              <a:rPr lang="en-US" dirty="0"/>
              <a:t>Addendum #.#, Handout #.#, Book</a:t>
            </a:r>
          </a:p>
        </p:txBody>
      </p:sp>
      <p:sp>
        <p:nvSpPr>
          <p:cNvPr id="19" name="Picture Placeholder 16"/>
          <p:cNvSpPr>
            <a:spLocks noGrp="1"/>
          </p:cNvSpPr>
          <p:nvPr>
            <p:ph type="pic" sz="quarter" idx="17" hasCustomPrompt="1"/>
          </p:nvPr>
        </p:nvSpPr>
        <p:spPr>
          <a:xfrm>
            <a:off x="8503920" y="245852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0" name="Picture Placeholder 16"/>
          <p:cNvSpPr>
            <a:spLocks noGrp="1"/>
          </p:cNvSpPr>
          <p:nvPr>
            <p:ph type="pic" sz="quarter" idx="18" hasCustomPrompt="1"/>
          </p:nvPr>
        </p:nvSpPr>
        <p:spPr>
          <a:xfrm>
            <a:off x="8503920" y="5502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21" name="Picture Placeholder 16"/>
          <p:cNvSpPr>
            <a:spLocks noGrp="1"/>
          </p:cNvSpPr>
          <p:nvPr>
            <p:ph type="pic" sz="quarter" idx="19" hasCustomPrompt="1"/>
          </p:nvPr>
        </p:nvSpPr>
        <p:spPr>
          <a:xfrm>
            <a:off x="8503920" y="8514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3843627833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: Long Title and 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163" y="228600"/>
            <a:ext cx="8318500" cy="914400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Module 13: Security Technology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 </a:t>
            </a:r>
            <a:fld id="{1E05A8D5-9D50-4F79-AAB3-D0C9B9E329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411163" y="1220788"/>
            <a:ext cx="8318500" cy="3713161"/>
          </a:xfrm>
        </p:spPr>
        <p:txBody>
          <a:bodyPr/>
          <a:lstStyle>
            <a:lvl1pPr marL="233363" indent="-2333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marL="228600" lvl="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</a:pPr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Picture Placeholder 16"/>
          <p:cNvSpPr>
            <a:spLocks noGrp="1"/>
          </p:cNvSpPr>
          <p:nvPr>
            <p:ph type="pic" sz="quarter" idx="17" hasCustomPrompt="1"/>
          </p:nvPr>
        </p:nvSpPr>
        <p:spPr>
          <a:xfrm>
            <a:off x="8503920" y="245852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9" name="Picture Placeholder 16"/>
          <p:cNvSpPr>
            <a:spLocks noGrp="1"/>
          </p:cNvSpPr>
          <p:nvPr>
            <p:ph type="pic" sz="quarter" idx="18" hasCustomPrompt="1"/>
          </p:nvPr>
        </p:nvSpPr>
        <p:spPr>
          <a:xfrm>
            <a:off x="8503920" y="5502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0" name="Picture Placeholder 16"/>
          <p:cNvSpPr>
            <a:spLocks noGrp="1"/>
          </p:cNvSpPr>
          <p:nvPr>
            <p:ph type="pic" sz="quarter" idx="19" hasCustomPrompt="1"/>
          </p:nvPr>
        </p:nvSpPr>
        <p:spPr>
          <a:xfrm>
            <a:off x="8503920" y="8514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932848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: Long 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163" y="228600"/>
            <a:ext cx="8318500" cy="914400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Module 13: Security Technology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411163" y="1220788"/>
            <a:ext cx="3976687" cy="3713161"/>
          </a:xfrm>
        </p:spPr>
        <p:txBody>
          <a:bodyPr/>
          <a:lstStyle>
            <a:lvl1pPr marL="233363" indent="-2333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marL="228600" lvl="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</a:pPr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sz="quarter" idx="11" hasCustomPrompt="1"/>
          </p:nvPr>
        </p:nvSpPr>
        <p:spPr>
          <a:xfrm>
            <a:off x="4754563" y="1220788"/>
            <a:ext cx="3978274" cy="3703320"/>
          </a:xfrm>
        </p:spPr>
        <p:txBody>
          <a:bodyPr/>
          <a:lstStyle>
            <a:lvl1pPr marL="233363" indent="-233363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marL="228600" lvl="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</a:pPr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9" name="Picture Placeholder 16"/>
          <p:cNvSpPr>
            <a:spLocks noGrp="1"/>
          </p:cNvSpPr>
          <p:nvPr>
            <p:ph type="pic" sz="quarter" idx="17" hasCustomPrompt="1"/>
          </p:nvPr>
        </p:nvSpPr>
        <p:spPr>
          <a:xfrm>
            <a:off x="8503920" y="245852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0" name="Picture Placeholder 16"/>
          <p:cNvSpPr>
            <a:spLocks noGrp="1"/>
          </p:cNvSpPr>
          <p:nvPr>
            <p:ph type="pic" sz="quarter" idx="18" hasCustomPrompt="1"/>
          </p:nvPr>
        </p:nvSpPr>
        <p:spPr>
          <a:xfrm>
            <a:off x="8503920" y="5502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3" name="Picture Placeholder 16"/>
          <p:cNvSpPr>
            <a:spLocks noGrp="1"/>
          </p:cNvSpPr>
          <p:nvPr>
            <p:ph type="pic" sz="quarter" idx="19" hasCustomPrompt="1"/>
          </p:nvPr>
        </p:nvSpPr>
        <p:spPr>
          <a:xfrm>
            <a:off x="8503920" y="8514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40559301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ference: Lon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163" y="228600"/>
            <a:ext cx="8318500" cy="914400"/>
          </a:xfrm>
        </p:spPr>
        <p:txBody>
          <a:bodyPr/>
          <a:lstStyle>
            <a:lvl1pPr>
              <a:defRPr sz="32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Module 13: Security Technology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Picture Placeholder 16"/>
          <p:cNvSpPr>
            <a:spLocks noGrp="1"/>
          </p:cNvSpPr>
          <p:nvPr>
            <p:ph type="pic" sz="quarter" idx="17" hasCustomPrompt="1"/>
          </p:nvPr>
        </p:nvSpPr>
        <p:spPr>
          <a:xfrm>
            <a:off x="8503920" y="245852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0" name="Picture Placeholder 16"/>
          <p:cNvSpPr>
            <a:spLocks noGrp="1"/>
          </p:cNvSpPr>
          <p:nvPr>
            <p:ph type="pic" sz="quarter" idx="18" hasCustomPrompt="1"/>
          </p:nvPr>
        </p:nvSpPr>
        <p:spPr>
          <a:xfrm>
            <a:off x="8503920" y="5502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  <p:sp>
        <p:nvSpPr>
          <p:cNvPr id="13" name="Picture Placeholder 16"/>
          <p:cNvSpPr>
            <a:spLocks noGrp="1"/>
          </p:cNvSpPr>
          <p:nvPr>
            <p:ph type="pic" sz="quarter" idx="19" hasCustomPrompt="1"/>
          </p:nvPr>
        </p:nvSpPr>
        <p:spPr>
          <a:xfrm>
            <a:off x="8503920" y="851428"/>
            <a:ext cx="274320" cy="274320"/>
          </a:xfrm>
          <a:prstGeom prst="rect">
            <a:avLst/>
          </a:prstGeom>
        </p:spPr>
        <p:txBody>
          <a:bodyPr wrap="none" lIns="0" tIns="0" rIns="0" bIns="0" anchor="ctr">
            <a:noAutofit/>
          </a:bodyPr>
          <a:lstStyle>
            <a:lvl1pPr algn="ctr">
              <a:buNone/>
              <a:defRPr sz="70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2560650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Title and 2 Content Stagg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163" y="228600"/>
            <a:ext cx="8318500" cy="914400"/>
          </a:xfrm>
          <a:effectLst/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11" name="Footer Placeholder 10"/>
          <p:cNvSpPr>
            <a:spLocks noGrp="1" noChangeArrowheads="1"/>
          </p:cNvSpPr>
          <p:nvPr>
            <p:ph type="ftr" sz="quarter" idx="14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Module 13: Security Technology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5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17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 </a:t>
            </a:r>
            <a:fld id="{1E05A8D5-9D50-4F79-AAB3-D0C9B9E329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9" name="Content Placeholder 6"/>
          <p:cNvSpPr>
            <a:spLocks noGrp="1"/>
          </p:cNvSpPr>
          <p:nvPr>
            <p:ph sz="quarter" idx="16" hasCustomPrompt="1"/>
          </p:nvPr>
        </p:nvSpPr>
        <p:spPr>
          <a:xfrm>
            <a:off x="4705350" y="4162489"/>
            <a:ext cx="4024313" cy="1755648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0" name="Content Placeholder 6"/>
          <p:cNvSpPr>
            <a:spLocks noGrp="1"/>
          </p:cNvSpPr>
          <p:nvPr>
            <p:ph sz="quarter" idx="17" hasCustomPrompt="1"/>
          </p:nvPr>
        </p:nvSpPr>
        <p:spPr>
          <a:xfrm>
            <a:off x="411163" y="1220788"/>
            <a:ext cx="8318500" cy="2743200"/>
          </a:xfrm>
        </p:spPr>
        <p:txBody>
          <a:bodyPr/>
          <a:lstStyle>
            <a:lvl1pPr marL="228600" indent="-228600"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4pPr>
              <a:defRPr/>
            </a:lvl4pPr>
          </a:lstStyle>
          <a:p>
            <a:pPr marL="228600" lvl="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</a:pPr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75163262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Title and 2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dirty="0"/>
              <a:t> </a:t>
            </a:r>
            <a:fld id="{1E05A8D5-9D50-4F79-AAB3-D0C9B9E329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dirty="0"/>
              <a:t>Module 13: Security Technology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6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411163" y="1219200"/>
            <a:ext cx="3976687" cy="3721099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Content Placeholder 13"/>
          <p:cNvSpPr>
            <a:spLocks noGrp="1"/>
          </p:cNvSpPr>
          <p:nvPr>
            <p:ph sz="quarter" idx="14" hasCustomPrompt="1"/>
          </p:nvPr>
        </p:nvSpPr>
        <p:spPr>
          <a:xfrm>
            <a:off x="4754563" y="1220787"/>
            <a:ext cx="3975100" cy="3721099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797615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Question - Title and 2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dirty="0"/>
              <a:t> </a:t>
            </a:r>
            <a:fld id="{1E05A8D5-9D50-4F79-AAB3-D0C9B9E329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dirty="0"/>
              <a:t>Module 13: Security Technology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6" name="Content Placeholder 13"/>
          <p:cNvSpPr>
            <a:spLocks noGrp="1"/>
          </p:cNvSpPr>
          <p:nvPr>
            <p:ph sz="quarter" idx="13" hasCustomPrompt="1"/>
          </p:nvPr>
        </p:nvSpPr>
        <p:spPr>
          <a:xfrm>
            <a:off x="411163" y="1219201"/>
            <a:ext cx="3976687" cy="3719512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7" name="Content Placeholder 13"/>
          <p:cNvSpPr>
            <a:spLocks noGrp="1"/>
          </p:cNvSpPr>
          <p:nvPr>
            <p:ph sz="quarter" idx="14" hasCustomPrompt="1"/>
          </p:nvPr>
        </p:nvSpPr>
        <p:spPr>
          <a:xfrm>
            <a:off x="4754563" y="1220788"/>
            <a:ext cx="3975100" cy="3719512"/>
          </a:xfrm>
          <a:prstGeom prst="rect">
            <a:avLst/>
          </a:prstGeom>
        </p:spPr>
        <p:txBody>
          <a:bodyPr/>
          <a:lstStyle>
            <a:lvl1pPr>
              <a:defRPr/>
            </a:lvl1pPr>
            <a:lvl4pPr>
              <a:defRPr/>
            </a:lvl4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6757295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Title, 1 Content, and 2 Conten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162" y="228600"/>
            <a:ext cx="8318501" cy="9144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Module 13: Security Technology</a:t>
            </a:r>
          </a:p>
        </p:txBody>
      </p:sp>
      <p:sp>
        <p:nvSpPr>
          <p:cNvPr id="14" name="Date Placeholder 11"/>
          <p:cNvSpPr>
            <a:spLocks noGrp="1"/>
          </p:cNvSpPr>
          <p:nvPr>
            <p:ph type="dt" sz="half" idx="11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1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 </a:t>
            </a:r>
            <a:fld id="{1E05A8D5-9D50-4F79-AAB3-D0C9B9E329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411163" y="1220790"/>
            <a:ext cx="3976687" cy="3719509"/>
          </a:xfrm>
        </p:spPr>
        <p:txBody>
          <a:bodyPr/>
          <a:lstStyle>
            <a:lvl1pPr marL="228600" indent="-228600">
              <a:defRPr baseline="0"/>
            </a:lvl1pPr>
            <a:lvl4pPr>
              <a:defRPr/>
            </a:lvl4pPr>
          </a:lstStyle>
          <a:p>
            <a:pPr lvl="0"/>
            <a:r>
              <a:rPr lang="en-US" dirty="0"/>
              <a:t>Click to edit Layout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754563" y="1220788"/>
            <a:ext cx="3975100" cy="1737360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7" name="Content Placeholder 6"/>
          <p:cNvSpPr>
            <a:spLocks noGrp="1"/>
          </p:cNvSpPr>
          <p:nvPr>
            <p:ph sz="quarter" idx="14" hasCustomPrompt="1"/>
          </p:nvPr>
        </p:nvSpPr>
        <p:spPr>
          <a:xfrm>
            <a:off x="4754563" y="3202940"/>
            <a:ext cx="3975100" cy="1737360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28276845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imary: Title Content and 2 Conten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11162" y="228600"/>
            <a:ext cx="8318501" cy="9144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Module 13: Security Technology</a:t>
            </a:r>
          </a:p>
        </p:txBody>
      </p:sp>
      <p:sp>
        <p:nvSpPr>
          <p:cNvPr id="14" name="Date Placeholder 11"/>
          <p:cNvSpPr>
            <a:spLocks noGrp="1"/>
          </p:cNvSpPr>
          <p:nvPr>
            <p:ph type="dt" sz="half" idx="11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  <p:sp>
        <p:nvSpPr>
          <p:cNvPr id="1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4754563" y="1220788"/>
            <a:ext cx="3975100" cy="3719511"/>
          </a:xfrm>
        </p:spPr>
        <p:txBody>
          <a:bodyPr/>
          <a:lstStyle>
            <a:lvl1pPr marL="228600" indent="-228600">
              <a:defRPr baseline="0"/>
            </a:lvl1pPr>
            <a:lvl4pPr>
              <a:defRPr/>
            </a:lvl4pPr>
          </a:lstStyle>
          <a:p>
            <a:pPr lvl="0"/>
            <a:r>
              <a:rPr lang="en-US" dirty="0"/>
              <a:t>Click to edit Layout 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" name="Content Placeholder 6"/>
          <p:cNvSpPr>
            <a:spLocks noGrp="1"/>
          </p:cNvSpPr>
          <p:nvPr>
            <p:ph sz="quarter" idx="13" hasCustomPrompt="1"/>
          </p:nvPr>
        </p:nvSpPr>
        <p:spPr>
          <a:xfrm>
            <a:off x="411163" y="1222376"/>
            <a:ext cx="3976687" cy="1737360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7" name="Content Placeholder 6"/>
          <p:cNvSpPr>
            <a:spLocks noGrp="1"/>
          </p:cNvSpPr>
          <p:nvPr>
            <p:ph sz="quarter" idx="14" hasCustomPrompt="1"/>
          </p:nvPr>
        </p:nvSpPr>
        <p:spPr>
          <a:xfrm>
            <a:off x="411163" y="3202940"/>
            <a:ext cx="3976687" cy="1737360"/>
          </a:xfrm>
        </p:spPr>
        <p:txBody>
          <a:bodyPr/>
          <a:lstStyle>
            <a:lvl1pPr marL="228600" indent="-228600">
              <a:defRPr/>
            </a:lvl1pPr>
            <a:lvl4pPr>
              <a:defRPr/>
            </a:lvl4pPr>
          </a:lstStyle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91933612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image" Target="../media/image1.jpg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411163" y="228600"/>
            <a:ext cx="83185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Header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1163" y="1220788"/>
            <a:ext cx="8318500" cy="3716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Module 13: Security Technology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en-US">
                <a:solidFill>
                  <a:srgbClr val="FFFFFF">
                    <a:lumMod val="85000"/>
                  </a:srgbClr>
                </a:solidFill>
              </a:rPr>
              <a:t>CISR v1.0</a:t>
            </a:r>
            <a:endParaRPr lang="en-US" dirty="0">
              <a:solidFill>
                <a:srgbClr val="FFFFFF">
                  <a:lumMod val="8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87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9pPr>
    </p:titleStyle>
    <p:bodyStyle>
      <a:lvl1pPr marL="228600" indent="-228600" algn="l" rtl="0" eaLnBrk="1" fontAlgn="base" hangingPunct="1">
        <a:spcBef>
          <a:spcPts val="0"/>
        </a:spcBef>
        <a:spcAft>
          <a:spcPts val="200"/>
        </a:spcAft>
        <a:buSzPct val="88000"/>
        <a:buFont typeface="Wingdings" pitchFamily="2" charset="2"/>
        <a:buChar char="§"/>
        <a:defRPr sz="2800" b="1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48640" indent="-228600" algn="l" rtl="0" eaLnBrk="1" fontAlgn="base" hangingPunct="1">
        <a:spcBef>
          <a:spcPts val="0"/>
        </a:spcBef>
        <a:spcAft>
          <a:spcPts val="0"/>
        </a:spcAft>
        <a:buChar char="•"/>
        <a:defRPr sz="2400" b="1">
          <a:solidFill>
            <a:schemeClr val="tx1"/>
          </a:solidFill>
          <a:latin typeface="Arial" pitchFamily="34" charset="0"/>
          <a:cs typeface="Arial" pitchFamily="34" charset="0"/>
        </a:defRPr>
      </a:lvl2pPr>
      <a:lvl3pPr marL="822960" indent="-228600" algn="l" rtl="0" eaLnBrk="1" fontAlgn="base" hangingPunct="1">
        <a:spcBef>
          <a:spcPts val="0"/>
        </a:spcBef>
        <a:spcAft>
          <a:spcPts val="0"/>
        </a:spcAft>
        <a:buChar char="•"/>
        <a:defRPr sz="2000" b="1">
          <a:solidFill>
            <a:schemeClr val="tx1"/>
          </a:solidFill>
          <a:latin typeface="Arial" pitchFamily="34" charset="0"/>
          <a:cs typeface="Arial" pitchFamily="34" charset="0"/>
        </a:defRPr>
      </a:lvl3pPr>
      <a:lvl4pPr marL="1097280" indent="-228600" algn="l" rtl="0" eaLnBrk="1" fontAlgn="base" hangingPunct="1">
        <a:spcBef>
          <a:spcPts val="0"/>
        </a:spcBef>
        <a:spcAft>
          <a:spcPts val="0"/>
        </a:spcAft>
        <a:buFont typeface="Arial" pitchFamily="34" charset="0"/>
        <a:buChar char="•"/>
        <a:defRPr sz="1800" b="1">
          <a:solidFill>
            <a:schemeClr val="tx1"/>
          </a:solidFill>
          <a:latin typeface="Arial" pitchFamily="34" charset="0"/>
          <a:cs typeface="Arial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orient="horz" pos="776" userDrawn="1">
          <p15:clr>
            <a:srgbClr val="F26B43"/>
          </p15:clr>
        </p15:guide>
        <p15:guide id="4" orient="horz" pos="720" userDrawn="1">
          <p15:clr>
            <a:srgbClr val="F26B43"/>
          </p15:clr>
        </p15:guide>
        <p15:guide id="5" pos="2763" userDrawn="1">
          <p15:clr>
            <a:srgbClr val="F26B43"/>
          </p15:clr>
        </p15:guide>
        <p15:guide id="6" pos="299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29662" y="6629400"/>
            <a:ext cx="405861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1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 </a:t>
            </a:r>
            <a:fld id="{1E05A8D5-9D50-4F79-AAB3-D0C9B9E329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971800" y="6629400"/>
            <a:ext cx="3200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9144" rIns="91440" bIns="9144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11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/>
              <a:t>Module 13: Security Technology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2"/>
          </p:nvPr>
        </p:nvSpPr>
        <p:spPr>
          <a:xfrm>
            <a:off x="47624" y="6629400"/>
            <a:ext cx="2836864" cy="228600"/>
          </a:xfrm>
          <a:prstGeom prst="rect">
            <a:avLst/>
          </a:prstGeom>
        </p:spPr>
        <p:txBody>
          <a:bodyPr vert="horz" wrap="none" lIns="9144" tIns="9144" rIns="45720" bIns="9144" rtlCol="0" anchor="ctr"/>
          <a:lstStyle>
            <a:lvl1pPr algn="l">
              <a:defRPr sz="1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16" name="Title Placeholder 15"/>
          <p:cNvSpPr>
            <a:spLocks noGrp="1"/>
          </p:cNvSpPr>
          <p:nvPr>
            <p:ph type="title"/>
          </p:nvPr>
        </p:nvSpPr>
        <p:spPr>
          <a:xfrm>
            <a:off x="411164" y="228600"/>
            <a:ext cx="5988050" cy="9144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Header</a:t>
            </a:r>
          </a:p>
        </p:txBody>
      </p:sp>
      <p:sp>
        <p:nvSpPr>
          <p:cNvPr id="11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1163" y="1220788"/>
            <a:ext cx="8318500" cy="371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Layout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70805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  <p:sldLayoutId id="2147483791" r:id="rId17"/>
    <p:sldLayoutId id="2147483792" r:id="rId18"/>
    <p:sldLayoutId id="2147483793" r:id="rId19"/>
    <p:sldLayoutId id="2147483763" r:id="rId20"/>
    <p:sldLayoutId id="2147483764" r:id="rId21"/>
    <p:sldLayoutId id="2147483765" r:id="rId22"/>
    <p:sldLayoutId id="2147483766" r:id="rId23"/>
    <p:sldLayoutId id="2147483767" r:id="rId24"/>
    <p:sldLayoutId id="2147483768" r:id="rId25"/>
    <p:sldLayoutId id="2147483769" r:id="rId26"/>
    <p:sldLayoutId id="2147483770" r:id="rId27"/>
    <p:sldLayoutId id="2147483771" r:id="rId28"/>
    <p:sldLayoutId id="2147483772" r:id="rId29"/>
    <p:sldLayoutId id="2147483773" r:id="rId30"/>
    <p:sldLayoutId id="2147483774" r:id="rId3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000066"/>
          </a:solidFill>
          <a:latin typeface="Arial" charset="0"/>
        </a:defRPr>
      </a:lvl9pPr>
    </p:titleStyle>
    <p:bodyStyle>
      <a:lvl1pPr marL="228600" indent="-228600" algn="l" rtl="0" eaLnBrk="1" fontAlgn="base" hangingPunct="1">
        <a:spcBef>
          <a:spcPts val="0"/>
        </a:spcBef>
        <a:spcAft>
          <a:spcPts val="200"/>
        </a:spcAft>
        <a:buSzPct val="88000"/>
        <a:buFont typeface="Wingdings" pitchFamily="2" charset="2"/>
        <a:buChar char="§"/>
        <a:defRPr sz="2800" b="1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548640" indent="-228600" algn="l" rtl="0" eaLnBrk="1" fontAlgn="base" hangingPunct="1">
        <a:spcBef>
          <a:spcPts val="0"/>
        </a:spcBef>
        <a:spcAft>
          <a:spcPts val="0"/>
        </a:spcAft>
        <a:buChar char="•"/>
        <a:defRPr sz="2400" b="1">
          <a:solidFill>
            <a:schemeClr val="tx1"/>
          </a:solidFill>
          <a:latin typeface="+mn-lt"/>
          <a:cs typeface="Arial" pitchFamily="34" charset="0"/>
        </a:defRPr>
      </a:lvl2pPr>
      <a:lvl3pPr marL="822960" indent="-228600" algn="l" rtl="0" eaLnBrk="1" fontAlgn="base" hangingPunct="1">
        <a:spcBef>
          <a:spcPts val="0"/>
        </a:spcBef>
        <a:spcAft>
          <a:spcPts val="0"/>
        </a:spcAft>
        <a:buChar char="•"/>
        <a:defRPr sz="2000" b="1">
          <a:solidFill>
            <a:schemeClr val="tx1"/>
          </a:solidFill>
          <a:latin typeface="+mn-lt"/>
          <a:cs typeface="Arial" pitchFamily="34" charset="0"/>
        </a:defRPr>
      </a:lvl3pPr>
      <a:lvl4pPr marL="1097280" indent="-228600" algn="l" rtl="0" eaLnBrk="1" fontAlgn="base" hangingPunct="1">
        <a:spcBef>
          <a:spcPts val="0"/>
        </a:spcBef>
        <a:spcAft>
          <a:spcPts val="0"/>
        </a:spcAft>
        <a:buFont typeface="Arial" pitchFamily="34" charset="0"/>
        <a:buChar char="•"/>
        <a:defRPr sz="1800" b="1">
          <a:solidFill>
            <a:schemeClr val="tx1"/>
          </a:solidFill>
          <a:latin typeface="+mn-lt"/>
          <a:cs typeface="Arial" pitchFamily="34" charset="0"/>
        </a:defRPr>
      </a:lvl4pPr>
      <a:lvl5pPr marL="1280160" indent="-182880" algn="l" rtl="0" eaLnBrk="1" fontAlgn="base" hangingPunct="1">
        <a:spcBef>
          <a:spcPts val="600"/>
        </a:spcBef>
        <a:spcAft>
          <a:spcPct val="0"/>
        </a:spcAft>
        <a:buFont typeface="Arial" pitchFamily="34" charset="0"/>
        <a:buNone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file:///C:\Users\PAE-DELL-1\Desktop\CISR%20English\2%20PowerPoints\CISR13v_s16_Application%20Modes%20Intruder%20in%20Shadows.wmv" TargetMode="External"/><Relationship Id="rId1" Type="http://schemas.microsoft.com/office/2007/relationships/media" Target="file:///C:\Users\PAE-DELL-1\Desktop\CISR%20English\2%20PowerPoints\CISR13v_s16_Application%20Modes%20Intruder%20in%20Shadows.wmv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file:///C:\Users\PAE-DELL-1\Desktop\CISR%20English\2%20PowerPoints\CISR13v_s26_Alarm%201%20Intruder%20Fence%20Shield.wmv" TargetMode="External"/><Relationship Id="rId1" Type="http://schemas.microsoft.com/office/2007/relationships/media" Target="file:///C:\Users\PAE-DELL-1\Desktop\CISR%20English\2%20PowerPoints\CISR13v_s26_Alarm%201%20Intruder%20Fence%20Shield.wmv" TargetMode="Externa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file:///C:\Users\PAE-DELL-1\Desktop\CISR%20English\2%20PowerPoints\CISR13v_s27_Alarm%202%20Interior%20Lighting.wmv" TargetMode="External"/><Relationship Id="rId1" Type="http://schemas.microsoft.com/office/2007/relationships/media" Target="file:///C:\Users\PAE-DELL-1\Desktop\CISR%20English\2%20PowerPoints\CISR13v_s27_Alarm%202%20Interior%20Lighting.wmv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ww.publicdomainpictures.net/view-image.php?image=121080&amp;picture=airport-check-in-desks&amp;large=1" TargetMode="Externa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file:///C:\Users\PAE-DELL-1\Desktop\CISR%20English\2%20PowerPoints\CISR13v_s45_Fence%20Defeat.wmv" TargetMode="External"/><Relationship Id="rId1" Type="http://schemas.microsoft.com/office/2007/relationships/media" Target="file:///C:\Users\PAE-DELL-1\Desktop\CISR%20English\2%20PowerPoints\CISR13v_s45_Fence%20Defeat.wmv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2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file:///C:\Users\PAE-DELL-1\Desktop\CISR%20English\2%20PowerPoints\CISR13v_s51_Vehicle%20Barriers.wmv" TargetMode="External"/><Relationship Id="rId1" Type="http://schemas.microsoft.com/office/2007/relationships/media" Target="file:///C:\Users\PAE-DELL-1\Desktop\CISR%20English\2%20PowerPoints\CISR13v_s51_Vehicle%20Barriers.wmv" TargetMode="External"/><Relationship Id="rId5" Type="http://schemas.openxmlformats.org/officeDocument/2006/relationships/image" Target="../media/image37.png"/><Relationship Id="rId4" Type="http://schemas.openxmlformats.org/officeDocument/2006/relationships/image" Target="../media/image2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r>
              <a:rPr lang="en-US" dirty="0"/>
              <a:t>Security Technology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Module 13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Module 13: Security Technology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of Detection (2 of 2)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Module 13: Security Technology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0" name="Picture 2" descr="Black, Electrical, Electronics, Infrared"/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4571" y="3908742"/>
            <a:ext cx="2571750" cy="1714500"/>
          </a:xfrm>
          <a:ln>
            <a:solidFill>
              <a:schemeClr val="tx1"/>
            </a:solidFill>
          </a:ln>
        </p:spPr>
      </p:pic>
      <p:sp>
        <p:nvSpPr>
          <p:cNvPr id="8" name="Content Placeholder 7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en-US" dirty="0"/>
              <a:t>Factors that may influence the probability of detection for a specific sensor:</a:t>
            </a:r>
          </a:p>
          <a:p>
            <a:pPr lvl="1"/>
            <a:r>
              <a:rPr lang="en-US" dirty="0"/>
              <a:t>Target to be detected</a:t>
            </a:r>
          </a:p>
          <a:p>
            <a:pPr lvl="1"/>
            <a:r>
              <a:rPr lang="en-US" dirty="0"/>
              <a:t>Sensor hardware design</a:t>
            </a:r>
          </a:p>
          <a:p>
            <a:pPr lvl="1"/>
            <a:r>
              <a:rPr lang="en-US" dirty="0"/>
              <a:t>Installation conditions</a:t>
            </a:r>
          </a:p>
          <a:p>
            <a:pPr lvl="1"/>
            <a:r>
              <a:rPr lang="en-US" dirty="0"/>
              <a:t>Sensitivity adjustment</a:t>
            </a:r>
          </a:p>
          <a:p>
            <a:pPr lvl="1"/>
            <a:r>
              <a:rPr lang="en-US" dirty="0"/>
              <a:t>Weather conditions</a:t>
            </a:r>
          </a:p>
          <a:p>
            <a:pPr lvl="1"/>
            <a:r>
              <a:rPr lang="en-US" dirty="0"/>
              <a:t>Condition of the equipment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272781" y="5387628"/>
            <a:ext cx="1371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/>
              <a:t>Source: Pixabay</a:t>
            </a:r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Probability of Detection (2 of 2)</a:t>
            </a:r>
            <a:endParaRPr lang="en-US" sz="1000" b="0" dirty="0"/>
          </a:p>
        </p:txBody>
      </p:sp>
      <p:sp>
        <p:nvSpPr>
          <p:cNvPr id="1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Factors that may influence the probability of detection for a specific sensor: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Target to be detected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Sensor hardware design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Installation conditions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Sensitivity adjustment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Weather conditions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Condition of the equipment</a:t>
            </a:r>
          </a:p>
          <a:p>
            <a:pPr>
              <a:spcAft>
                <a:spcPct val="0"/>
              </a:spcAft>
            </a:pPr>
            <a:endParaRPr lang="en-US" sz="1000" b="0"/>
          </a:p>
        </p:txBody>
      </p:sp>
    </p:spTree>
    <p:extLst>
      <p:ext uri="{BB962C8B-B14F-4D97-AF65-F5344CB8AC3E}">
        <p14:creationId xmlns:p14="http://schemas.microsoft.com/office/powerpoint/2010/main" val="122720187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Vulnerabilities to Defeat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13: Security Technology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Bypassing — going around a sensor’s detection zone</a:t>
            </a:r>
          </a:p>
          <a:p>
            <a:r>
              <a:rPr lang="en-US" dirty="0"/>
              <a:t>Spoofing — passing through a sensor’s normal detection zone without triggering the alarm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Vulnerabilities to Defeat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Bypassing — going around a sensor’s detection zone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Spoofing — passing through a sensor’s normal detection zone without triggering the alarm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34826478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Module 13: Security Technology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Drawing from your own experiences, what are some examples of bypassing and spoofing?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Question</a:t>
            </a:r>
          </a:p>
        </p:txBody>
      </p:sp>
      <p:sp>
        <p:nvSpPr>
          <p:cNvPr id="7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Drawing from your own experiences, what are some examples of bypassing and spoofing?</a:t>
            </a:r>
            <a:endParaRPr lang="en-US" sz="1000" b="0" dirty="0"/>
          </a:p>
        </p:txBody>
      </p:sp>
      <p:sp>
        <p:nvSpPr>
          <p:cNvPr id="8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Discussion Question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9450660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/>
          <p:cNvPicPr>
            <a:picLocks noGrp="1"/>
          </p:cNvPicPr>
          <p:nvPr>
            <p:ph type="pic" sz="quarter" idx="3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" b="75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n-US" dirty="0"/>
              <a:t>Workbook 13.2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 dirty="0"/>
              <a:t>Module 13: Security Technology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dirty="0"/>
              <a:t>Must determine how sensors should be used in the protected area </a:t>
            </a:r>
          </a:p>
          <a:p>
            <a:r>
              <a:rPr lang="en-US" dirty="0"/>
              <a:t>Application modes are different for exterior sensors and interior sensors </a:t>
            </a:r>
          </a:p>
          <a:p>
            <a:pPr lvl="0"/>
            <a:r>
              <a:rPr lang="en-US" dirty="0"/>
              <a:t>Classified as:</a:t>
            </a:r>
          </a:p>
          <a:p>
            <a:pPr lvl="1"/>
            <a:r>
              <a:rPr lang="en-US" dirty="0"/>
              <a:t>Passive or active</a:t>
            </a:r>
          </a:p>
          <a:p>
            <a:pPr lvl="1"/>
            <a:r>
              <a:rPr lang="en-US" dirty="0"/>
              <a:t>Covert or visible 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Intrusion Sensor Application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Refer To:</a:t>
            </a:r>
          </a:p>
        </p:txBody>
      </p:sp>
      <p:sp>
        <p:nvSpPr>
          <p:cNvPr id="11" name="Content Placeholder 23"/>
          <p:cNvSpPr txBox="1">
            <a:spLocks/>
          </p:cNvSpPr>
          <p:nvPr/>
        </p:nvSpPr>
        <p:spPr>
          <a:xfrm>
            <a:off x="4173538" y="5039301"/>
            <a:ext cx="4023360" cy="1737360"/>
          </a:xfrm>
          <a:prstGeom prst="rect">
            <a:avLst/>
          </a:prstGeom>
        </p:spPr>
        <p:txBody>
          <a:bodyPr/>
          <a:lstStyle>
            <a:lvl1pPr marL="182563" indent="-182563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457200" indent="-180975" algn="l" rtl="0" eaLnBrk="1" fontAlgn="base" hangingPunct="1">
              <a:spcBef>
                <a:spcPts val="0"/>
              </a:spcBef>
              <a:spcAft>
                <a:spcPts val="10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731520" indent="-180975" algn="l" rtl="0" eaLnBrk="1" fontAlgn="base" hangingPunct="1">
              <a:spcBef>
                <a:spcPts val="0"/>
              </a:spcBef>
              <a:spcAft>
                <a:spcPts val="10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05840" indent="-182880" algn="l" rtl="0" eaLnBrk="1" fontAlgn="base" hangingPunct="1">
              <a:spcBef>
                <a:spcPts val="0"/>
              </a:spcBef>
              <a:spcAft>
                <a:spcPts val="10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dirty="0"/>
          </a:p>
        </p:txBody>
      </p:sp>
      <p:sp>
        <p:nvSpPr>
          <p:cNvPr id="1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Must determine how sensors should be used in the protected area </a:t>
            </a:r>
          </a:p>
          <a:p>
            <a:pPr marL="114300" indent="-114300">
              <a:spcAft>
                <a:spcPct val="0"/>
              </a:spcAft>
            </a:pPr>
            <a:r>
              <a:rPr lang="en-US" sz="1000" b="0"/>
              <a:t>Application modes are different for exterior sensors and interior sensors </a:t>
            </a:r>
          </a:p>
          <a:p>
            <a:pPr marL="114300" indent="-114300">
              <a:spcAft>
                <a:spcPct val="0"/>
              </a:spcAft>
            </a:pPr>
            <a:r>
              <a:rPr lang="en-US" sz="1000" b="0"/>
              <a:t>Classified as: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Passive or active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Covert or visible </a:t>
            </a:r>
          </a:p>
          <a:p>
            <a:pPr>
              <a:spcAft>
                <a:spcPct val="0"/>
              </a:spcAft>
            </a:pPr>
            <a:endParaRPr lang="en-US" sz="1000" b="0" dirty="0"/>
          </a:p>
        </p:txBody>
      </p:sp>
      <p:sp>
        <p:nvSpPr>
          <p:cNvPr id="14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Intrusion Sensor Application</a:t>
            </a:r>
            <a:endParaRPr lang="en-US" sz="1000" b="0" dirty="0"/>
          </a:p>
        </p:txBody>
      </p:sp>
      <p:sp>
        <p:nvSpPr>
          <p:cNvPr id="16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Refer To:</a:t>
            </a:r>
            <a:endParaRPr lang="en-US" sz="800" b="0" dirty="0"/>
          </a:p>
        </p:txBody>
      </p:sp>
      <p:sp>
        <p:nvSpPr>
          <p:cNvPr id="18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/>
              <a:t>Workbook 13.2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Module 13: Security Technology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How can pressure or seismic sensors be defeated?</a:t>
            </a:r>
          </a:p>
          <a:p>
            <a:r>
              <a:rPr lang="en-US" dirty="0"/>
              <a:t>How can magnetic field sensors be defeated?</a:t>
            </a:r>
          </a:p>
          <a:p>
            <a:r>
              <a:rPr lang="en-US" dirty="0"/>
              <a:t>How can ported coaxial cable sensors be defeated?</a:t>
            </a:r>
          </a:p>
          <a:p>
            <a:r>
              <a:rPr lang="en-US" dirty="0"/>
              <a:t>How can fiber-optic cable sensors be defeated?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Questions (1 of 2)</a:t>
            </a:r>
          </a:p>
        </p:txBody>
      </p:sp>
      <p:pic>
        <p:nvPicPr>
          <p:cNvPr id="15" name="Picture Placeholder 14"/>
          <p:cNvPicPr>
            <a:picLocks noGrp="1"/>
          </p:cNvPicPr>
          <p:nvPr>
            <p:ph type="pic" sz="quarter" idx="3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" b="75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n-US" dirty="0"/>
              <a:t>Workbook 13.2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Refer To:</a:t>
            </a:r>
          </a:p>
        </p:txBody>
      </p:sp>
      <p:sp>
        <p:nvSpPr>
          <p:cNvPr id="1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How can pressure or seismic sensors be defeated?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How can magnetic field sensors be defeated?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How can ported coaxial cable sensors be defeated?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How can fiber-optic cable sensors be defeated?</a:t>
            </a:r>
            <a:endParaRPr lang="en-US" sz="1000" b="0" dirty="0"/>
          </a:p>
        </p:txBody>
      </p:sp>
      <p:sp>
        <p:nvSpPr>
          <p:cNvPr id="14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dirty="0"/>
              <a:t>Discussion </a:t>
            </a:r>
          </a:p>
          <a:p>
            <a:r>
              <a:rPr lang="en-US" sz="1000" b="0" dirty="0"/>
              <a:t>Questions (1 of 2)</a:t>
            </a:r>
          </a:p>
        </p:txBody>
      </p:sp>
      <p:sp>
        <p:nvSpPr>
          <p:cNvPr id="16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Refer To:</a:t>
            </a:r>
            <a:endParaRPr lang="en-US" sz="800" b="0" dirty="0"/>
          </a:p>
        </p:txBody>
      </p:sp>
      <p:sp>
        <p:nvSpPr>
          <p:cNvPr id="17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/>
              <a:t>Workbook 13.2</a:t>
            </a:r>
          </a:p>
        </p:txBody>
      </p:sp>
    </p:spTree>
    <p:extLst>
      <p:ext uri="{BB962C8B-B14F-4D97-AF65-F5344CB8AC3E}">
        <p14:creationId xmlns:p14="http://schemas.microsoft.com/office/powerpoint/2010/main" val="35693264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Module 13: Security Technology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How can fence-disturbance sensors be defeated?</a:t>
            </a:r>
          </a:p>
          <a:p>
            <a:pPr lvl="0"/>
            <a:r>
              <a:rPr lang="en-US" dirty="0"/>
              <a:t>How can sensor fences be defeated? </a:t>
            </a:r>
          </a:p>
          <a:p>
            <a:r>
              <a:rPr lang="en-US" dirty="0"/>
              <a:t>How can a sensor fence be designed to deter tunneling (digging under)?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Questions (2 of 2)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type="pic" sz="quarter"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n-US" dirty="0"/>
              <a:t>Workbook 13.2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Refer To:</a:t>
            </a:r>
          </a:p>
        </p:txBody>
      </p:sp>
      <p:sp>
        <p:nvSpPr>
          <p:cNvPr id="1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How can fence-disturbance sensors be defeated?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How can sensor fences be defeated?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How can a sensor fence be designed to deter tunneling (digging under)?</a:t>
            </a:r>
            <a:endParaRPr lang="en-US" sz="1000" b="0" dirty="0"/>
          </a:p>
        </p:txBody>
      </p:sp>
      <p:sp>
        <p:nvSpPr>
          <p:cNvPr id="14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dirty="0"/>
              <a:t>Discussion </a:t>
            </a:r>
          </a:p>
          <a:p>
            <a:r>
              <a:rPr lang="en-US" sz="1000" b="0" dirty="0"/>
              <a:t>Questions (2 of 2)</a:t>
            </a:r>
          </a:p>
        </p:txBody>
      </p:sp>
      <p:sp>
        <p:nvSpPr>
          <p:cNvPr id="15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Refer To:</a:t>
            </a:r>
            <a:endParaRPr lang="en-US" sz="800" b="0" dirty="0"/>
          </a:p>
        </p:txBody>
      </p:sp>
      <p:sp>
        <p:nvSpPr>
          <p:cNvPr id="16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/>
              <a:t>Workbook 13.2</a:t>
            </a:r>
          </a:p>
        </p:txBody>
      </p:sp>
    </p:spTree>
    <p:extLst>
      <p:ext uri="{BB962C8B-B14F-4D97-AF65-F5344CB8AC3E}">
        <p14:creationId xmlns:p14="http://schemas.microsoft.com/office/powerpoint/2010/main" val="5627723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/>
          <p:cNvPicPr>
            <a:picLocks noGrp="1"/>
          </p:cNvPicPr>
          <p:nvPr>
            <p:ph type="pic" sz="quarter" idx="3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" b="75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n-US" dirty="0"/>
              <a:t>Workbook 13.2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 dirty="0"/>
              <a:t>Module 13: Security Technology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pic>
        <p:nvPicPr>
          <p:cNvPr id="6" name="CISR13v_s16_Application Modes Intruder in Shadows.wmv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84388" y="1217613"/>
            <a:ext cx="4959349" cy="3719512"/>
          </a:xfr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Application Modes </a:t>
            </a:r>
            <a:br>
              <a:rPr lang="en-US" dirty="0"/>
            </a:br>
            <a:r>
              <a:rPr lang="en-US" dirty="0"/>
              <a:t>for Exterior Sensors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Refer To:</a:t>
            </a:r>
          </a:p>
        </p:txBody>
      </p:sp>
      <p:sp>
        <p:nvSpPr>
          <p:cNvPr id="17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Refer To:</a:t>
            </a:r>
            <a:endParaRPr lang="en-US" sz="800" b="0" dirty="0"/>
          </a:p>
        </p:txBody>
      </p:sp>
      <p:sp>
        <p:nvSpPr>
          <p:cNvPr id="20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/>
              <a:t>Workbook 13.2</a:t>
            </a:r>
          </a:p>
        </p:txBody>
      </p:sp>
      <p:sp>
        <p:nvSpPr>
          <p:cNvPr id="22" name="CallAddL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rgbClr val="BEBEBE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950" b="0"/>
              <a:t>Application Modes </a:t>
            </a:r>
            <a:br>
              <a:rPr lang="en-US" sz="950" b="0"/>
            </a:br>
            <a:r>
              <a:rPr lang="en-US" sz="950" b="0"/>
              <a:t>for Exterior Sensors</a:t>
            </a:r>
            <a:endParaRPr lang="en-US" sz="950" b="0" dirty="0"/>
          </a:p>
        </p:txBody>
      </p:sp>
      <p:sp>
        <p:nvSpPr>
          <p:cNvPr id="23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96151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Module 13: Security Technology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14" name="Content Placeholder 1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879" y="1516401"/>
            <a:ext cx="2228452" cy="1782762"/>
          </a:xfrm>
          <a:ln>
            <a:solidFill>
              <a:schemeClr val="tx1"/>
            </a:solidFill>
          </a:ln>
        </p:spPr>
      </p:pic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lvl="0"/>
            <a:r>
              <a:rPr lang="en-US" dirty="0"/>
              <a:t>Boundary-penetration sensors</a:t>
            </a:r>
          </a:p>
          <a:p>
            <a:pPr lvl="0"/>
            <a:r>
              <a:rPr lang="en-US" dirty="0"/>
              <a:t>Interior motion sensors</a:t>
            </a:r>
          </a:p>
          <a:p>
            <a:r>
              <a:rPr lang="en-US" dirty="0"/>
              <a:t>Proximity sensors</a:t>
            </a:r>
          </a:p>
          <a:p>
            <a:endParaRPr lang="en-US" dirty="0"/>
          </a:p>
        </p:txBody>
      </p:sp>
      <p:pic>
        <p:nvPicPr>
          <p:cNvPr id="15" name="Picture 2"/>
          <p:cNvPicPr>
            <a:picLocks noGrp="1" noChangeAspect="1" noChangeArrowheads="1"/>
          </p:cNvPicPr>
          <p:nvPr>
            <p:ph sz="quarter" idx="1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737" y="3439993"/>
            <a:ext cx="2256502" cy="1782762"/>
          </a:xfr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Application Modes </a:t>
            </a:r>
            <a:br>
              <a:rPr lang="en-US" dirty="0"/>
            </a:br>
            <a:r>
              <a:rPr lang="en-US" dirty="0"/>
              <a:t>for Interior Sensors</a:t>
            </a:r>
          </a:p>
        </p:txBody>
      </p:sp>
      <p:pic>
        <p:nvPicPr>
          <p:cNvPr id="24" name="Picture Placeholder 23"/>
          <p:cNvPicPr>
            <a:picLocks noGrp="1"/>
          </p:cNvPicPr>
          <p:nvPr>
            <p:ph type="pic" sz="quarter" idx="3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" b="75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n-US" dirty="0"/>
              <a:t>Workbook 13.2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Refer To:</a:t>
            </a:r>
          </a:p>
        </p:txBody>
      </p:sp>
      <p:sp>
        <p:nvSpPr>
          <p:cNvPr id="16" name="TextBox 35"/>
          <p:cNvSpPr txBox="1"/>
          <p:nvPr/>
        </p:nvSpPr>
        <p:spPr>
          <a:xfrm>
            <a:off x="6254921" y="5007311"/>
            <a:ext cx="10695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US" sz="800" b="1" dirty="0">
                <a:solidFill>
                  <a:schemeClr val="bg1"/>
                </a:solidFill>
              </a:rPr>
              <a:t>Source: DS/T/ATA</a:t>
            </a:r>
          </a:p>
        </p:txBody>
      </p:sp>
      <p:sp>
        <p:nvSpPr>
          <p:cNvPr id="17" name="TextBox 35"/>
          <p:cNvSpPr txBox="1"/>
          <p:nvPr/>
        </p:nvSpPr>
        <p:spPr>
          <a:xfrm>
            <a:off x="7250715" y="3083719"/>
            <a:ext cx="10695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r>
              <a:rPr lang="en-US" sz="800" b="1" dirty="0"/>
              <a:t>Source: DS/T/ATA</a:t>
            </a:r>
          </a:p>
        </p:txBody>
      </p:sp>
      <p:sp>
        <p:nvSpPr>
          <p:cNvPr id="19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Boundary-penetration sensors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Interior motion sensors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Proximity sensors</a:t>
            </a:r>
          </a:p>
          <a:p>
            <a:pPr>
              <a:spcAft>
                <a:spcPts val="0"/>
              </a:spcAft>
            </a:pPr>
            <a:endParaRPr lang="en-US" sz="1000" b="0" dirty="0"/>
          </a:p>
        </p:txBody>
      </p:sp>
      <p:sp>
        <p:nvSpPr>
          <p:cNvPr id="21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Application Modes </a:t>
            </a:r>
            <a:br>
              <a:rPr lang="en-US" sz="1000" b="0"/>
            </a:br>
            <a:r>
              <a:rPr lang="en-US" sz="1000" b="0"/>
              <a:t>for Interior Sensors</a:t>
            </a:r>
            <a:endParaRPr lang="en-US" sz="1000" b="0" dirty="0"/>
          </a:p>
        </p:txBody>
      </p:sp>
      <p:sp>
        <p:nvSpPr>
          <p:cNvPr id="25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Refer To:</a:t>
            </a:r>
            <a:endParaRPr lang="en-US" sz="800" b="0" dirty="0"/>
          </a:p>
        </p:txBody>
      </p:sp>
      <p:sp>
        <p:nvSpPr>
          <p:cNvPr id="26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/>
              <a:t>Workbook 13.2</a:t>
            </a:r>
          </a:p>
        </p:txBody>
      </p:sp>
    </p:spTree>
    <p:extLst>
      <p:ext uri="{BB962C8B-B14F-4D97-AF65-F5344CB8AC3E}">
        <p14:creationId xmlns:p14="http://schemas.microsoft.com/office/powerpoint/2010/main" val="28155392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Module 13: Security Technology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dirty="0"/>
              <a:t>How can vibration sensors be defeated?</a:t>
            </a:r>
          </a:p>
          <a:p>
            <a:pPr lvl="0"/>
            <a:r>
              <a:rPr lang="en-US" dirty="0"/>
              <a:t>How can electromechanical sensors be defeated?</a:t>
            </a:r>
          </a:p>
          <a:p>
            <a:pPr lvl="0"/>
            <a:r>
              <a:rPr lang="en-US" dirty="0"/>
              <a:t>How can interior active infrared sensors be defeated?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Questions (1 of 2)</a:t>
            </a:r>
          </a:p>
        </p:txBody>
      </p:sp>
      <p:pic>
        <p:nvPicPr>
          <p:cNvPr id="15" name="Picture Placeholder 14"/>
          <p:cNvPicPr>
            <a:picLocks noGrp="1"/>
          </p:cNvPicPr>
          <p:nvPr>
            <p:ph type="pic" sz="quarter" idx="3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" b="75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n-US" dirty="0"/>
              <a:t>Workbook 13.2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Refer To:</a:t>
            </a:r>
          </a:p>
        </p:txBody>
      </p:sp>
      <p:sp>
        <p:nvSpPr>
          <p:cNvPr id="1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How can vibration sensors be defeated?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How can electromechanical sensors be defeated?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How can interior active infrared sensors be defeated?</a:t>
            </a:r>
            <a:endParaRPr lang="en-US" sz="1000" b="0" dirty="0"/>
          </a:p>
        </p:txBody>
      </p:sp>
      <p:sp>
        <p:nvSpPr>
          <p:cNvPr id="14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dirty="0"/>
              <a:t>Discussion </a:t>
            </a:r>
          </a:p>
          <a:p>
            <a:r>
              <a:rPr lang="en-US" sz="1000" b="0" dirty="0"/>
              <a:t>Questions (1 of 2)</a:t>
            </a:r>
          </a:p>
        </p:txBody>
      </p:sp>
      <p:sp>
        <p:nvSpPr>
          <p:cNvPr id="16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Refer To:</a:t>
            </a:r>
            <a:endParaRPr lang="en-US" sz="800" b="0" dirty="0"/>
          </a:p>
        </p:txBody>
      </p:sp>
      <p:sp>
        <p:nvSpPr>
          <p:cNvPr id="17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/>
              <a:t>Workbook 13.2</a:t>
            </a:r>
          </a:p>
        </p:txBody>
      </p:sp>
    </p:spTree>
    <p:extLst>
      <p:ext uri="{BB962C8B-B14F-4D97-AF65-F5344CB8AC3E}">
        <p14:creationId xmlns:p14="http://schemas.microsoft.com/office/powerpoint/2010/main" val="28490887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 dirty="0"/>
              <a:t>Module 13: Security Technology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dirty="0"/>
              <a:t>How can monostatic microwave sensors be defeated? </a:t>
            </a:r>
          </a:p>
          <a:p>
            <a:pPr lvl="0"/>
            <a:r>
              <a:rPr lang="en-US" dirty="0"/>
              <a:t>How can video motion detector sensors be defeated?</a:t>
            </a:r>
          </a:p>
          <a:p>
            <a:r>
              <a:rPr lang="en-US" dirty="0"/>
              <a:t>How can you defeat pressure sensors?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Questions (2 of 2)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type="pic" sz="quarter"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 Placeholder 5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n-US" dirty="0"/>
              <a:t>Workbook 13.2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Refer To:</a:t>
            </a:r>
          </a:p>
        </p:txBody>
      </p:sp>
      <p:sp>
        <p:nvSpPr>
          <p:cNvPr id="1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How can monostatic microwave sensors be defeated?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How can video motion detector sensors be defeated?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How can you defeat pressure sensors?</a:t>
            </a:r>
            <a:endParaRPr lang="en-US" sz="1000" b="0" dirty="0"/>
          </a:p>
        </p:txBody>
      </p:sp>
      <p:sp>
        <p:nvSpPr>
          <p:cNvPr id="14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dirty="0"/>
              <a:t>Discussion </a:t>
            </a:r>
          </a:p>
          <a:p>
            <a:r>
              <a:rPr lang="en-US" sz="1000" b="0" dirty="0"/>
              <a:t>Questions (2 of 2)</a:t>
            </a:r>
          </a:p>
        </p:txBody>
      </p:sp>
      <p:sp>
        <p:nvSpPr>
          <p:cNvPr id="16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Refer To:</a:t>
            </a:r>
            <a:endParaRPr lang="en-US" sz="800" b="0" dirty="0"/>
          </a:p>
        </p:txBody>
      </p:sp>
      <p:sp>
        <p:nvSpPr>
          <p:cNvPr id="17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/>
              <a:t>Workbook 13.2</a:t>
            </a:r>
          </a:p>
        </p:txBody>
      </p:sp>
    </p:spTree>
    <p:extLst>
      <p:ext uri="{BB962C8B-B14F-4D97-AF65-F5344CB8AC3E}">
        <p14:creationId xmlns:p14="http://schemas.microsoft.com/office/powerpoint/2010/main" val="643144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Objective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13: Security Technology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By the end of this module, you will be able to develop a security technology plan for the protection of critical infrastructure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Module Objective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By the end of this module, you will be able to develop a security technology plan for the protection of critical infrastructure</a:t>
            </a:r>
            <a:endParaRPr lang="en-US" sz="1000" b="0" dirty="0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Alarm Communication </a:t>
            </a:r>
            <a:br>
              <a:rPr lang="en-US" dirty="0"/>
            </a:br>
            <a:r>
              <a:rPr lang="en-US" dirty="0"/>
              <a:t>and Display Systems (1 of 2)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Module 13: Security Technology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04244" y="4162425"/>
            <a:ext cx="2626525" cy="1755775"/>
          </a:xfrm>
        </p:spPr>
      </p:pic>
      <p:sp>
        <p:nvSpPr>
          <p:cNvPr id="8" name="Content Placeholder 7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en-US" dirty="0"/>
              <a:t>Provide security personnel with rapid response capability</a:t>
            </a:r>
          </a:p>
          <a:p>
            <a:pPr lvl="0"/>
            <a:r>
              <a:rPr lang="en-US" dirty="0"/>
              <a:t>Perform two critical tasks:</a:t>
            </a:r>
          </a:p>
          <a:p>
            <a:pPr lvl="1"/>
            <a:r>
              <a:rPr lang="en-US" dirty="0"/>
              <a:t>Transport alarm and assessment information to a central point</a:t>
            </a:r>
          </a:p>
          <a:p>
            <a:pPr lvl="1"/>
            <a:r>
              <a:rPr lang="en-US" dirty="0"/>
              <a:t>Provide information to the security control center operator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581954" y="5684808"/>
            <a:ext cx="14492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bg1"/>
                </a:solidFill>
              </a:rPr>
              <a:t>Source: FEMA</a:t>
            </a:r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Alarm Communication </a:t>
            </a:r>
            <a:br>
              <a:rPr lang="en-US" sz="1000" b="0"/>
            </a:br>
            <a:r>
              <a:rPr lang="en-US" sz="1000" b="0"/>
              <a:t>and Display Systems (1 of 2)</a:t>
            </a:r>
            <a:endParaRPr lang="en-US" sz="1000" b="0" dirty="0"/>
          </a:p>
        </p:txBody>
      </p:sp>
      <p:sp>
        <p:nvSpPr>
          <p:cNvPr id="11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Provide security personnel with rapid response capability</a:t>
            </a:r>
          </a:p>
          <a:p>
            <a:pPr marL="114300" indent="-114300">
              <a:spcAft>
                <a:spcPct val="0"/>
              </a:spcAft>
            </a:pPr>
            <a:r>
              <a:rPr lang="en-US" sz="1000" b="0"/>
              <a:t>Perform two critical tasks: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Transport alarm and assessment information to a central point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Provide information to the security control center operator</a:t>
            </a:r>
          </a:p>
          <a:p>
            <a:pPr>
              <a:spcAft>
                <a:spcPct val="0"/>
              </a:spcAft>
            </a:pPr>
            <a:endParaRPr lang="en-US" sz="1000" b="0"/>
          </a:p>
        </p:txBody>
      </p:sp>
    </p:spTree>
    <p:extLst>
      <p:ext uri="{BB962C8B-B14F-4D97-AF65-F5344CB8AC3E}">
        <p14:creationId xmlns:p14="http://schemas.microsoft.com/office/powerpoint/2010/main" val="3141957380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Alarm Communication </a:t>
            </a:r>
            <a:br>
              <a:rPr lang="en-US" dirty="0"/>
            </a:br>
            <a:r>
              <a:rPr lang="en-US" dirty="0"/>
              <a:t>and Display Systems (2 of 2)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Module 13: Security Technology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36502" y="4162425"/>
            <a:ext cx="2962009" cy="1755775"/>
          </a:xfrm>
          <a:ln>
            <a:solidFill>
              <a:schemeClr val="tx1"/>
            </a:solidFill>
          </a:ln>
        </p:spPr>
      </p:pic>
      <p:sp>
        <p:nvSpPr>
          <p:cNvPr id="8" name="Content Placeholder 7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en-US" dirty="0"/>
              <a:t>Five subsystems:</a:t>
            </a:r>
          </a:p>
          <a:p>
            <a:pPr lvl="1"/>
            <a:r>
              <a:rPr lang="en-US" dirty="0"/>
              <a:t>Communications </a:t>
            </a:r>
          </a:p>
          <a:p>
            <a:pPr lvl="1"/>
            <a:r>
              <a:rPr lang="en-US" dirty="0"/>
              <a:t>Line supervisions and security </a:t>
            </a:r>
          </a:p>
          <a:p>
            <a:pPr lvl="1"/>
            <a:r>
              <a:rPr lang="en-US" dirty="0"/>
              <a:t>Information handling</a:t>
            </a:r>
          </a:p>
          <a:p>
            <a:pPr lvl="1"/>
            <a:r>
              <a:rPr lang="en-US" dirty="0"/>
              <a:t>Control display and alarm assessment</a:t>
            </a:r>
          </a:p>
          <a:p>
            <a:pPr lvl="1"/>
            <a:r>
              <a:rPr lang="en-US" dirty="0"/>
              <a:t>Off-line functions</a:t>
            </a:r>
          </a:p>
          <a:p>
            <a:r>
              <a:rPr lang="en-US" dirty="0"/>
              <a:t>Subsystems enable operators to respond appropriately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728596" y="5684808"/>
            <a:ext cx="14492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bg1"/>
                </a:solidFill>
              </a:rPr>
              <a:t>Source: FEMA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31791" y="4658264"/>
            <a:ext cx="966159" cy="36933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chemeClr val="bg1"/>
                </a:solidFill>
              </a:rPr>
              <a:t>EMERGENCY PHONE</a:t>
            </a:r>
          </a:p>
        </p:txBody>
      </p:sp>
      <p:sp>
        <p:nvSpPr>
          <p:cNvPr id="12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Alarm Communication </a:t>
            </a:r>
            <a:br>
              <a:rPr lang="en-US" sz="1000" b="0"/>
            </a:br>
            <a:r>
              <a:rPr lang="en-US" sz="1000" b="0"/>
              <a:t>and Display Systems (2 of 2)</a:t>
            </a:r>
            <a:endParaRPr lang="en-US" sz="1000" b="0" dirty="0"/>
          </a:p>
        </p:txBody>
      </p:sp>
      <p:sp>
        <p:nvSpPr>
          <p:cNvPr id="13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Five subsystems: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Communications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Line supervisions and security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Information handling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Control display and alarm assessment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Off-line functions</a:t>
            </a:r>
          </a:p>
          <a:p>
            <a:pPr marL="114300" indent="-114300">
              <a:spcAft>
                <a:spcPct val="0"/>
              </a:spcAft>
            </a:pPr>
            <a:r>
              <a:rPr lang="en-US" sz="1000" b="0"/>
              <a:t>Subsystems enable operators to respond appropriately</a:t>
            </a:r>
          </a:p>
          <a:p>
            <a:pPr>
              <a:spcAft>
                <a:spcPct val="0"/>
              </a:spcAft>
            </a:pPr>
            <a:endParaRPr lang="en-US" sz="1000" b="0"/>
          </a:p>
        </p:txBody>
      </p:sp>
      <p:sp>
        <p:nvSpPr>
          <p:cNvPr id="14" name="CallAddL" hidden="1"/>
          <p:cNvSpPr txBox="1"/>
          <p:nvPr/>
        </p:nvSpPr>
        <p:spPr>
          <a:xfrm>
            <a:off x="1360553" y="6390184"/>
            <a:ext cx="1535047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EMERGENCY PHONE</a:t>
            </a:r>
          </a:p>
        </p:txBody>
      </p:sp>
    </p:spTree>
    <p:extLst>
      <p:ext uri="{BB962C8B-B14F-4D97-AF65-F5344CB8AC3E}">
        <p14:creationId xmlns:p14="http://schemas.microsoft.com/office/powerpoint/2010/main" val="42195817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Alarm Communication and </a:t>
            </a:r>
            <a:br>
              <a:rPr lang="en-US" dirty="0"/>
            </a:br>
            <a:r>
              <a:rPr lang="en-US" dirty="0"/>
              <a:t>Display System Characteristics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Module 13: Security Technology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Fast reporting time</a:t>
            </a:r>
          </a:p>
          <a:p>
            <a:r>
              <a:rPr lang="en-US" dirty="0"/>
              <a:t>Secure from attack</a:t>
            </a:r>
          </a:p>
          <a:p>
            <a:r>
              <a:rPr lang="en-US" dirty="0"/>
              <a:t>Durable</a:t>
            </a:r>
          </a:p>
          <a:p>
            <a:r>
              <a:rPr lang="en-US" dirty="0"/>
              <a:t>Backup capable</a:t>
            </a:r>
          </a:p>
          <a:p>
            <a:r>
              <a:rPr lang="en-US" dirty="0"/>
              <a:t>User friendly</a:t>
            </a:r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41035" y="1574800"/>
            <a:ext cx="2581275" cy="1714500"/>
          </a:xfrm>
          <a:ln>
            <a:solidFill>
              <a:srgbClr val="2F2F2F"/>
            </a:solidFill>
          </a:ln>
        </p:spPr>
      </p:pic>
      <p:pic>
        <p:nvPicPr>
          <p:cNvPr id="12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45798" y="3557587"/>
            <a:ext cx="2571750" cy="1714500"/>
          </a:xfrm>
          <a:ln>
            <a:solidFill>
              <a:srgbClr val="2F2F2F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6886755" y="5043290"/>
            <a:ext cx="14492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bg1"/>
                </a:solidFill>
              </a:rPr>
              <a:t>Source: Pixabay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86755" y="3082219"/>
            <a:ext cx="14492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bg1"/>
                </a:solidFill>
              </a:rPr>
              <a:t>Source: Pixabay</a:t>
            </a:r>
          </a:p>
        </p:txBody>
      </p:sp>
      <p:sp>
        <p:nvSpPr>
          <p:cNvPr id="11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Alarm Communication and </a:t>
            </a:r>
            <a:br>
              <a:rPr lang="en-US" sz="1000" b="0"/>
            </a:br>
            <a:r>
              <a:rPr lang="en-US" sz="1000" b="0"/>
              <a:t>Display System Characteristics</a:t>
            </a:r>
            <a:endParaRPr lang="en-US" sz="1000" b="0" dirty="0"/>
          </a:p>
        </p:txBody>
      </p:sp>
      <p:sp>
        <p:nvSpPr>
          <p:cNvPr id="13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Fast reporting time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Secure from attack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Durable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Backup capable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User friendly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651385265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Alarm Assessment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13: Security Technology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Purpose:</a:t>
            </a:r>
          </a:p>
          <a:p>
            <a:pPr lvl="1"/>
            <a:r>
              <a:rPr lang="en-US" dirty="0"/>
              <a:t>Determines the cause of an alarm </a:t>
            </a:r>
          </a:p>
          <a:p>
            <a:pPr lvl="1"/>
            <a:r>
              <a:rPr lang="en-US" dirty="0"/>
              <a:t>Provides additional information for security force</a:t>
            </a:r>
          </a:p>
          <a:p>
            <a:pPr lvl="0"/>
            <a:r>
              <a:rPr lang="en-US" dirty="0"/>
              <a:t>Provided through:</a:t>
            </a:r>
          </a:p>
          <a:p>
            <a:pPr lvl="1"/>
            <a:r>
              <a:rPr lang="en-US" dirty="0"/>
              <a:t>Closed-circuit television coverage of each zone </a:t>
            </a:r>
          </a:p>
          <a:p>
            <a:pPr lvl="1"/>
            <a:r>
              <a:rPr lang="en-US" dirty="0"/>
              <a:t>Visual checks by personnel</a:t>
            </a:r>
          </a:p>
          <a:p>
            <a:r>
              <a:rPr lang="en-US" dirty="0"/>
              <a:t>Closed-circuit television may provide assessment and surveillance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Alarm Assessment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900" b="0" dirty="0"/>
              <a:t>Purpose: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900" b="0" dirty="0"/>
              <a:t>Determines the cause of an alarm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900" b="0" dirty="0"/>
              <a:t>Provides additional information for security force</a:t>
            </a:r>
          </a:p>
          <a:p>
            <a:pPr marL="114300" indent="-114300">
              <a:spcAft>
                <a:spcPct val="0"/>
              </a:spcAft>
            </a:pPr>
            <a:r>
              <a:rPr lang="en-US" sz="900" b="0" dirty="0"/>
              <a:t>Provided through: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900" b="0" dirty="0"/>
              <a:t>Closed-circuit television coverage of each zone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900" b="0" dirty="0"/>
              <a:t>Visual checks by personnel</a:t>
            </a:r>
          </a:p>
          <a:p>
            <a:pPr marL="114300" indent="-114300">
              <a:spcAft>
                <a:spcPct val="0"/>
              </a:spcAft>
            </a:pPr>
            <a:r>
              <a:rPr lang="en-US" sz="900" b="0" dirty="0"/>
              <a:t>Closed-circuit television may provide assessment and surveillance</a:t>
            </a:r>
          </a:p>
        </p:txBody>
      </p:sp>
    </p:spTree>
    <p:extLst>
      <p:ext uri="{BB962C8B-B14F-4D97-AF65-F5344CB8AC3E}">
        <p14:creationId xmlns:p14="http://schemas.microsoft.com/office/powerpoint/2010/main" val="7343348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Module 13: Security Technology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When would security force members need to perform an alarm assessment?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Question</a:t>
            </a:r>
          </a:p>
        </p:txBody>
      </p:sp>
      <p:sp>
        <p:nvSpPr>
          <p:cNvPr id="7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When would security force members need to perform an alarm assessment?</a:t>
            </a:r>
            <a:endParaRPr lang="en-US" sz="1000" b="0" dirty="0"/>
          </a:p>
        </p:txBody>
      </p:sp>
      <p:sp>
        <p:nvSpPr>
          <p:cNvPr id="8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Discussion Question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9368453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Alarm Assessment Components (1 of 3)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13: Security Technology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Camera, lens, and mount</a:t>
            </a:r>
          </a:p>
          <a:p>
            <a:r>
              <a:rPr lang="en-US" dirty="0"/>
              <a:t>Lighting system</a:t>
            </a:r>
          </a:p>
          <a:p>
            <a:r>
              <a:rPr lang="en-US" dirty="0"/>
              <a:t>Transmission system</a:t>
            </a:r>
          </a:p>
          <a:p>
            <a:r>
              <a:rPr lang="en-US" dirty="0"/>
              <a:t>Video switching equipment</a:t>
            </a:r>
          </a:p>
          <a:p>
            <a:r>
              <a:rPr lang="en-US" dirty="0"/>
              <a:t>Recorder, monitor, and controller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Alarm Assessment Components (1 of 3)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Camera, lens, and mount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Lighting system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Transmission system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Video switching equipment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Recorder, monitor, and controller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2469766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/>
              <a:t> </a:t>
            </a:r>
            <a:fld id="{1E05A8D5-9D50-4F79-AAB3-D0C9B9E3293E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Module 13: Security Technology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Alarm Assessment </a:t>
            </a:r>
            <a:br>
              <a:rPr lang="en-US"/>
            </a:br>
            <a:r>
              <a:rPr lang="en-US"/>
              <a:t>Components (2 of 3)</a:t>
            </a:r>
            <a:endParaRPr lang="en-US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3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CISR13v_s26_Alarm 1 Intruder Fence Shield.wmv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92325" y="1217613"/>
            <a:ext cx="4959349" cy="3719512"/>
          </a:xfrm>
        </p:spPr>
      </p:pic>
      <p:sp>
        <p:nvSpPr>
          <p:cNvPr id="2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endParaRPr lang="en-US" sz="1000" b="0" dirty="0"/>
          </a:p>
        </p:txBody>
      </p:sp>
      <p:sp>
        <p:nvSpPr>
          <p:cNvPr id="23" name="CallTop" hidden="1"/>
          <p:cNvSpPr txBox="1">
            <a:spLocks/>
          </p:cNvSpPr>
          <p:nvPr/>
        </p:nvSpPr>
        <p:spPr>
          <a:xfrm>
            <a:off x="50800" y="5029200"/>
            <a:ext cx="28448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Alarm Assessment </a:t>
            </a:r>
            <a:br>
              <a:rPr lang="en-US" sz="1000" b="0"/>
            </a:br>
            <a:r>
              <a:rPr lang="en-US" sz="1000" b="0"/>
              <a:t>Components (2 of 3)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4713848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 13: Security Technology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Alarm Assessment </a:t>
            </a:r>
            <a:br>
              <a:rPr lang="en-US" dirty="0"/>
            </a:br>
            <a:r>
              <a:rPr lang="en-US" dirty="0"/>
              <a:t>Components (3 of 3)</a:t>
            </a:r>
          </a:p>
        </p:txBody>
      </p:sp>
      <p:pic>
        <p:nvPicPr>
          <p:cNvPr id="12" name="Picture Placeholder 11"/>
          <p:cNvPicPr>
            <a:picLocks noGrp="1" noChangeAspect="1"/>
          </p:cNvPicPr>
          <p:nvPr>
            <p:ph type="pic" sz="quarter" idx="3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CISR13v_s27_Alarm 2 Interior Lighting.wmv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92325" y="1217613"/>
            <a:ext cx="4959349" cy="3719512"/>
          </a:xfrm>
        </p:spPr>
      </p:pic>
      <p:sp>
        <p:nvSpPr>
          <p:cNvPr id="15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endParaRPr lang="en-US" sz="1000" b="0" dirty="0"/>
          </a:p>
        </p:txBody>
      </p:sp>
      <p:sp>
        <p:nvSpPr>
          <p:cNvPr id="16" name="CallTop" hidden="1"/>
          <p:cNvSpPr txBox="1">
            <a:spLocks/>
          </p:cNvSpPr>
          <p:nvPr/>
        </p:nvSpPr>
        <p:spPr>
          <a:xfrm>
            <a:off x="50800" y="5029200"/>
            <a:ext cx="28448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Alarm Assessment </a:t>
            </a:r>
            <a:br>
              <a:rPr lang="en-US" sz="1000" b="0"/>
            </a:br>
            <a:r>
              <a:rPr lang="en-US" sz="1000" b="0"/>
              <a:t>Components (3 of 3)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34719388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Entry Control Systems (1 of 2)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Module 13: Security Technology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5860" y="4045426"/>
            <a:ext cx="2131001" cy="2131001"/>
          </a:xfrm>
        </p:spPr>
      </p:pic>
      <p:sp>
        <p:nvSpPr>
          <p:cNvPr id="8" name="Content Placeholder 7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en-US" dirty="0"/>
              <a:t>Purposes:</a:t>
            </a:r>
          </a:p>
          <a:p>
            <a:pPr lvl="1"/>
            <a:r>
              <a:rPr lang="en-US" dirty="0"/>
              <a:t>Permit entry and exit to authorized personnel only</a:t>
            </a:r>
          </a:p>
          <a:p>
            <a:pPr lvl="1"/>
            <a:r>
              <a:rPr lang="en-US" dirty="0"/>
              <a:t>Detect and prevent entry or exit of contraband material</a:t>
            </a:r>
          </a:p>
          <a:p>
            <a:pPr lvl="1"/>
            <a:r>
              <a:rPr lang="en-US" dirty="0"/>
              <a:t>Provide information to the security force</a:t>
            </a:r>
          </a:p>
          <a:p>
            <a:r>
              <a:rPr lang="en-US" dirty="0"/>
              <a:t>Located at a facility’s perimeter or interior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19822" y="5952513"/>
            <a:ext cx="14492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/>
              <a:t>Source: Pixabay</a:t>
            </a:r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Entry Control Systems (1 of 2)</a:t>
            </a:r>
            <a:endParaRPr lang="en-US" sz="1000" b="0" dirty="0"/>
          </a:p>
        </p:txBody>
      </p:sp>
      <p:sp>
        <p:nvSpPr>
          <p:cNvPr id="10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Purposes: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Permit entry and exit to authorized personnel only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Detect and prevent entry or exit of contraband material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Provide information to the security force</a:t>
            </a:r>
          </a:p>
          <a:p>
            <a:pPr marL="114300" indent="-114300">
              <a:spcAft>
                <a:spcPct val="0"/>
              </a:spcAft>
            </a:pPr>
            <a:r>
              <a:rPr lang="en-US" sz="1000" b="0"/>
              <a:t>Located at a facility’s perimeter or interior</a:t>
            </a:r>
          </a:p>
        </p:txBody>
      </p:sp>
    </p:spTree>
    <p:extLst>
      <p:ext uri="{BB962C8B-B14F-4D97-AF65-F5344CB8AC3E}">
        <p14:creationId xmlns:p14="http://schemas.microsoft.com/office/powerpoint/2010/main" val="671961479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Entry Control Systems (2 of 2)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13: Security Technology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Performance is measured according to:</a:t>
            </a:r>
          </a:p>
          <a:p>
            <a:pPr lvl="1"/>
            <a:r>
              <a:rPr lang="en-US" dirty="0"/>
              <a:t>Flow rate — the measure of the time it takes for an authorized person or material to successfully pass an entry or exit point</a:t>
            </a:r>
          </a:p>
          <a:p>
            <a:pPr lvl="1"/>
            <a:r>
              <a:rPr lang="en-US" dirty="0"/>
              <a:t>Error rate — the percentage that a specific entry control technique or process falsely rejects an authorized person or falsely accepts an unauthorized person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Entry Control Systems (2 of 2)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Performance is measured according to: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Flow rate — the measure of the time it takes for an authorized person or material to successfully pass an entry or exit point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Error rate — the percentage that a specific entry control technique or process falsely rejects an authorized person or falsely accepts an unauthorized person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266795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Physical Protection System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Module 13: Security Technology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CISR v1.0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chemeClr val="tx1"/>
                </a:solidFill>
              </a:rPr>
              <a:pPr/>
              <a:t>3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188349"/>
            <a:ext cx="6606730" cy="3883778"/>
          </a:xfrm>
          <a:prstGeom prst="rect">
            <a:avLst/>
          </a:prstGeom>
        </p:spPr>
      </p:pic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1580598" y="1642028"/>
            <a:ext cx="1773831" cy="1283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1400" b="1" dirty="0">
                <a:solidFill>
                  <a:srgbClr val="FFFFFF"/>
                </a:solidFill>
                <a:latin typeface="+mj-lt"/>
                <a:ea typeface="Calibri" pitchFamily="34" charset="0"/>
                <a:cs typeface="Calibri" pitchFamily="34" charset="0"/>
              </a:rPr>
              <a:t>Identify Critical Infrastructure </a:t>
            </a:r>
          </a:p>
          <a:p>
            <a:pPr algn="ctr">
              <a:defRPr/>
            </a:pPr>
            <a:r>
              <a:rPr lang="en-US" sz="1400" b="1" dirty="0">
                <a:solidFill>
                  <a:srgbClr val="FFFFFF"/>
                </a:solidFill>
                <a:latin typeface="+mj-lt"/>
                <a:cs typeface="Calibri" pitchFamily="34" charset="0"/>
              </a:rPr>
              <a:t>Module 2</a:t>
            </a:r>
            <a:endParaRPr lang="en-US" sz="1400" b="1" dirty="0">
              <a:latin typeface="+mj-lt"/>
              <a:cs typeface="Calibri" pitchFamily="34" charset="0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3651912" y="1642030"/>
            <a:ext cx="1685221" cy="1283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1400" b="1" dirty="0">
                <a:solidFill>
                  <a:srgbClr val="FFFFFF"/>
                </a:solidFill>
                <a:latin typeface="+mj-lt"/>
                <a:ea typeface="Calibri" pitchFamily="34" charset="0"/>
                <a:cs typeface="Calibri" pitchFamily="34" charset="0"/>
              </a:rPr>
              <a:t>Assess Critical Infrastructure Components</a:t>
            </a:r>
          </a:p>
          <a:p>
            <a:pPr algn="ctr">
              <a:defRPr/>
            </a:pPr>
            <a:r>
              <a:rPr lang="en-US" sz="1400" b="1" dirty="0">
                <a:solidFill>
                  <a:srgbClr val="FFFFFF"/>
                </a:solidFill>
                <a:latin typeface="+mj-lt"/>
                <a:cs typeface="Calibri" pitchFamily="34" charset="0"/>
              </a:rPr>
              <a:t>Module 5</a:t>
            </a:r>
            <a:endParaRPr lang="en-US" sz="1400" b="1" dirty="0">
              <a:latin typeface="+mj-lt"/>
              <a:cs typeface="Calibri" pitchFamily="34" charset="0"/>
            </a:endParaRPr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5631650" y="1654162"/>
            <a:ext cx="1777000" cy="1283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1400" b="1" dirty="0">
                <a:solidFill>
                  <a:srgbClr val="FFFFFF"/>
                </a:solidFill>
                <a:latin typeface="+mj-lt"/>
                <a:ea typeface="Calibri" pitchFamily="34" charset="0"/>
                <a:cs typeface="Calibri" pitchFamily="34" charset="0"/>
              </a:rPr>
              <a:t>Identify Critical Infrastructure Assets</a:t>
            </a:r>
          </a:p>
          <a:p>
            <a:pPr algn="ctr">
              <a:defRPr/>
            </a:pPr>
            <a:r>
              <a:rPr lang="en-US" sz="1400" b="1" dirty="0">
                <a:solidFill>
                  <a:srgbClr val="FFFFFF"/>
                </a:solidFill>
                <a:latin typeface="+mj-lt"/>
                <a:cs typeface="Calibri" pitchFamily="34" charset="0"/>
              </a:rPr>
              <a:t>Module 6</a:t>
            </a:r>
            <a:endParaRPr lang="en-US" sz="1400" b="1" dirty="0">
              <a:latin typeface="+mj-lt"/>
              <a:cs typeface="Calibri" pitchFamily="34" charset="0"/>
            </a:endParaRP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1872191" y="3597221"/>
            <a:ext cx="1801836" cy="1283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1400" b="1" dirty="0">
                <a:solidFill>
                  <a:srgbClr val="FFFFFF"/>
                </a:solidFill>
                <a:latin typeface="+mj-lt"/>
                <a:ea typeface="Calibri" pitchFamily="34" charset="0"/>
                <a:cs typeface="Calibri" pitchFamily="34" charset="0"/>
              </a:rPr>
              <a:t>Analyze the Threat</a:t>
            </a:r>
          </a:p>
          <a:p>
            <a:pPr algn="ctr">
              <a:defRPr/>
            </a:pPr>
            <a:r>
              <a:rPr lang="en-US" sz="1400" b="1" dirty="0">
                <a:solidFill>
                  <a:srgbClr val="FFFFFF"/>
                </a:solidFill>
                <a:latin typeface="+mj-lt"/>
                <a:cs typeface="Calibri" pitchFamily="34" charset="0"/>
              </a:rPr>
              <a:t>Modules 7</a:t>
            </a:r>
            <a:r>
              <a:rPr lang="en-US" sz="1400" b="1" dirty="0">
                <a:solidFill>
                  <a:srgbClr val="FFFFFF"/>
                </a:solidFill>
                <a:cs typeface="Calibri" pitchFamily="34" charset="0"/>
              </a:rPr>
              <a:t>–</a:t>
            </a:r>
            <a:r>
              <a:rPr lang="en-US" sz="1400" b="1" dirty="0">
                <a:solidFill>
                  <a:srgbClr val="FFFFFF"/>
                </a:solidFill>
                <a:latin typeface="+mj-lt"/>
                <a:cs typeface="Calibri" pitchFamily="34" charset="0"/>
              </a:rPr>
              <a:t>10</a:t>
            </a:r>
            <a:endParaRPr lang="en-US" sz="1400" b="1" dirty="0">
              <a:latin typeface="+mj-lt"/>
              <a:cs typeface="Calibri" pitchFamily="34" charset="0"/>
            </a:endParaRPr>
          </a:p>
        </p:txBody>
      </p:sp>
      <p:sp>
        <p:nvSpPr>
          <p:cNvPr id="19" name="Text Box 17"/>
          <p:cNvSpPr txBox="1">
            <a:spLocks noChangeArrowheads="1"/>
          </p:cNvSpPr>
          <p:nvPr/>
        </p:nvSpPr>
        <p:spPr bwMode="auto">
          <a:xfrm>
            <a:off x="3959253" y="3672695"/>
            <a:ext cx="1744768" cy="1207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1400" b="1" dirty="0">
                <a:solidFill>
                  <a:srgbClr val="FFFFFF"/>
                </a:solidFill>
                <a:latin typeface="+mj-lt"/>
                <a:cs typeface="Calibri" pitchFamily="34" charset="0"/>
              </a:rPr>
              <a:t>Identify Security Counter-measures</a:t>
            </a:r>
            <a:r>
              <a:rPr lang="en-US" sz="1400" b="1" dirty="0">
                <a:latin typeface="+mj-lt"/>
                <a:cs typeface="Calibri" pitchFamily="34" charset="0"/>
              </a:rPr>
              <a:t> </a:t>
            </a:r>
            <a:r>
              <a:rPr lang="en-US" sz="1400" b="1" dirty="0">
                <a:solidFill>
                  <a:schemeClr val="bg1"/>
                </a:solidFill>
                <a:latin typeface="+mj-lt"/>
                <a:cs typeface="Calibri" pitchFamily="34" charset="0"/>
              </a:rPr>
              <a:t>Modules 11</a:t>
            </a:r>
            <a:r>
              <a:rPr lang="en-US" sz="1400" b="1" dirty="0">
                <a:solidFill>
                  <a:srgbClr val="FFFFFF"/>
                </a:solidFill>
                <a:cs typeface="Calibri" pitchFamily="34" charset="0"/>
              </a:rPr>
              <a:t>–</a:t>
            </a:r>
            <a:r>
              <a:rPr lang="en-US" sz="1400" b="1" dirty="0">
                <a:solidFill>
                  <a:schemeClr val="bg1"/>
                </a:solidFill>
                <a:latin typeface="+mj-lt"/>
                <a:cs typeface="Calibri" pitchFamily="34" charset="0"/>
              </a:rPr>
              <a:t>14</a:t>
            </a: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5954874" y="3597221"/>
            <a:ext cx="1801836" cy="1283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1400" b="1" dirty="0">
                <a:solidFill>
                  <a:srgbClr val="FFFFFF"/>
                </a:solidFill>
                <a:latin typeface="+mj-lt"/>
                <a:cs typeface="Calibri" pitchFamily="34" charset="0"/>
              </a:rPr>
              <a:t>Develop</a:t>
            </a:r>
          </a:p>
          <a:p>
            <a:pPr algn="ctr">
              <a:defRPr/>
            </a:pPr>
            <a:r>
              <a:rPr lang="en-US" sz="1400" b="1" dirty="0">
                <a:solidFill>
                  <a:srgbClr val="FFFFFF"/>
                </a:solidFill>
                <a:latin typeface="+mj-lt"/>
                <a:cs typeface="Calibri" pitchFamily="34" charset="0"/>
              </a:rPr>
              <a:t>Operational Resilience</a:t>
            </a:r>
          </a:p>
          <a:p>
            <a:pPr algn="ctr">
              <a:defRPr/>
            </a:pPr>
            <a:r>
              <a:rPr lang="en-US" sz="1400" b="1" dirty="0">
                <a:solidFill>
                  <a:srgbClr val="FFFFFF"/>
                </a:solidFill>
                <a:latin typeface="+mj-lt"/>
                <a:cs typeface="Calibri" pitchFamily="34" charset="0"/>
              </a:rPr>
              <a:t>Module 15</a:t>
            </a:r>
            <a:endParaRPr lang="en-US" sz="1400" b="1" dirty="0">
              <a:latin typeface="+mj-lt"/>
              <a:cs typeface="Calibri" pitchFamily="34" charset="0"/>
            </a:endParaRP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3684790" y="1269511"/>
            <a:ext cx="2149440" cy="353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en-US" sz="1600" b="1" dirty="0">
                <a:latin typeface="+mj-lt"/>
                <a:ea typeface="Calibri" pitchFamily="34" charset="0"/>
                <a:cs typeface="Calibri" pitchFamily="34" charset="0"/>
              </a:rPr>
              <a:t>VAM Phase 1</a:t>
            </a:r>
            <a:endParaRPr lang="en-US" sz="1600" b="1" dirty="0">
              <a:latin typeface="+mj-lt"/>
              <a:cs typeface="Calibri" pitchFamily="34" charset="0"/>
            </a:endParaRPr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1831387" y="3282298"/>
            <a:ext cx="1770624" cy="353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en-US" sz="1600" b="1" dirty="0">
                <a:latin typeface="+mj-lt"/>
                <a:ea typeface="Calibri" pitchFamily="34" charset="0"/>
                <a:cs typeface="Calibri" pitchFamily="34" charset="0"/>
              </a:rPr>
              <a:t>VAM Phase 2</a:t>
            </a:r>
            <a:endParaRPr lang="en-US" sz="1600" b="1" dirty="0">
              <a:latin typeface="+mj-lt"/>
              <a:cs typeface="Calibri" pitchFamily="34" charset="0"/>
            </a:endParaRPr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3992797" y="3282298"/>
            <a:ext cx="1728204" cy="353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en-US" sz="1600" b="1" dirty="0">
                <a:latin typeface="+mj-lt"/>
                <a:ea typeface="Calibri" pitchFamily="34" charset="0"/>
                <a:cs typeface="Calibri" pitchFamily="34" charset="0"/>
              </a:rPr>
              <a:t>VAM Phase 3</a:t>
            </a:r>
            <a:endParaRPr lang="en-US" sz="1600" b="1" dirty="0">
              <a:latin typeface="+mj-lt"/>
              <a:cs typeface="Calibri" pitchFamily="34" charset="0"/>
            </a:endParaRPr>
          </a:p>
        </p:txBody>
      </p:sp>
      <p:sp>
        <p:nvSpPr>
          <p:cNvPr id="24" name="Text Box 8"/>
          <p:cNvSpPr txBox="1">
            <a:spLocks noChangeArrowheads="1"/>
          </p:cNvSpPr>
          <p:nvPr/>
        </p:nvSpPr>
        <p:spPr bwMode="auto">
          <a:xfrm>
            <a:off x="6145605" y="3282298"/>
            <a:ext cx="1857906" cy="353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en-US" sz="1600" b="1" dirty="0">
                <a:latin typeface="+mj-lt"/>
                <a:ea typeface="Calibri" pitchFamily="34" charset="0"/>
                <a:cs typeface="Calibri" pitchFamily="34" charset="0"/>
              </a:rPr>
              <a:t>VAM Phase 4</a:t>
            </a:r>
            <a:endParaRPr lang="en-US" sz="1600" b="1" dirty="0">
              <a:latin typeface="+mj-lt"/>
              <a:cs typeface="Calibri" pitchFamily="34" charset="0"/>
            </a:endParaRPr>
          </a:p>
        </p:txBody>
      </p:sp>
      <p:sp>
        <p:nvSpPr>
          <p:cNvPr id="3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endParaRPr lang="en-US" sz="1000" b="0" dirty="0"/>
          </a:p>
        </p:txBody>
      </p:sp>
      <p:sp>
        <p:nvSpPr>
          <p:cNvPr id="34" name="CallAddL" hidden="1"/>
          <p:cNvSpPr/>
          <p:nvPr/>
        </p:nvSpPr>
        <p:spPr>
          <a:xfrm>
            <a:off x="122101" y="5915019"/>
            <a:ext cx="816249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00" dirty="0">
                <a:ea typeface="Calibri" pitchFamily="34" charset="0"/>
                <a:cs typeface="Calibri" pitchFamily="34" charset="0"/>
              </a:rPr>
              <a:t>VAM Phase 2</a:t>
            </a:r>
            <a:endParaRPr lang="en-US" sz="800" dirty="0">
              <a:cs typeface="Calibri" pitchFamily="34" charset="0"/>
            </a:endParaRPr>
          </a:p>
        </p:txBody>
      </p:sp>
      <p:sp>
        <p:nvSpPr>
          <p:cNvPr id="35" name="CallAddL" hidden="1"/>
          <p:cNvSpPr/>
          <p:nvPr/>
        </p:nvSpPr>
        <p:spPr>
          <a:xfrm>
            <a:off x="0" y="5497204"/>
            <a:ext cx="10604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" dirty="0"/>
              <a:t>Identify Critical Infrastructure</a:t>
            </a:r>
          </a:p>
          <a:p>
            <a:pPr algn="ctr"/>
            <a:r>
              <a:rPr lang="en-US" sz="600" dirty="0"/>
              <a:t>Module 2</a:t>
            </a:r>
          </a:p>
        </p:txBody>
      </p:sp>
      <p:sp>
        <p:nvSpPr>
          <p:cNvPr id="36" name="CallAddL" hidden="1"/>
          <p:cNvSpPr txBox="1">
            <a:spLocks noChangeArrowheads="1"/>
          </p:cNvSpPr>
          <p:nvPr/>
        </p:nvSpPr>
        <p:spPr bwMode="auto">
          <a:xfrm>
            <a:off x="1050925" y="5497204"/>
            <a:ext cx="1028700" cy="453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600" dirty="0"/>
              <a:t>Assess Critical Infrastructure Components</a:t>
            </a:r>
          </a:p>
          <a:p>
            <a:pPr algn="ctr"/>
            <a:r>
              <a:rPr lang="en-US" sz="600" dirty="0"/>
              <a:t>Module 5</a:t>
            </a:r>
          </a:p>
        </p:txBody>
      </p:sp>
      <p:sp>
        <p:nvSpPr>
          <p:cNvPr id="37" name="CallAddL" hidden="1"/>
          <p:cNvSpPr txBox="1">
            <a:spLocks noChangeArrowheads="1"/>
          </p:cNvSpPr>
          <p:nvPr/>
        </p:nvSpPr>
        <p:spPr bwMode="auto">
          <a:xfrm>
            <a:off x="1982245" y="5497204"/>
            <a:ext cx="86548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600" dirty="0">
                <a:latin typeface="+mj-lt"/>
                <a:ea typeface="Calibri" pitchFamily="34" charset="0"/>
                <a:cs typeface="Calibri" pitchFamily="34" charset="0"/>
              </a:rPr>
              <a:t>Identify Critical Infrastructure Assets</a:t>
            </a:r>
          </a:p>
          <a:p>
            <a:pPr algn="ctr">
              <a:defRPr/>
            </a:pPr>
            <a:r>
              <a:rPr lang="en-US" sz="600" dirty="0">
                <a:latin typeface="+mj-lt"/>
                <a:cs typeface="Calibri" pitchFamily="34" charset="0"/>
              </a:rPr>
              <a:t>Module 6</a:t>
            </a:r>
          </a:p>
        </p:txBody>
      </p:sp>
      <p:sp>
        <p:nvSpPr>
          <p:cNvPr id="38" name="CallAddL" hidden="1"/>
          <p:cNvSpPr txBox="1">
            <a:spLocks noChangeArrowheads="1"/>
          </p:cNvSpPr>
          <p:nvPr/>
        </p:nvSpPr>
        <p:spPr bwMode="auto">
          <a:xfrm>
            <a:off x="79376" y="6122348"/>
            <a:ext cx="901699" cy="214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600" dirty="0">
                <a:latin typeface="+mj-lt"/>
                <a:ea typeface="Calibri" pitchFamily="34" charset="0"/>
                <a:cs typeface="Calibri" pitchFamily="34" charset="0"/>
              </a:rPr>
              <a:t>Analyze the Threat</a:t>
            </a:r>
          </a:p>
          <a:p>
            <a:pPr algn="ctr">
              <a:defRPr/>
            </a:pPr>
            <a:r>
              <a:rPr lang="en-US" sz="600" dirty="0">
                <a:latin typeface="+mj-lt"/>
                <a:cs typeface="Calibri" pitchFamily="34" charset="0"/>
              </a:rPr>
              <a:t>Modules 7-10</a:t>
            </a:r>
          </a:p>
        </p:txBody>
      </p:sp>
      <p:sp>
        <p:nvSpPr>
          <p:cNvPr id="39" name="CallAddL" hidden="1"/>
          <p:cNvSpPr txBox="1">
            <a:spLocks noChangeArrowheads="1"/>
          </p:cNvSpPr>
          <p:nvPr/>
        </p:nvSpPr>
        <p:spPr bwMode="auto">
          <a:xfrm>
            <a:off x="1057275" y="6058848"/>
            <a:ext cx="1016000" cy="589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600" dirty="0">
                <a:latin typeface="+mj-lt"/>
                <a:cs typeface="Calibri" pitchFamily="34" charset="0"/>
              </a:rPr>
              <a:t>Identify </a:t>
            </a:r>
          </a:p>
          <a:p>
            <a:pPr algn="ctr">
              <a:defRPr/>
            </a:pPr>
            <a:r>
              <a:rPr lang="en-US" sz="600" dirty="0">
                <a:latin typeface="+mj-lt"/>
                <a:cs typeface="Calibri" pitchFamily="34" charset="0"/>
              </a:rPr>
              <a:t>Security </a:t>
            </a:r>
          </a:p>
          <a:p>
            <a:pPr algn="ctr">
              <a:defRPr/>
            </a:pPr>
            <a:r>
              <a:rPr lang="en-US" sz="600" dirty="0">
                <a:latin typeface="+mj-lt"/>
                <a:cs typeface="Calibri" pitchFamily="34" charset="0"/>
              </a:rPr>
              <a:t>Counter-</a:t>
            </a:r>
          </a:p>
          <a:p>
            <a:pPr algn="ctr">
              <a:defRPr/>
            </a:pPr>
            <a:r>
              <a:rPr lang="en-US" sz="600" dirty="0">
                <a:latin typeface="+mj-lt"/>
                <a:cs typeface="Calibri" pitchFamily="34" charset="0"/>
              </a:rPr>
              <a:t>Measures</a:t>
            </a:r>
          </a:p>
          <a:p>
            <a:pPr algn="ctr">
              <a:defRPr/>
            </a:pPr>
            <a:r>
              <a:rPr lang="en-US" sz="600" dirty="0">
                <a:latin typeface="+mj-lt"/>
                <a:cs typeface="Calibri" pitchFamily="34" charset="0"/>
              </a:rPr>
              <a:t>Modules 11-14</a:t>
            </a:r>
          </a:p>
        </p:txBody>
      </p:sp>
      <p:sp>
        <p:nvSpPr>
          <p:cNvPr id="40" name="CallAddL" hidden="1"/>
          <p:cNvSpPr txBox="1">
            <a:spLocks noChangeArrowheads="1"/>
          </p:cNvSpPr>
          <p:nvPr/>
        </p:nvSpPr>
        <p:spPr bwMode="auto">
          <a:xfrm>
            <a:off x="2018110" y="6122348"/>
            <a:ext cx="793751" cy="432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en-US" sz="600" dirty="0">
                <a:latin typeface="+mj-lt"/>
                <a:cs typeface="Calibri" pitchFamily="34" charset="0"/>
              </a:rPr>
              <a:t>Develop Operational Resilience </a:t>
            </a:r>
          </a:p>
          <a:p>
            <a:pPr algn="ctr">
              <a:defRPr/>
            </a:pPr>
            <a:r>
              <a:rPr lang="en-US" sz="600" dirty="0">
                <a:latin typeface="+mj-lt"/>
                <a:cs typeface="Calibri" pitchFamily="34" charset="0"/>
              </a:rPr>
              <a:t>Module 15</a:t>
            </a:r>
          </a:p>
        </p:txBody>
      </p:sp>
      <p:sp>
        <p:nvSpPr>
          <p:cNvPr id="41" name="CallAddL" hidden="1"/>
          <p:cNvSpPr/>
          <p:nvPr/>
        </p:nvSpPr>
        <p:spPr>
          <a:xfrm>
            <a:off x="1071426" y="5345446"/>
            <a:ext cx="816249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00" dirty="0">
                <a:ea typeface="Calibri" pitchFamily="34" charset="0"/>
                <a:cs typeface="Calibri" pitchFamily="34" charset="0"/>
              </a:rPr>
              <a:t>VAM Phase 1</a:t>
            </a:r>
            <a:endParaRPr lang="en-US" sz="800" dirty="0">
              <a:cs typeface="Calibri" pitchFamily="34" charset="0"/>
            </a:endParaRPr>
          </a:p>
        </p:txBody>
      </p:sp>
      <p:sp>
        <p:nvSpPr>
          <p:cNvPr id="42" name="CallAddL" hidden="1"/>
          <p:cNvSpPr/>
          <p:nvPr/>
        </p:nvSpPr>
        <p:spPr>
          <a:xfrm>
            <a:off x="122101" y="5915019"/>
            <a:ext cx="816249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00" dirty="0">
                <a:ea typeface="Calibri" pitchFamily="34" charset="0"/>
                <a:cs typeface="Calibri" pitchFamily="34" charset="0"/>
              </a:rPr>
              <a:t>VAM Phase 2</a:t>
            </a:r>
            <a:endParaRPr lang="en-US" sz="800" dirty="0">
              <a:cs typeface="Calibri" pitchFamily="34" charset="0"/>
            </a:endParaRPr>
          </a:p>
        </p:txBody>
      </p:sp>
      <p:sp>
        <p:nvSpPr>
          <p:cNvPr id="43" name="CallAddL" hidden="1"/>
          <p:cNvSpPr/>
          <p:nvPr/>
        </p:nvSpPr>
        <p:spPr>
          <a:xfrm>
            <a:off x="1157151" y="5915019"/>
            <a:ext cx="816249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00" dirty="0">
                <a:ea typeface="Calibri" pitchFamily="34" charset="0"/>
                <a:cs typeface="Calibri" pitchFamily="34" charset="0"/>
              </a:rPr>
              <a:t>VAM Phase 3</a:t>
            </a:r>
            <a:endParaRPr lang="en-US" sz="800" dirty="0">
              <a:cs typeface="Calibri" pitchFamily="34" charset="0"/>
            </a:endParaRPr>
          </a:p>
        </p:txBody>
      </p:sp>
      <p:sp>
        <p:nvSpPr>
          <p:cNvPr id="44" name="CallAddL" hidden="1"/>
          <p:cNvSpPr/>
          <p:nvPr/>
        </p:nvSpPr>
        <p:spPr>
          <a:xfrm>
            <a:off x="2006861" y="5915019"/>
            <a:ext cx="816249" cy="2154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00" dirty="0">
                <a:ea typeface="Calibri" pitchFamily="34" charset="0"/>
                <a:cs typeface="Calibri" pitchFamily="34" charset="0"/>
              </a:rPr>
              <a:t>VAM Phase 4</a:t>
            </a:r>
            <a:endParaRPr lang="en-US" sz="800" dirty="0">
              <a:cs typeface="Calibri" pitchFamily="34" charset="0"/>
            </a:endParaRPr>
          </a:p>
        </p:txBody>
      </p:sp>
      <p:sp>
        <p:nvSpPr>
          <p:cNvPr id="33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Physical Protection System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3140747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Entry Control Systems Features (1 of 2)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Module 13: Security Technology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30</a:t>
            </a:fld>
            <a:endParaRPr lang="en-US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09498" y="4162425"/>
            <a:ext cx="2616016" cy="1755775"/>
          </a:xfrm>
        </p:spPr>
      </p:pic>
      <p:sp>
        <p:nvSpPr>
          <p:cNvPr id="8" name="Content Placeholder 7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en-US" dirty="0"/>
              <a:t>Prevents bypass</a:t>
            </a:r>
          </a:p>
          <a:p>
            <a:pPr lvl="0"/>
            <a:r>
              <a:rPr lang="en-US" dirty="0"/>
              <a:t>Allows observation by security force members</a:t>
            </a:r>
          </a:p>
          <a:p>
            <a:pPr lvl="0"/>
            <a:r>
              <a:rPr lang="en-US" dirty="0"/>
              <a:t>Protects the security force member </a:t>
            </a:r>
          </a:p>
          <a:p>
            <a:pPr lvl="0"/>
            <a:r>
              <a:rPr lang="en-US" dirty="0"/>
              <a:t>Performs access and material control</a:t>
            </a:r>
          </a:p>
          <a:p>
            <a:r>
              <a:rPr lang="en-US" dirty="0"/>
              <a:t>Blocks passage until access and material control are complete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556076" y="5693433"/>
            <a:ext cx="14492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bg1"/>
                </a:solidFill>
              </a:rPr>
              <a:t>Source: Pixabay</a:t>
            </a:r>
          </a:p>
        </p:txBody>
      </p:sp>
      <p:sp>
        <p:nvSpPr>
          <p:cNvPr id="10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Entry Control Systems Features (1 of 2)</a:t>
            </a:r>
            <a:endParaRPr lang="en-US" sz="1000" b="0" dirty="0"/>
          </a:p>
        </p:txBody>
      </p:sp>
      <p:sp>
        <p:nvSpPr>
          <p:cNvPr id="11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Prevents bypass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Allows observation by security force members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Protects the security force member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Performs access and material control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Blocks passage until access and material control are complete</a:t>
            </a:r>
          </a:p>
          <a:p>
            <a:pPr>
              <a:spcAft>
                <a:spcPts val="0"/>
              </a:spcAft>
            </a:pPr>
            <a:endParaRPr lang="en-US" sz="1000" b="0"/>
          </a:p>
        </p:txBody>
      </p:sp>
    </p:spTree>
    <p:extLst>
      <p:ext uri="{BB962C8B-B14F-4D97-AF65-F5344CB8AC3E}">
        <p14:creationId xmlns:p14="http://schemas.microsoft.com/office/powerpoint/2010/main" val="1254050851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Entry Control Systems Features (2 of 2)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Module 13: Security Technology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31</a:t>
            </a:fld>
            <a:endParaRPr lang="en-US" dirty="0"/>
          </a:p>
        </p:txBody>
      </p:sp>
      <p:pic>
        <p:nvPicPr>
          <p:cNvPr id="4098" name="Picture 2" descr="Airport Check In Desks">
            <a:hlinkClick r:id="rId2"/>
          </p:cNvPr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6260" y="4270033"/>
            <a:ext cx="2768017" cy="2074888"/>
          </a:xfrm>
          <a:ln>
            <a:solidFill>
              <a:schemeClr val="tx1"/>
            </a:solidFill>
          </a:ln>
        </p:spPr>
      </p:pic>
      <p:sp>
        <p:nvSpPr>
          <p:cNvPr id="8" name="Content Placeholder 7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en-US" dirty="0"/>
              <a:t>Provides secondary inspection for those who cannot pass automated inspection</a:t>
            </a:r>
          </a:p>
          <a:p>
            <a:pPr lvl="0"/>
            <a:r>
              <a:rPr lang="en-US" dirty="0"/>
              <a:t>Accommodates maximum flow of vehicles and people</a:t>
            </a:r>
          </a:p>
          <a:p>
            <a:pPr lvl="0"/>
            <a:r>
              <a:rPr lang="en-US" dirty="0"/>
              <a:t>Provides central alarm station surveillance</a:t>
            </a:r>
          </a:p>
          <a:p>
            <a:r>
              <a:rPr lang="en-US" dirty="0"/>
              <a:t>Allows facility entry and exit 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939054" y="6121107"/>
            <a:ext cx="219111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bg1"/>
                </a:solidFill>
              </a:rPr>
              <a:t>Source: Public Domain Pictures</a:t>
            </a:r>
          </a:p>
        </p:txBody>
      </p:sp>
      <p:sp>
        <p:nvSpPr>
          <p:cNvPr id="10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Entry Control Systems Features (2 of 2)</a:t>
            </a:r>
            <a:endParaRPr lang="en-US" sz="1000" b="0" dirty="0"/>
          </a:p>
        </p:txBody>
      </p:sp>
      <p:sp>
        <p:nvSpPr>
          <p:cNvPr id="11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Provides secondary inspection for those who cannot pass automated inspection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Accommodates maximum flow of vehicles and people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Provides central alarm station surveillance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Allows facility entry and exit </a:t>
            </a:r>
          </a:p>
          <a:p>
            <a:pPr>
              <a:spcAft>
                <a:spcPts val="0"/>
              </a:spcAft>
            </a:pPr>
            <a:endParaRPr lang="en-US" sz="1000" b="0"/>
          </a:p>
        </p:txBody>
      </p:sp>
    </p:spTree>
    <p:extLst>
      <p:ext uri="{BB962C8B-B14F-4D97-AF65-F5344CB8AC3E}">
        <p14:creationId xmlns:p14="http://schemas.microsoft.com/office/powerpoint/2010/main" val="3463468749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Entry Control Systems Categories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13: Security Technology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This section will cover:</a:t>
            </a:r>
          </a:p>
          <a:p>
            <a:pPr lvl="1"/>
            <a:r>
              <a:rPr lang="en-US" dirty="0"/>
              <a:t>Personnel entry control systems</a:t>
            </a:r>
          </a:p>
          <a:p>
            <a:pPr lvl="1"/>
            <a:r>
              <a:rPr lang="en-US" dirty="0"/>
              <a:t>Contraband detection systems</a:t>
            </a:r>
          </a:p>
          <a:p>
            <a:pPr lvl="1"/>
            <a:r>
              <a:rPr lang="en-US" dirty="0"/>
              <a:t>Locks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Entry Control Systems Categories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This section will cover: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Personnel entry control systems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Contraband detection systems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Locks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649865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Personnel Entry Control Systems (1 of 2)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13: Security Technology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Verify the authorization of individuals seeking entry to a controlled area based upon whether the person seeking entry: </a:t>
            </a:r>
          </a:p>
          <a:p>
            <a:pPr lvl="1"/>
            <a:r>
              <a:rPr lang="en-US" dirty="0"/>
              <a:t>Knows a valid personal identification number</a:t>
            </a:r>
          </a:p>
          <a:p>
            <a:pPr lvl="1"/>
            <a:r>
              <a:rPr lang="en-US" dirty="0"/>
              <a:t>Carries valid credentials</a:t>
            </a:r>
          </a:p>
          <a:p>
            <a:pPr lvl="1"/>
            <a:r>
              <a:rPr lang="en-US" dirty="0"/>
              <a:t>Possesses physical characteristics that match database information</a:t>
            </a:r>
          </a:p>
          <a:p>
            <a:r>
              <a:rPr lang="en-US" dirty="0"/>
              <a:t>Combinations of systems fortify protection</a:t>
            </a:r>
          </a:p>
          <a:p>
            <a:endParaRPr lang="en-US" dirty="0"/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Personnel Entry Control Systems (1 of 2)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Verify the authorization of individuals seeking entry to a controlled area based upon whether the person seeking entry: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Knows a valid personal identification number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Carries valid credentials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Possesses physical characteristics that match database information</a:t>
            </a:r>
          </a:p>
          <a:p>
            <a:pPr marL="114300" indent="-114300">
              <a:spcAft>
                <a:spcPct val="0"/>
              </a:spcAft>
            </a:pPr>
            <a:r>
              <a:rPr lang="en-US" sz="1000" b="0"/>
              <a:t>Combinations of systems fortify protection</a:t>
            </a:r>
          </a:p>
          <a:p>
            <a:pPr>
              <a:spcAft>
                <a:spcPct val="0"/>
              </a:spcAft>
            </a:pP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42888308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Personnel Entry Control Systems (2 of 2)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Module 13: Security Technology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CISR v1.0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chemeClr val="tx1"/>
                </a:solidFill>
              </a:rPr>
              <a:pPr/>
              <a:t>34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29" name="Picture 5" descr="C:\Users\Terry.Czigan\AppData\Local\Microsoft\Windows\Temporary Internet Files\Content.IE5\VN3FCGPM\iphone-5s-6-with-biometrics-728x387[1].jpg"/>
          <p:cNvPicPr>
            <a:picLocks noGrp="1" noChangeAspect="1" noChangeArrowheads="1"/>
          </p:cNvPicPr>
          <p:nvPr>
            <p:ph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563" y="2023976"/>
            <a:ext cx="3975100" cy="2113136"/>
          </a:xfrm>
          <a:ln>
            <a:solidFill>
              <a:schemeClr val="tx1"/>
            </a:solidFill>
          </a:ln>
        </p:spPr>
      </p:pic>
      <p:pic>
        <p:nvPicPr>
          <p:cNvPr id="1028" name="Picture 4" descr="Biometrics, Eye, Security, Iris Scanner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956" y="1233487"/>
            <a:ext cx="2705100" cy="1714500"/>
          </a:xfrm>
        </p:spPr>
      </p:pic>
      <p:pic>
        <p:nvPicPr>
          <p:cNvPr id="1026" name="Picture 2" descr="Biometric Scanner, Biometric, Biometric Reader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684" y="3086988"/>
            <a:ext cx="1736725" cy="1736725"/>
          </a:xfrm>
        </p:spPr>
      </p:pic>
      <p:sp>
        <p:nvSpPr>
          <p:cNvPr id="11" name="TextBox 10"/>
          <p:cNvSpPr txBox="1"/>
          <p:nvPr/>
        </p:nvSpPr>
        <p:spPr>
          <a:xfrm>
            <a:off x="1893703" y="2734791"/>
            <a:ext cx="18546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/>
              <a:t>Source: Pixabay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14730" y="4715991"/>
            <a:ext cx="18546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/>
              <a:t>Source: Pixabay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68474" y="3911791"/>
            <a:ext cx="185467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bg1"/>
                </a:solidFill>
              </a:rPr>
              <a:t>Source: Bing</a:t>
            </a:r>
          </a:p>
        </p:txBody>
      </p:sp>
      <p:sp>
        <p:nvSpPr>
          <p:cNvPr id="12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dirty="0"/>
              <a:t>Personnel Entry Control Systems (2 of 2)</a:t>
            </a:r>
          </a:p>
        </p:txBody>
      </p:sp>
      <p:sp>
        <p:nvSpPr>
          <p:cNvPr id="13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602218864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Contraband Detection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Module 13: Security Technology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35</a:t>
            </a:fld>
            <a:endParaRPr lang="en-US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64077" y="4269101"/>
            <a:ext cx="2706859" cy="1542422"/>
          </a:xfrm>
        </p:spPr>
      </p:pic>
      <p:sp>
        <p:nvSpPr>
          <p:cNvPr id="7" name="Content Placeholder 6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en-US" dirty="0"/>
              <a:t>Examining personnel, materials, and vehicles to detect unauthorized items </a:t>
            </a:r>
          </a:p>
          <a:p>
            <a:pPr lvl="1"/>
            <a:r>
              <a:rPr lang="en-US" dirty="0"/>
              <a:t>Metal detectors</a:t>
            </a:r>
          </a:p>
          <a:p>
            <a:pPr lvl="1"/>
            <a:r>
              <a:rPr lang="en-US" dirty="0"/>
              <a:t>Package searches</a:t>
            </a:r>
          </a:p>
          <a:p>
            <a:pPr lvl="1"/>
            <a:r>
              <a:rPr lang="en-US" dirty="0"/>
              <a:t>Explosive detectors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53819" y="5434642"/>
            <a:ext cx="2329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/>
              <a:t>Source: US TSA</a:t>
            </a:r>
            <a:r>
              <a:rPr lang="en-US" dirty="0"/>
              <a:t> </a:t>
            </a:r>
          </a:p>
        </p:txBody>
      </p:sp>
      <p:sp>
        <p:nvSpPr>
          <p:cNvPr id="10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Contraband Detection </a:t>
            </a:r>
            <a:endParaRPr lang="en-US" sz="1000" b="0" dirty="0"/>
          </a:p>
        </p:txBody>
      </p:sp>
      <p:sp>
        <p:nvSpPr>
          <p:cNvPr id="11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Examining personnel, materials, and vehicles to detect unauthorized items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Metal detectors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Package searches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Explosive detectors</a:t>
            </a:r>
          </a:p>
          <a:p>
            <a:pPr>
              <a:spcAft>
                <a:spcPct val="0"/>
              </a:spcAft>
            </a:pPr>
            <a:endParaRPr lang="en-US" sz="1000" b="0"/>
          </a:p>
        </p:txBody>
      </p:sp>
    </p:spTree>
    <p:extLst>
      <p:ext uri="{BB962C8B-B14F-4D97-AF65-F5344CB8AC3E}">
        <p14:creationId xmlns:p14="http://schemas.microsoft.com/office/powerpoint/2010/main" val="687437386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Locks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13: Security Technology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Used with other protection measures, such as security force checks and sensors</a:t>
            </a:r>
          </a:p>
          <a:p>
            <a:pPr lvl="0"/>
            <a:r>
              <a:rPr lang="en-US" dirty="0"/>
              <a:t>Two major components:</a:t>
            </a:r>
          </a:p>
          <a:p>
            <a:pPr lvl="1"/>
            <a:r>
              <a:rPr lang="en-US" dirty="0"/>
              <a:t>Fastening device —secures the door in the closed or locked position</a:t>
            </a:r>
          </a:p>
          <a:p>
            <a:pPr lvl="1"/>
            <a:r>
              <a:rPr lang="en-US" dirty="0"/>
              <a:t>Coded mechanism — allows the movement of the bolt or latch to the unlocked position </a:t>
            </a:r>
          </a:p>
          <a:p>
            <a:endParaRPr lang="en-US" dirty="0"/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Locks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Used with other protection measures, such as security force checks and sensors</a:t>
            </a:r>
          </a:p>
          <a:p>
            <a:pPr marL="114300" indent="-114300">
              <a:spcAft>
                <a:spcPct val="0"/>
              </a:spcAft>
            </a:pPr>
            <a:r>
              <a:rPr lang="en-US" sz="1000" b="0"/>
              <a:t>Two major components: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Fastening device —secures the door in the closed or locked position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Coded mechanism — allows the movement of the bolt or latch to the unlocked position </a:t>
            </a:r>
          </a:p>
          <a:p>
            <a:pPr>
              <a:spcAft>
                <a:spcPct val="0"/>
              </a:spcAft>
            </a:pP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41856648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 13: Security Technology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TeachBack Moment</a:t>
            </a:r>
          </a:p>
        </p:txBody>
      </p:sp>
      <p:pic>
        <p:nvPicPr>
          <p:cNvPr id="11" name="Picture Placeholder 11"/>
          <p:cNvPicPr>
            <a:picLocks noGrp="1"/>
          </p:cNvPicPr>
          <p:nvPr>
            <p:ph type="pic" sz="quarter" idx="3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dirty="0"/>
              <a:t>What are the three characteristics of an effective physical protection system as they apply to technology? </a:t>
            </a:r>
          </a:p>
          <a:p>
            <a:r>
              <a:rPr lang="en-US" dirty="0"/>
              <a:t>What are the performance characteristics of intrusion sensor systems?</a:t>
            </a:r>
          </a:p>
        </p:txBody>
      </p:sp>
      <p:sp>
        <p:nvSpPr>
          <p:cNvPr id="10" name="CallTop" hidden="1"/>
          <p:cNvSpPr txBox="1">
            <a:spLocks/>
          </p:cNvSpPr>
          <p:nvPr/>
        </p:nvSpPr>
        <p:spPr>
          <a:xfrm>
            <a:off x="50800" y="5029200"/>
            <a:ext cx="28448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TeachBack Moment</a:t>
            </a:r>
            <a:endParaRPr lang="en-US" sz="1000" b="0" dirty="0"/>
          </a:p>
        </p:txBody>
      </p:sp>
      <p:sp>
        <p:nvSpPr>
          <p:cNvPr id="1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33363" indent="-233363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What are the three characteristics of an effective physical protection system as they apply to technology?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What are the performance characteristics of intrusion sensor systems?</a:t>
            </a: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Physical Protection </a:t>
            </a:r>
            <a:br>
              <a:rPr lang="en-US" dirty="0"/>
            </a:br>
            <a:r>
              <a:rPr lang="en-US" dirty="0"/>
              <a:t>System Functions — Delay (1 of 3)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13: Security Technology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47" y="1170940"/>
            <a:ext cx="7609971" cy="3957637"/>
          </a:xfrm>
          <a:prstGeom prst="rect">
            <a:avLst/>
          </a:prstGeom>
        </p:spPr>
      </p:pic>
      <p:sp>
        <p:nvSpPr>
          <p:cNvPr id="8" name="TextBox 18"/>
          <p:cNvSpPr txBox="1">
            <a:spLocks noChangeArrowheads="1"/>
          </p:cNvSpPr>
          <p:nvPr/>
        </p:nvSpPr>
        <p:spPr bwMode="auto">
          <a:xfrm>
            <a:off x="3404529" y="1473674"/>
            <a:ext cx="18334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Delay</a:t>
            </a:r>
          </a:p>
        </p:txBody>
      </p:sp>
      <p:sp>
        <p:nvSpPr>
          <p:cNvPr id="9" name="TextBox 17"/>
          <p:cNvSpPr txBox="1">
            <a:spLocks noChangeArrowheads="1"/>
          </p:cNvSpPr>
          <p:nvPr/>
        </p:nvSpPr>
        <p:spPr bwMode="auto">
          <a:xfrm>
            <a:off x="1053848" y="1315436"/>
            <a:ext cx="18334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1800" b="1" dirty="0">
                <a:solidFill>
                  <a:schemeClr val="bg1"/>
                </a:solidFill>
              </a:rPr>
              <a:t>Detection and Assessment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1536615" y="2334765"/>
            <a:ext cx="183341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1400" dirty="0"/>
              <a:t>Intrusion Sensing</a:t>
            </a: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1396330" y="2934674"/>
            <a:ext cx="20892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1400" dirty="0"/>
              <a:t>Alarm Communication and Display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6163341" y="2226894"/>
            <a:ext cx="19725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1400" dirty="0"/>
              <a:t>Communicate to Security Force</a:t>
            </a: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6163340" y="3053729"/>
            <a:ext cx="197255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1400" dirty="0"/>
              <a:t>Deploy Security Force</a:t>
            </a: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6163341" y="3695412"/>
            <a:ext cx="19725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1400" dirty="0"/>
              <a:t>Interrupt Adversary Attempt</a:t>
            </a:r>
          </a:p>
        </p:txBody>
      </p:sp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3765997" y="3057784"/>
            <a:ext cx="19070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1400" dirty="0"/>
              <a:t>Deployable Barriers</a:t>
            </a:r>
          </a:p>
        </p:txBody>
      </p: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1536615" y="3811391"/>
            <a:ext cx="183341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1400" dirty="0"/>
              <a:t>Alarm Assessment</a:t>
            </a:r>
          </a:p>
        </p:txBody>
      </p:sp>
      <p:sp>
        <p:nvSpPr>
          <p:cNvPr id="17" name="TextBox 14"/>
          <p:cNvSpPr txBox="1">
            <a:spLocks noChangeArrowheads="1"/>
          </p:cNvSpPr>
          <p:nvPr/>
        </p:nvSpPr>
        <p:spPr bwMode="auto">
          <a:xfrm>
            <a:off x="3765997" y="2342784"/>
            <a:ext cx="190707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1400" dirty="0"/>
              <a:t>Passive Barriers</a:t>
            </a:r>
          </a:p>
        </p:txBody>
      </p:sp>
      <p:sp>
        <p:nvSpPr>
          <p:cNvPr id="18" name="TextBox 15"/>
          <p:cNvSpPr txBox="1">
            <a:spLocks noChangeArrowheads="1"/>
          </p:cNvSpPr>
          <p:nvPr/>
        </p:nvSpPr>
        <p:spPr bwMode="auto">
          <a:xfrm>
            <a:off x="3765997" y="3689471"/>
            <a:ext cx="19070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1400" dirty="0"/>
              <a:t>Personnel or </a:t>
            </a:r>
          </a:p>
          <a:p>
            <a:pPr algn="ctr"/>
            <a:r>
              <a:rPr lang="en-US" sz="1400" dirty="0"/>
              <a:t>Security Force</a:t>
            </a:r>
          </a:p>
        </p:txBody>
      </p:sp>
      <p:sp>
        <p:nvSpPr>
          <p:cNvPr id="19" name="TextBox 16"/>
          <p:cNvSpPr txBox="1">
            <a:spLocks noChangeArrowheads="1"/>
          </p:cNvSpPr>
          <p:nvPr/>
        </p:nvSpPr>
        <p:spPr bwMode="auto">
          <a:xfrm>
            <a:off x="1536615" y="4447372"/>
            <a:ext cx="18334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1400" dirty="0"/>
              <a:t>Entry Control System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673071" y="1453936"/>
            <a:ext cx="197255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1800" b="1" dirty="0">
                <a:solidFill>
                  <a:schemeClr val="bg1"/>
                </a:solidFill>
              </a:rPr>
              <a:t>Response</a:t>
            </a:r>
          </a:p>
        </p:txBody>
      </p:sp>
      <p:sp>
        <p:nvSpPr>
          <p:cNvPr id="22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Primary Physical Protection </a:t>
            </a:r>
            <a:br>
              <a:rPr lang="en-US" sz="1000" b="0"/>
            </a:br>
            <a:r>
              <a:rPr lang="en-US" sz="1000" b="0"/>
              <a:t>System Functions — Delay (1 of 3)</a:t>
            </a:r>
            <a:endParaRPr lang="en-US" sz="1000" b="0" dirty="0"/>
          </a:p>
        </p:txBody>
      </p:sp>
      <p:sp>
        <p:nvSpPr>
          <p:cNvPr id="36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lvl="1" indent="0">
              <a:spcAft>
                <a:spcPct val="0"/>
              </a:spcAft>
              <a:buNone/>
            </a:pPr>
            <a:endParaRPr lang="en-US" sz="1000" b="0" dirty="0"/>
          </a:p>
        </p:txBody>
      </p:sp>
      <p:sp>
        <p:nvSpPr>
          <p:cNvPr id="37" name="CallAddL" hidden="1"/>
          <p:cNvSpPr txBox="1">
            <a:spLocks noChangeArrowheads="1"/>
          </p:cNvSpPr>
          <p:nvPr/>
        </p:nvSpPr>
        <p:spPr bwMode="auto">
          <a:xfrm>
            <a:off x="44191" y="5336932"/>
            <a:ext cx="1103718" cy="1846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600" dirty="0">
                <a:solidFill>
                  <a:schemeClr val="tx1"/>
                </a:solidFill>
              </a:rPr>
              <a:t>Detection and assessment</a:t>
            </a:r>
          </a:p>
        </p:txBody>
      </p:sp>
      <p:sp>
        <p:nvSpPr>
          <p:cNvPr id="38" name="CallAddL" hidden="1"/>
          <p:cNvSpPr txBox="1">
            <a:spLocks noChangeArrowheads="1"/>
          </p:cNvSpPr>
          <p:nvPr/>
        </p:nvSpPr>
        <p:spPr bwMode="auto">
          <a:xfrm>
            <a:off x="1197270" y="5336932"/>
            <a:ext cx="551859" cy="1846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600" dirty="0">
                <a:solidFill>
                  <a:schemeClr val="tx1"/>
                </a:solidFill>
              </a:rPr>
              <a:t>Delay</a:t>
            </a:r>
          </a:p>
        </p:txBody>
      </p:sp>
      <p:sp>
        <p:nvSpPr>
          <p:cNvPr id="39" name="CallAddL" hidden="1"/>
          <p:cNvSpPr txBox="1">
            <a:spLocks noChangeArrowheads="1"/>
          </p:cNvSpPr>
          <p:nvPr/>
        </p:nvSpPr>
        <p:spPr bwMode="auto">
          <a:xfrm>
            <a:off x="2018576" y="5334000"/>
            <a:ext cx="816638" cy="1846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600" dirty="0">
                <a:solidFill>
                  <a:schemeClr val="tx1"/>
                </a:solidFill>
              </a:rPr>
              <a:t>Response</a:t>
            </a:r>
          </a:p>
        </p:txBody>
      </p:sp>
      <p:sp>
        <p:nvSpPr>
          <p:cNvPr id="40" name="CallAddL" hidden="1"/>
          <p:cNvSpPr txBox="1">
            <a:spLocks noChangeArrowheads="1"/>
          </p:cNvSpPr>
          <p:nvPr/>
        </p:nvSpPr>
        <p:spPr bwMode="auto">
          <a:xfrm>
            <a:off x="231811" y="5519039"/>
            <a:ext cx="728478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600" dirty="0">
                <a:solidFill>
                  <a:schemeClr val="tx1"/>
                </a:solidFill>
              </a:rPr>
              <a:t>Intrusion Sensing</a:t>
            </a:r>
          </a:p>
        </p:txBody>
      </p:sp>
      <p:sp>
        <p:nvSpPr>
          <p:cNvPr id="41" name="CallAddL" hidden="1"/>
          <p:cNvSpPr txBox="1">
            <a:spLocks noChangeArrowheads="1"/>
          </p:cNvSpPr>
          <p:nvPr/>
        </p:nvSpPr>
        <p:spPr bwMode="auto">
          <a:xfrm>
            <a:off x="104885" y="5832298"/>
            <a:ext cx="982330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600" dirty="0">
                <a:solidFill>
                  <a:schemeClr val="tx1"/>
                </a:solidFill>
              </a:rPr>
              <a:t>Alarm Communication and Display</a:t>
            </a:r>
          </a:p>
        </p:txBody>
      </p:sp>
      <p:sp>
        <p:nvSpPr>
          <p:cNvPr id="42" name="CallAddL" hidden="1"/>
          <p:cNvSpPr txBox="1">
            <a:spLocks noChangeArrowheads="1"/>
          </p:cNvSpPr>
          <p:nvPr/>
        </p:nvSpPr>
        <p:spPr bwMode="auto">
          <a:xfrm>
            <a:off x="157900" y="6170940"/>
            <a:ext cx="876301" cy="1846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600" dirty="0">
                <a:solidFill>
                  <a:schemeClr val="tx1"/>
                </a:solidFill>
              </a:rPr>
              <a:t>Alarm Assessment</a:t>
            </a:r>
          </a:p>
        </p:txBody>
      </p:sp>
      <p:sp>
        <p:nvSpPr>
          <p:cNvPr id="43" name="CallAddL" hidden="1"/>
          <p:cNvSpPr txBox="1">
            <a:spLocks noChangeArrowheads="1"/>
          </p:cNvSpPr>
          <p:nvPr/>
        </p:nvSpPr>
        <p:spPr bwMode="auto">
          <a:xfrm>
            <a:off x="223836" y="6328827"/>
            <a:ext cx="744429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600" dirty="0">
                <a:solidFill>
                  <a:schemeClr val="tx1"/>
                </a:solidFill>
              </a:rPr>
              <a:t>Entry Control System</a:t>
            </a:r>
          </a:p>
        </p:txBody>
      </p:sp>
      <p:sp>
        <p:nvSpPr>
          <p:cNvPr id="44" name="CallAddL" hidden="1"/>
          <p:cNvSpPr txBox="1">
            <a:spLocks noChangeArrowheads="1"/>
          </p:cNvSpPr>
          <p:nvPr/>
        </p:nvSpPr>
        <p:spPr bwMode="auto">
          <a:xfrm>
            <a:off x="937059" y="5565205"/>
            <a:ext cx="1103718" cy="1846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600" dirty="0">
                <a:solidFill>
                  <a:schemeClr val="tx1"/>
                </a:solidFill>
              </a:rPr>
              <a:t>Passive Barriers</a:t>
            </a:r>
          </a:p>
        </p:txBody>
      </p:sp>
      <p:sp>
        <p:nvSpPr>
          <p:cNvPr id="45" name="CallAddL" hidden="1"/>
          <p:cNvSpPr txBox="1">
            <a:spLocks noChangeArrowheads="1"/>
          </p:cNvSpPr>
          <p:nvPr/>
        </p:nvSpPr>
        <p:spPr bwMode="auto">
          <a:xfrm>
            <a:off x="937059" y="5878464"/>
            <a:ext cx="1103718" cy="1846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600" dirty="0">
                <a:solidFill>
                  <a:schemeClr val="tx1"/>
                </a:solidFill>
              </a:rPr>
              <a:t>Deployable Barriers</a:t>
            </a:r>
          </a:p>
        </p:txBody>
      </p:sp>
      <p:sp>
        <p:nvSpPr>
          <p:cNvPr id="46" name="CallAddL" hidden="1"/>
          <p:cNvSpPr txBox="1">
            <a:spLocks noChangeArrowheads="1"/>
          </p:cNvSpPr>
          <p:nvPr/>
        </p:nvSpPr>
        <p:spPr bwMode="auto">
          <a:xfrm>
            <a:off x="937059" y="6162874"/>
            <a:ext cx="1103718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600" dirty="0">
                <a:solidFill>
                  <a:schemeClr val="tx1"/>
                </a:solidFill>
              </a:rPr>
              <a:t>Personnel or Security Force</a:t>
            </a:r>
          </a:p>
        </p:txBody>
      </p:sp>
      <p:sp>
        <p:nvSpPr>
          <p:cNvPr id="47" name="CallAddL" hidden="1"/>
          <p:cNvSpPr txBox="1">
            <a:spLocks noChangeArrowheads="1"/>
          </p:cNvSpPr>
          <p:nvPr/>
        </p:nvSpPr>
        <p:spPr bwMode="auto">
          <a:xfrm>
            <a:off x="1935190" y="5519039"/>
            <a:ext cx="1103718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600" dirty="0">
                <a:solidFill>
                  <a:schemeClr val="tx1"/>
                </a:solidFill>
              </a:rPr>
              <a:t>Communicate to </a:t>
            </a:r>
          </a:p>
          <a:p>
            <a:pPr algn="ctr"/>
            <a:r>
              <a:rPr lang="en-US" sz="600" dirty="0">
                <a:solidFill>
                  <a:schemeClr val="tx1"/>
                </a:solidFill>
              </a:rPr>
              <a:t>Security Force</a:t>
            </a:r>
          </a:p>
        </p:txBody>
      </p:sp>
      <p:sp>
        <p:nvSpPr>
          <p:cNvPr id="48" name="CallAddL" hidden="1"/>
          <p:cNvSpPr txBox="1">
            <a:spLocks noChangeArrowheads="1"/>
          </p:cNvSpPr>
          <p:nvPr/>
        </p:nvSpPr>
        <p:spPr bwMode="auto">
          <a:xfrm>
            <a:off x="1935190" y="5878464"/>
            <a:ext cx="1103718" cy="1846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600" dirty="0">
                <a:solidFill>
                  <a:schemeClr val="tx1"/>
                </a:solidFill>
              </a:rPr>
              <a:t>Deploy Security Force</a:t>
            </a:r>
          </a:p>
        </p:txBody>
      </p:sp>
      <p:sp>
        <p:nvSpPr>
          <p:cNvPr id="49" name="CallAddL" hidden="1"/>
          <p:cNvSpPr txBox="1">
            <a:spLocks noChangeArrowheads="1"/>
          </p:cNvSpPr>
          <p:nvPr/>
        </p:nvSpPr>
        <p:spPr bwMode="auto">
          <a:xfrm>
            <a:off x="1935190" y="6162874"/>
            <a:ext cx="1103718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600" dirty="0">
                <a:solidFill>
                  <a:schemeClr val="tx1"/>
                </a:solidFill>
              </a:rPr>
              <a:t>Interrupt Adversary Attempt</a:t>
            </a:r>
          </a:p>
        </p:txBody>
      </p:sp>
    </p:spTree>
    <p:extLst>
      <p:ext uri="{BB962C8B-B14F-4D97-AF65-F5344CB8AC3E}">
        <p14:creationId xmlns:p14="http://schemas.microsoft.com/office/powerpoint/2010/main" val="29333466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Physical Protection </a:t>
            </a:r>
            <a:br>
              <a:rPr lang="en-US" dirty="0"/>
            </a:br>
            <a:r>
              <a:rPr lang="en-US" dirty="0"/>
              <a:t>System Functions — Delay (2 of 3)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13: Security Technology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39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Purpose: increase the time it takes for a terrorist to carry out an attack by placing obstacles along the intended path to the target</a:t>
            </a:r>
          </a:p>
          <a:p>
            <a:pPr lvl="0"/>
            <a:r>
              <a:rPr lang="en-US" dirty="0"/>
              <a:t>Performance measure: time</a:t>
            </a:r>
          </a:p>
          <a:p>
            <a:pPr lvl="1"/>
            <a:r>
              <a:rPr lang="en-US" dirty="0"/>
              <a:t>Critical element of system effectiveness</a:t>
            </a:r>
          </a:p>
          <a:p>
            <a:pPr lvl="1"/>
            <a:r>
              <a:rPr lang="en-US" dirty="0"/>
              <a:t>Depends on barrier and penetration time</a:t>
            </a:r>
          </a:p>
          <a:p>
            <a:pPr lvl="1"/>
            <a:r>
              <a:rPr lang="en-US" dirty="0"/>
              <a:t>Detection systems and barriers should be adjacent</a:t>
            </a:r>
          </a:p>
          <a:p>
            <a:pPr lvl="1"/>
            <a:endParaRPr lang="en-US" dirty="0"/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Primary Physical Protection </a:t>
            </a:r>
            <a:br>
              <a:rPr lang="en-US" sz="1000" b="0"/>
            </a:br>
            <a:r>
              <a:rPr lang="en-US" sz="1000" b="0"/>
              <a:t>System Functions — Delay (2 of 3)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dirty="0"/>
              <a:t>Purpose: increase the time it takes for a terrorist to carry out an attack by placing obstacles along the intended path to the target</a:t>
            </a:r>
          </a:p>
          <a:p>
            <a:pPr marL="114300" indent="-114300">
              <a:spcAft>
                <a:spcPct val="0"/>
              </a:spcAft>
            </a:pPr>
            <a:r>
              <a:rPr lang="en-US" sz="1000" b="0" dirty="0"/>
              <a:t>Performance measure: time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dirty="0"/>
              <a:t>Critical element of system effectiveness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dirty="0"/>
              <a:t>Depends on barrier and penetration time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dirty="0"/>
              <a:t>Detection systems and barriers should be adjacent</a:t>
            </a:r>
          </a:p>
          <a:p>
            <a:pPr lvl="1">
              <a:spcAft>
                <a:spcPct val="0"/>
              </a:spcAft>
            </a:pP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820900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 dirty="0"/>
              <a:t>Module 13: Security Technology</a:t>
            </a:r>
          </a:p>
        </p:txBody>
      </p:sp>
      <p:pic>
        <p:nvPicPr>
          <p:cNvPr id="15" name="Picture 2"/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979" y="3256896"/>
            <a:ext cx="4000345" cy="2660607"/>
          </a:xfrm>
          <a:ln>
            <a:solidFill>
              <a:schemeClr val="tx1"/>
            </a:solidFill>
          </a:ln>
        </p:spPr>
      </p:pic>
      <p:sp>
        <p:nvSpPr>
          <p:cNvPr id="8" name="Content Placeholder 7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en-US" dirty="0"/>
              <a:t>Protection-in-depth</a:t>
            </a:r>
          </a:p>
          <a:p>
            <a:r>
              <a:rPr lang="en-US" dirty="0"/>
              <a:t>Minimum consequences of component failure</a:t>
            </a:r>
          </a:p>
          <a:p>
            <a:r>
              <a:rPr lang="en-US" dirty="0"/>
              <a:t>Balanced protection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Characteristics of a </a:t>
            </a:r>
            <a:br>
              <a:rPr lang="en-US" dirty="0"/>
            </a:br>
            <a:r>
              <a:rPr lang="en-US" dirty="0"/>
              <a:t>Physical Protection System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type="pic" sz="quarter" idx="3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 Placeholder 8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n-US" dirty="0"/>
              <a:t>Workbook 13.1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Refer To: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71403" y="5702059"/>
            <a:ext cx="180292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bg1"/>
                </a:solidFill>
              </a:rPr>
              <a:t>Source: DS/T/ATA</a:t>
            </a:r>
          </a:p>
        </p:txBody>
      </p:sp>
      <p:sp>
        <p:nvSpPr>
          <p:cNvPr id="16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Protection-in-depth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Minimum consequences of component failure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Balanced protection</a:t>
            </a:r>
          </a:p>
          <a:p>
            <a:pPr>
              <a:spcAft>
                <a:spcPts val="0"/>
              </a:spcAft>
            </a:pPr>
            <a:endParaRPr lang="en-US" sz="1000" b="0"/>
          </a:p>
        </p:txBody>
      </p:sp>
      <p:sp>
        <p:nvSpPr>
          <p:cNvPr id="18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Characteristics of a </a:t>
            </a:r>
            <a:br>
              <a:rPr lang="en-US" sz="1000" b="0"/>
            </a:br>
            <a:r>
              <a:rPr lang="en-US" sz="1000" b="0"/>
              <a:t>Physical Protection System</a:t>
            </a:r>
            <a:endParaRPr lang="en-US" sz="1000" b="0" dirty="0"/>
          </a:p>
        </p:txBody>
      </p:sp>
      <p:sp>
        <p:nvSpPr>
          <p:cNvPr id="19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Refer To:</a:t>
            </a:r>
            <a:endParaRPr lang="en-US" sz="800" b="0" dirty="0"/>
          </a:p>
        </p:txBody>
      </p:sp>
      <p:sp>
        <p:nvSpPr>
          <p:cNvPr id="20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/>
              <a:t>Workbook 13.1</a:t>
            </a:r>
          </a:p>
        </p:txBody>
      </p:sp>
    </p:spTree>
    <p:extLst>
      <p:ext uri="{BB962C8B-B14F-4D97-AF65-F5344CB8AC3E}">
        <p14:creationId xmlns:p14="http://schemas.microsoft.com/office/powerpoint/2010/main" val="1717038384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Physical Protection </a:t>
            </a:r>
            <a:br>
              <a:rPr lang="en-US" dirty="0"/>
            </a:br>
            <a:r>
              <a:rPr lang="en-US" dirty="0"/>
              <a:t>System Functions — Delay (3 of 3)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13: Security Technology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Passive barriers (fixed)</a:t>
            </a:r>
          </a:p>
          <a:p>
            <a:r>
              <a:rPr lang="en-US" dirty="0"/>
              <a:t>Deployable barriers (operable)</a:t>
            </a:r>
          </a:p>
          <a:p>
            <a:r>
              <a:rPr lang="en-US" dirty="0"/>
              <a:t>Personnel or security force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Primary Physical Protection </a:t>
            </a:r>
            <a:br>
              <a:rPr lang="en-US" sz="1000" b="0"/>
            </a:br>
            <a:r>
              <a:rPr lang="en-US" sz="1000" b="0"/>
              <a:t>System Functions — Delay (3 of 3)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Passive barriers (fixed)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Deployable barriers (operable)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Personnel or security force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30346795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Passive Barriers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13: Security Technology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Remain in place at all times </a:t>
            </a:r>
          </a:p>
          <a:p>
            <a:pPr lvl="0"/>
            <a:r>
              <a:rPr lang="en-US" dirty="0"/>
              <a:t>Delay an attacker from completing the attack objective</a:t>
            </a:r>
          </a:p>
          <a:p>
            <a:pPr lvl="0"/>
            <a:r>
              <a:rPr lang="en-US" dirty="0"/>
              <a:t>Are divided into two categories: </a:t>
            </a:r>
          </a:p>
          <a:p>
            <a:pPr lvl="1"/>
            <a:r>
              <a:rPr lang="en-US" dirty="0"/>
              <a:t>Perimeter </a:t>
            </a:r>
          </a:p>
          <a:p>
            <a:pPr lvl="1"/>
            <a:r>
              <a:rPr lang="en-US" dirty="0"/>
              <a:t>Structural</a:t>
            </a:r>
          </a:p>
          <a:p>
            <a:endParaRPr lang="en-US" dirty="0"/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Passive Barriers</a:t>
            </a:r>
            <a:endParaRPr lang="en-US" sz="1000" b="0" dirty="0"/>
          </a:p>
        </p:txBody>
      </p:sp>
      <p:sp>
        <p:nvSpPr>
          <p:cNvPr id="9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Remain in place at all times </a:t>
            </a:r>
          </a:p>
          <a:p>
            <a:pPr marL="114300" indent="-114300">
              <a:spcAft>
                <a:spcPct val="0"/>
              </a:spcAft>
            </a:pPr>
            <a:r>
              <a:rPr lang="en-US" sz="1000" b="0"/>
              <a:t>Delay an attacker from completing the attack objective</a:t>
            </a:r>
          </a:p>
          <a:p>
            <a:pPr marL="114300" indent="-114300">
              <a:spcAft>
                <a:spcPct val="0"/>
              </a:spcAft>
            </a:pPr>
            <a:r>
              <a:rPr lang="en-US" sz="1000" b="0"/>
              <a:t>Are divided into two categories: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Perimeter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Structural</a:t>
            </a:r>
          </a:p>
          <a:p>
            <a:pPr>
              <a:spcAft>
                <a:spcPct val="0"/>
              </a:spcAft>
            </a:pP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6024741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Passive Barriers — Perimeter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13: Security Technology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42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Purpose: prevent unauthorized entry</a:t>
            </a:r>
          </a:p>
          <a:p>
            <a:pPr lvl="0"/>
            <a:r>
              <a:rPr lang="en-US" dirty="0"/>
              <a:t>Function: form the outermost protective layer of the physical protection system</a:t>
            </a:r>
          </a:p>
          <a:p>
            <a:r>
              <a:rPr lang="en-US" dirty="0"/>
              <a:t>Types: fences, gates, vehicle barriers, and natural barriers</a:t>
            </a:r>
          </a:p>
        </p:txBody>
      </p:sp>
      <p:sp>
        <p:nvSpPr>
          <p:cNvPr id="8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Passive Barriers — Perimeter</a:t>
            </a:r>
            <a:endParaRPr lang="en-US" sz="1000" b="0" dirty="0"/>
          </a:p>
        </p:txBody>
      </p:sp>
      <p:sp>
        <p:nvSpPr>
          <p:cNvPr id="9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Purpose: prevent unauthorized entry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Function: form the outermost protective layer of the physical protection system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Types: fences, gates, vehicle barriers, and natural barriers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5253410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Fences (1 of 2)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Module 13: Security Technology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43</a:t>
            </a:fld>
            <a:endParaRPr lang="en-US" dirty="0"/>
          </a:p>
        </p:txBody>
      </p:sp>
      <p:pic>
        <p:nvPicPr>
          <p:cNvPr id="9" name="Picture 2" descr="Electric Fence, Wire, Barbed, Security, Barrier, Power"/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07181" y="4325367"/>
            <a:ext cx="3004100" cy="2004313"/>
          </a:xfrm>
          <a:ln>
            <a:solidFill>
              <a:schemeClr val="tx1"/>
            </a:solidFill>
          </a:ln>
        </p:spPr>
      </p:pic>
      <p:sp>
        <p:nvSpPr>
          <p:cNvPr id="8" name="Content Placeholder 7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en-US" dirty="0"/>
              <a:t>Common perimeter barriers</a:t>
            </a:r>
          </a:p>
          <a:p>
            <a:pPr lvl="0"/>
            <a:r>
              <a:rPr lang="en-US" dirty="0"/>
              <a:t>Not always a strong deterrent but provide a visible legal boundary and warning</a:t>
            </a:r>
          </a:p>
          <a:p>
            <a:r>
              <a:rPr lang="en-US" dirty="0"/>
              <a:t>Can increase delay time and allow response force time to interrupt and neutralize the intruder closer to the point of alarm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51286" y="6104913"/>
            <a:ext cx="14492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bg1"/>
                </a:solidFill>
              </a:rPr>
              <a:t>Source: Pixabay</a:t>
            </a:r>
          </a:p>
        </p:txBody>
      </p:sp>
      <p:sp>
        <p:nvSpPr>
          <p:cNvPr id="10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Fences (1 of 2)</a:t>
            </a:r>
            <a:endParaRPr lang="en-US" sz="1000" b="0" dirty="0"/>
          </a:p>
        </p:txBody>
      </p:sp>
      <p:sp>
        <p:nvSpPr>
          <p:cNvPr id="1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Common perimeter barriers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Not always a strong deterrent but provide a visible legal boundary and warning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Can increase delay time and allow response force time to interrupt and neutralize the intruder closer to the point of alarm</a:t>
            </a:r>
          </a:p>
        </p:txBody>
      </p:sp>
    </p:spTree>
    <p:extLst>
      <p:ext uri="{BB962C8B-B14F-4D97-AF65-F5344CB8AC3E}">
        <p14:creationId xmlns:p14="http://schemas.microsoft.com/office/powerpoint/2010/main" val="1216566937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Module 13: Security Technology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How could you strengthen perimeter fence use and increase delay time?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Question</a:t>
            </a:r>
          </a:p>
        </p:txBody>
      </p:sp>
      <p:sp>
        <p:nvSpPr>
          <p:cNvPr id="7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How could you strengthen perimeter fence use and increase delay time?</a:t>
            </a:r>
            <a:endParaRPr lang="en-US" sz="1000" b="0" dirty="0"/>
          </a:p>
        </p:txBody>
      </p:sp>
      <p:sp>
        <p:nvSpPr>
          <p:cNvPr id="8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Discussion Question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42868637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45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 13: Security Technology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Fences (2 of 2)</a:t>
            </a:r>
          </a:p>
        </p:txBody>
      </p:sp>
      <p:pic>
        <p:nvPicPr>
          <p:cNvPr id="16" name="Picture Placeholder 10"/>
          <p:cNvPicPr>
            <a:picLocks noGrp="1"/>
          </p:cNvPicPr>
          <p:nvPr>
            <p:ph type="pic" sz="quarter" idx="3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8" name="CISR13v_s45_Fence Defeat.wmv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92325" y="1217613"/>
            <a:ext cx="4959349" cy="3719512"/>
          </a:xfrm>
        </p:spPr>
      </p:pic>
      <p:sp>
        <p:nvSpPr>
          <p:cNvPr id="14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endParaRPr lang="en-US" sz="1000" b="0" dirty="0"/>
          </a:p>
        </p:txBody>
      </p:sp>
      <p:sp>
        <p:nvSpPr>
          <p:cNvPr id="15" name="CallTop" hidden="1"/>
          <p:cNvSpPr txBox="1">
            <a:spLocks/>
          </p:cNvSpPr>
          <p:nvPr/>
        </p:nvSpPr>
        <p:spPr>
          <a:xfrm>
            <a:off x="50800" y="5029200"/>
            <a:ext cx="28448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Fences (2 of 2)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2392636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Gates (1 of 2)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Module 13: Security Technology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46</a:t>
            </a:fld>
            <a:endParaRPr lang="en-US" dirty="0"/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13038" y="3832860"/>
            <a:ext cx="3085582" cy="2064702"/>
          </a:xfrm>
          <a:ln>
            <a:solidFill>
              <a:schemeClr val="tx1"/>
            </a:solidFill>
          </a:ln>
        </p:spPr>
      </p:pic>
      <p:sp>
        <p:nvSpPr>
          <p:cNvPr id="7" name="Content Placeholder 6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en-US" dirty="0"/>
              <a:t>Function:</a:t>
            </a:r>
          </a:p>
          <a:p>
            <a:pPr lvl="1"/>
            <a:r>
              <a:rPr lang="en-US" dirty="0"/>
              <a:t>Establish specific points of entry and exit to an area defined by fences and walls </a:t>
            </a:r>
          </a:p>
          <a:p>
            <a:pPr lvl="1"/>
            <a:r>
              <a:rPr lang="en-US" dirty="0"/>
              <a:t>Limit the flow of pedestrian or vehicular traffic and establish a controlled traffic pattern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547428" y="5693433"/>
            <a:ext cx="14492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bg1"/>
                </a:solidFill>
              </a:rPr>
              <a:t>Source: Pixabay</a:t>
            </a:r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Gates (1 of 2)</a:t>
            </a:r>
            <a:endParaRPr lang="en-US" sz="1000" b="0" dirty="0"/>
          </a:p>
        </p:txBody>
      </p:sp>
      <p:sp>
        <p:nvSpPr>
          <p:cNvPr id="1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Function: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Establish specific points of entry and exit to an area defined by fences and walls 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Limit the flow of pedestrian or vehicular traffic and establish a controlled traffic pattern</a:t>
            </a:r>
          </a:p>
          <a:p>
            <a:pPr>
              <a:spcAft>
                <a:spcPct val="0"/>
              </a:spcAft>
            </a:pPr>
            <a:endParaRPr lang="en-US" sz="1000" b="0"/>
          </a:p>
        </p:txBody>
      </p:sp>
    </p:spTree>
    <p:extLst>
      <p:ext uri="{BB962C8B-B14F-4D97-AF65-F5344CB8AC3E}">
        <p14:creationId xmlns:p14="http://schemas.microsoft.com/office/powerpoint/2010/main" val="295121418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Gates (2 of 2)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Module 13: Security Technology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47</a:t>
            </a:fld>
            <a:endParaRPr lang="en-US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81181" y="4171557"/>
            <a:ext cx="3072650" cy="1737511"/>
          </a:xfrm>
        </p:spPr>
      </p:pic>
      <p:sp>
        <p:nvSpPr>
          <p:cNvPr id="8" name="Content Placeholder 7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en-US" dirty="0"/>
              <a:t>Easy to defeat if they have:</a:t>
            </a:r>
          </a:p>
          <a:p>
            <a:pPr lvl="1"/>
            <a:r>
              <a:rPr lang="en-US" dirty="0"/>
              <a:t>Weak hinges, locks, and latches</a:t>
            </a:r>
          </a:p>
          <a:p>
            <a:pPr lvl="1"/>
            <a:r>
              <a:rPr lang="en-US" dirty="0"/>
              <a:t>Driveways positioned directly in front of the gate (make ramming by vehicle easier)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97582" y="5693433"/>
            <a:ext cx="14492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bg1"/>
                </a:solidFill>
              </a:rPr>
              <a:t>Source: Pixabay</a:t>
            </a:r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Gates (2 of 2)</a:t>
            </a:r>
            <a:endParaRPr lang="en-US" sz="1000" b="0" dirty="0"/>
          </a:p>
        </p:txBody>
      </p:sp>
      <p:sp>
        <p:nvSpPr>
          <p:cNvPr id="10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Easy to defeat if they have: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Weak hinges, locks, and latches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Driveways positioned directly in front of the gate (make ramming by vehicle easier)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2999099457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48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Module 13: Security Technology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How could you strengthen perimeter gate use and increase delay time?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Question</a:t>
            </a:r>
          </a:p>
        </p:txBody>
      </p:sp>
      <p:sp>
        <p:nvSpPr>
          <p:cNvPr id="7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How could you strengthen perimeter gate use and increase delay time?</a:t>
            </a:r>
            <a:endParaRPr lang="en-US" sz="1000" b="0" dirty="0"/>
          </a:p>
        </p:txBody>
      </p:sp>
      <p:sp>
        <p:nvSpPr>
          <p:cNvPr id="8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Discussion Question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670331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Vehicle Barriers (1 of 3)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13: Security Technology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49</a:t>
            </a:fld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Function: restrict and control entry </a:t>
            </a:r>
          </a:p>
          <a:p>
            <a:pPr lvl="0"/>
            <a:r>
              <a:rPr lang="en-US" dirty="0"/>
              <a:t>Design considerations:</a:t>
            </a:r>
          </a:p>
          <a:p>
            <a:pPr lvl="1"/>
            <a:r>
              <a:rPr lang="en-US" dirty="0"/>
              <a:t>Define the threat that the barrier system is intended to stop</a:t>
            </a:r>
          </a:p>
          <a:p>
            <a:pPr lvl="1"/>
            <a:r>
              <a:rPr lang="en-US" dirty="0"/>
              <a:t>Define the asset and determine area to be protected</a:t>
            </a:r>
          </a:p>
          <a:p>
            <a:pPr lvl="1"/>
            <a:r>
              <a:rPr lang="en-US" dirty="0"/>
              <a:t>Examine site-specific conditions</a:t>
            </a:r>
          </a:p>
          <a:p>
            <a:endParaRPr lang="en-US" dirty="0"/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Vehicle Barriers (1 of 3)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Function: restrict and control entry </a:t>
            </a:r>
          </a:p>
          <a:p>
            <a:pPr marL="114300" indent="-114300">
              <a:spcAft>
                <a:spcPct val="0"/>
              </a:spcAft>
            </a:pPr>
            <a:r>
              <a:rPr lang="en-US" sz="1000" b="0"/>
              <a:t>Design considerations: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Define the threat that the barrier system is intended to stop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Define the asset and determine area to be protected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Examine site-specific conditions</a:t>
            </a:r>
          </a:p>
          <a:p>
            <a:pPr>
              <a:spcAft>
                <a:spcPct val="0"/>
              </a:spcAft>
            </a:pP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37483135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Physical Protection System Functions — Detection and Assessment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Module 13: Security Technology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CISR v1.0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chemeClr val="tx1"/>
                </a:solidFill>
              </a:rPr>
              <a:pPr/>
              <a:t>5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63" y="1256705"/>
            <a:ext cx="7361806" cy="3828576"/>
          </a:xfrm>
          <a:prstGeom prst="rect">
            <a:avLst/>
          </a:prstGeom>
        </p:spPr>
      </p:pic>
      <p:sp>
        <p:nvSpPr>
          <p:cNvPr id="9" name="TextBox 17"/>
          <p:cNvSpPr txBox="1">
            <a:spLocks noChangeArrowheads="1"/>
          </p:cNvSpPr>
          <p:nvPr/>
        </p:nvSpPr>
        <p:spPr bwMode="auto">
          <a:xfrm>
            <a:off x="868390" y="1407587"/>
            <a:ext cx="2133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Detection and assessment</a:t>
            </a:r>
          </a:p>
        </p:txBody>
      </p:sp>
      <p:sp>
        <p:nvSpPr>
          <p:cNvPr id="10" name="TextBox 7"/>
          <p:cNvSpPr txBox="1">
            <a:spLocks noChangeArrowheads="1"/>
          </p:cNvSpPr>
          <p:nvPr/>
        </p:nvSpPr>
        <p:spPr bwMode="auto">
          <a:xfrm>
            <a:off x="1384539" y="2383305"/>
            <a:ext cx="2133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1400" dirty="0"/>
              <a:t>Intrusion Sensing</a:t>
            </a: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1409122" y="2936439"/>
            <a:ext cx="204273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1400" dirty="0"/>
              <a:t>Alarm Communication and Display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5849602" y="2259477"/>
            <a:ext cx="22955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1400" dirty="0"/>
              <a:t>Communicate to </a:t>
            </a:r>
          </a:p>
          <a:p>
            <a:pPr algn="ctr"/>
            <a:r>
              <a:rPr lang="en-US" sz="1400" dirty="0"/>
              <a:t>Security Force</a:t>
            </a:r>
          </a:p>
        </p:txBody>
      </p:sp>
      <p:sp>
        <p:nvSpPr>
          <p:cNvPr id="13" name="TextBox 10"/>
          <p:cNvSpPr txBox="1">
            <a:spLocks noChangeArrowheads="1"/>
          </p:cNvSpPr>
          <p:nvPr/>
        </p:nvSpPr>
        <p:spPr bwMode="auto">
          <a:xfrm>
            <a:off x="5829464" y="3093364"/>
            <a:ext cx="22955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1400" dirty="0"/>
              <a:t>Deploy Security Force</a:t>
            </a:r>
          </a:p>
        </p:txBody>
      </p:sp>
      <p:sp>
        <p:nvSpPr>
          <p:cNvPr id="14" name="TextBox 11"/>
          <p:cNvSpPr txBox="1">
            <a:spLocks noChangeArrowheads="1"/>
          </p:cNvSpPr>
          <p:nvPr/>
        </p:nvSpPr>
        <p:spPr bwMode="auto">
          <a:xfrm>
            <a:off x="5859944" y="3692222"/>
            <a:ext cx="22955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1400" dirty="0"/>
              <a:t>Interrupt Adversary Attempt</a:t>
            </a:r>
          </a:p>
        </p:txBody>
      </p:sp>
      <p:sp>
        <p:nvSpPr>
          <p:cNvPr id="15" name="TextBox 12"/>
          <p:cNvSpPr txBox="1">
            <a:spLocks noChangeArrowheads="1"/>
          </p:cNvSpPr>
          <p:nvPr/>
        </p:nvSpPr>
        <p:spPr bwMode="auto">
          <a:xfrm>
            <a:off x="3544017" y="3023981"/>
            <a:ext cx="22193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1400" dirty="0"/>
              <a:t>Deployable Barriers</a:t>
            </a:r>
          </a:p>
        </p:txBody>
      </p: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1488918" y="3828694"/>
            <a:ext cx="183340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1400" dirty="0"/>
              <a:t>Alarm Assessment</a:t>
            </a:r>
          </a:p>
        </p:txBody>
      </p:sp>
      <p:sp>
        <p:nvSpPr>
          <p:cNvPr id="17" name="TextBox 14"/>
          <p:cNvSpPr txBox="1">
            <a:spLocks noChangeArrowheads="1"/>
          </p:cNvSpPr>
          <p:nvPr/>
        </p:nvSpPr>
        <p:spPr bwMode="auto">
          <a:xfrm>
            <a:off x="3629176" y="2383303"/>
            <a:ext cx="22193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1400" dirty="0"/>
              <a:t>Passive Barriers</a:t>
            </a:r>
          </a:p>
        </p:txBody>
      </p:sp>
      <p:sp>
        <p:nvSpPr>
          <p:cNvPr id="18" name="TextBox 15"/>
          <p:cNvSpPr txBox="1">
            <a:spLocks noChangeArrowheads="1"/>
          </p:cNvSpPr>
          <p:nvPr/>
        </p:nvSpPr>
        <p:spPr bwMode="auto">
          <a:xfrm>
            <a:off x="3568793" y="3699178"/>
            <a:ext cx="22193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1400" dirty="0"/>
              <a:t>Personnel or Security Force</a:t>
            </a:r>
          </a:p>
        </p:txBody>
      </p:sp>
      <p:sp>
        <p:nvSpPr>
          <p:cNvPr id="19" name="TextBox 16"/>
          <p:cNvSpPr txBox="1">
            <a:spLocks noChangeArrowheads="1"/>
          </p:cNvSpPr>
          <p:nvPr/>
        </p:nvSpPr>
        <p:spPr bwMode="auto">
          <a:xfrm>
            <a:off x="1360095" y="4503141"/>
            <a:ext cx="2133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1400" dirty="0"/>
              <a:t>Entry Control System</a:t>
            </a:r>
          </a:p>
        </p:txBody>
      </p:sp>
      <p:sp>
        <p:nvSpPr>
          <p:cNvPr id="20" name="TextBox 18"/>
          <p:cNvSpPr txBox="1">
            <a:spLocks noChangeArrowheads="1"/>
          </p:cNvSpPr>
          <p:nvPr/>
        </p:nvSpPr>
        <p:spPr bwMode="auto">
          <a:xfrm>
            <a:off x="3131386" y="1515032"/>
            <a:ext cx="2133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1800" b="1" dirty="0">
                <a:solidFill>
                  <a:schemeClr val="bg1"/>
                </a:solidFill>
              </a:rPr>
              <a:t>Delay</a:t>
            </a:r>
          </a:p>
        </p:txBody>
      </p:sp>
      <p:sp>
        <p:nvSpPr>
          <p:cNvPr id="21" name="TextBox 19"/>
          <p:cNvSpPr txBox="1">
            <a:spLocks noChangeArrowheads="1"/>
          </p:cNvSpPr>
          <p:nvPr/>
        </p:nvSpPr>
        <p:spPr bwMode="auto">
          <a:xfrm>
            <a:off x="5378570" y="1515031"/>
            <a:ext cx="22955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1800" b="1" dirty="0">
                <a:solidFill>
                  <a:schemeClr val="bg1"/>
                </a:solidFill>
              </a:rPr>
              <a:t>Response</a:t>
            </a:r>
          </a:p>
        </p:txBody>
      </p:sp>
      <p:sp>
        <p:nvSpPr>
          <p:cNvPr id="28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Primary Physical Protection System Functions — Detection and Assessment</a:t>
            </a:r>
            <a:endParaRPr lang="en-US" sz="1000" b="0" dirty="0"/>
          </a:p>
        </p:txBody>
      </p:sp>
      <p:sp>
        <p:nvSpPr>
          <p:cNvPr id="29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endParaRPr lang="en-US" sz="800" b="0" dirty="0"/>
          </a:p>
        </p:txBody>
      </p:sp>
      <p:sp>
        <p:nvSpPr>
          <p:cNvPr id="31" name="CallAddL" hidden="1"/>
          <p:cNvSpPr txBox="1">
            <a:spLocks noChangeArrowheads="1"/>
          </p:cNvSpPr>
          <p:nvPr/>
        </p:nvSpPr>
        <p:spPr bwMode="auto">
          <a:xfrm>
            <a:off x="44191" y="5336932"/>
            <a:ext cx="1103718" cy="1846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600" dirty="0">
                <a:solidFill>
                  <a:schemeClr val="tx1"/>
                </a:solidFill>
              </a:rPr>
              <a:t>Detection and assessment</a:t>
            </a:r>
          </a:p>
        </p:txBody>
      </p:sp>
      <p:sp>
        <p:nvSpPr>
          <p:cNvPr id="32" name="CallAddL" hidden="1"/>
          <p:cNvSpPr txBox="1">
            <a:spLocks noChangeArrowheads="1"/>
          </p:cNvSpPr>
          <p:nvPr/>
        </p:nvSpPr>
        <p:spPr bwMode="auto">
          <a:xfrm>
            <a:off x="1197270" y="5336932"/>
            <a:ext cx="551859" cy="1846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600" dirty="0">
                <a:solidFill>
                  <a:schemeClr val="tx1"/>
                </a:solidFill>
              </a:rPr>
              <a:t>Delay</a:t>
            </a:r>
          </a:p>
        </p:txBody>
      </p:sp>
      <p:sp>
        <p:nvSpPr>
          <p:cNvPr id="33" name="CallAddL" hidden="1"/>
          <p:cNvSpPr txBox="1">
            <a:spLocks noChangeArrowheads="1"/>
          </p:cNvSpPr>
          <p:nvPr/>
        </p:nvSpPr>
        <p:spPr bwMode="auto">
          <a:xfrm>
            <a:off x="2018576" y="5334000"/>
            <a:ext cx="816638" cy="1846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600" dirty="0">
                <a:solidFill>
                  <a:schemeClr val="tx1"/>
                </a:solidFill>
              </a:rPr>
              <a:t>Response</a:t>
            </a:r>
          </a:p>
        </p:txBody>
      </p:sp>
      <p:sp>
        <p:nvSpPr>
          <p:cNvPr id="34" name="CallAddL" hidden="1"/>
          <p:cNvSpPr txBox="1">
            <a:spLocks noChangeArrowheads="1"/>
          </p:cNvSpPr>
          <p:nvPr/>
        </p:nvSpPr>
        <p:spPr bwMode="auto">
          <a:xfrm>
            <a:off x="231811" y="5519039"/>
            <a:ext cx="728478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600" dirty="0">
                <a:solidFill>
                  <a:schemeClr val="tx1"/>
                </a:solidFill>
              </a:rPr>
              <a:t>Intrusion Sensing</a:t>
            </a:r>
          </a:p>
        </p:txBody>
      </p:sp>
      <p:sp>
        <p:nvSpPr>
          <p:cNvPr id="35" name="CallAddL" hidden="1"/>
          <p:cNvSpPr txBox="1">
            <a:spLocks noChangeArrowheads="1"/>
          </p:cNvSpPr>
          <p:nvPr/>
        </p:nvSpPr>
        <p:spPr bwMode="auto">
          <a:xfrm>
            <a:off x="104885" y="5832298"/>
            <a:ext cx="982330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600" dirty="0">
                <a:solidFill>
                  <a:schemeClr val="tx1"/>
                </a:solidFill>
              </a:rPr>
              <a:t>Alarm Communication and Display</a:t>
            </a:r>
          </a:p>
        </p:txBody>
      </p:sp>
      <p:sp>
        <p:nvSpPr>
          <p:cNvPr id="36" name="CallAddL" hidden="1"/>
          <p:cNvSpPr txBox="1">
            <a:spLocks noChangeArrowheads="1"/>
          </p:cNvSpPr>
          <p:nvPr/>
        </p:nvSpPr>
        <p:spPr bwMode="auto">
          <a:xfrm>
            <a:off x="157900" y="6209040"/>
            <a:ext cx="876301" cy="1846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600" dirty="0">
                <a:solidFill>
                  <a:schemeClr val="tx1"/>
                </a:solidFill>
              </a:rPr>
              <a:t>Alarm Assessment</a:t>
            </a:r>
          </a:p>
        </p:txBody>
      </p:sp>
      <p:sp>
        <p:nvSpPr>
          <p:cNvPr id="37" name="CallAddL" hidden="1"/>
          <p:cNvSpPr txBox="1">
            <a:spLocks noChangeArrowheads="1"/>
          </p:cNvSpPr>
          <p:nvPr/>
        </p:nvSpPr>
        <p:spPr bwMode="auto">
          <a:xfrm>
            <a:off x="223836" y="6389787"/>
            <a:ext cx="744429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600" dirty="0">
                <a:solidFill>
                  <a:schemeClr val="tx1"/>
                </a:solidFill>
              </a:rPr>
              <a:t>Entry Control System</a:t>
            </a:r>
          </a:p>
        </p:txBody>
      </p:sp>
      <p:sp>
        <p:nvSpPr>
          <p:cNvPr id="38" name="CallAddL" hidden="1"/>
          <p:cNvSpPr txBox="1">
            <a:spLocks noChangeArrowheads="1"/>
          </p:cNvSpPr>
          <p:nvPr/>
        </p:nvSpPr>
        <p:spPr bwMode="auto">
          <a:xfrm>
            <a:off x="937059" y="5565205"/>
            <a:ext cx="1103718" cy="1846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600" dirty="0">
                <a:solidFill>
                  <a:schemeClr val="tx1"/>
                </a:solidFill>
              </a:rPr>
              <a:t>Passive Barriers</a:t>
            </a:r>
          </a:p>
        </p:txBody>
      </p:sp>
      <p:sp>
        <p:nvSpPr>
          <p:cNvPr id="39" name="CallAddL" hidden="1"/>
          <p:cNvSpPr txBox="1">
            <a:spLocks noChangeArrowheads="1"/>
          </p:cNvSpPr>
          <p:nvPr/>
        </p:nvSpPr>
        <p:spPr bwMode="auto">
          <a:xfrm>
            <a:off x="937059" y="5878464"/>
            <a:ext cx="1103718" cy="1846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600" dirty="0">
                <a:solidFill>
                  <a:schemeClr val="tx1"/>
                </a:solidFill>
              </a:rPr>
              <a:t>Deployable Barriers</a:t>
            </a:r>
          </a:p>
        </p:txBody>
      </p:sp>
      <p:sp>
        <p:nvSpPr>
          <p:cNvPr id="40" name="CallAddL" hidden="1"/>
          <p:cNvSpPr txBox="1">
            <a:spLocks noChangeArrowheads="1"/>
          </p:cNvSpPr>
          <p:nvPr/>
        </p:nvSpPr>
        <p:spPr bwMode="auto">
          <a:xfrm>
            <a:off x="937059" y="6162874"/>
            <a:ext cx="1103718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600" dirty="0">
                <a:solidFill>
                  <a:schemeClr val="tx1"/>
                </a:solidFill>
              </a:rPr>
              <a:t>Personnel or Security Force</a:t>
            </a:r>
          </a:p>
        </p:txBody>
      </p:sp>
      <p:sp>
        <p:nvSpPr>
          <p:cNvPr id="41" name="CallAddL" hidden="1"/>
          <p:cNvSpPr txBox="1">
            <a:spLocks noChangeArrowheads="1"/>
          </p:cNvSpPr>
          <p:nvPr/>
        </p:nvSpPr>
        <p:spPr bwMode="auto">
          <a:xfrm>
            <a:off x="1935190" y="5519039"/>
            <a:ext cx="1103718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600" dirty="0">
                <a:solidFill>
                  <a:schemeClr val="tx1"/>
                </a:solidFill>
              </a:rPr>
              <a:t>Communicate to </a:t>
            </a:r>
          </a:p>
          <a:p>
            <a:pPr algn="ctr"/>
            <a:r>
              <a:rPr lang="en-US" sz="600" dirty="0">
                <a:solidFill>
                  <a:schemeClr val="tx1"/>
                </a:solidFill>
              </a:rPr>
              <a:t>Security Force</a:t>
            </a:r>
          </a:p>
        </p:txBody>
      </p:sp>
      <p:sp>
        <p:nvSpPr>
          <p:cNvPr id="42" name="CallAddL" hidden="1"/>
          <p:cNvSpPr txBox="1">
            <a:spLocks noChangeArrowheads="1"/>
          </p:cNvSpPr>
          <p:nvPr/>
        </p:nvSpPr>
        <p:spPr bwMode="auto">
          <a:xfrm>
            <a:off x="1935190" y="5878464"/>
            <a:ext cx="1103718" cy="1846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600" dirty="0">
                <a:solidFill>
                  <a:schemeClr val="tx1"/>
                </a:solidFill>
              </a:rPr>
              <a:t>Deploy Security Force</a:t>
            </a:r>
          </a:p>
        </p:txBody>
      </p:sp>
      <p:sp>
        <p:nvSpPr>
          <p:cNvPr id="43" name="CallAddL" hidden="1"/>
          <p:cNvSpPr txBox="1">
            <a:spLocks noChangeArrowheads="1"/>
          </p:cNvSpPr>
          <p:nvPr/>
        </p:nvSpPr>
        <p:spPr bwMode="auto">
          <a:xfrm>
            <a:off x="1935190" y="6162874"/>
            <a:ext cx="1103718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600" dirty="0">
                <a:solidFill>
                  <a:schemeClr val="tx1"/>
                </a:solidFill>
              </a:rPr>
              <a:t>Interrupt Adversary Attempt</a:t>
            </a:r>
          </a:p>
        </p:txBody>
      </p:sp>
    </p:spTree>
    <p:extLst>
      <p:ext uri="{BB962C8B-B14F-4D97-AF65-F5344CB8AC3E}">
        <p14:creationId xmlns:p14="http://schemas.microsoft.com/office/powerpoint/2010/main" val="28814610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05940" y="1443214"/>
            <a:ext cx="3361905" cy="281904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Vehicle Barriers (2 of 3)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 13: Security Technology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747671" y="4046818"/>
            <a:ext cx="182017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bg1"/>
                </a:solidFill>
              </a:rPr>
              <a:t>Source: FEMA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Install vehicle barriers that are difficult to defeat in areas that cannot be monitored continuously</a:t>
            </a:r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Vehicle Barriers (2 of 3)</a:t>
            </a:r>
            <a:endParaRPr lang="en-US" sz="1000" b="0" dirty="0"/>
          </a:p>
        </p:txBody>
      </p:sp>
      <p:sp>
        <p:nvSpPr>
          <p:cNvPr id="10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Install vehicle barriers that are difficult to defeat in areas that cannot be monitored continuously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6605067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 13: Security Technology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Vehicle Barriers (3 of 3)</a:t>
            </a:r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sz="quarter" idx="3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9" name="CISR13v_s51_Vehicle Barriers.wmv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92325" y="1217613"/>
            <a:ext cx="4959349" cy="3719512"/>
          </a:xfrm>
        </p:spPr>
      </p:pic>
      <p:sp>
        <p:nvSpPr>
          <p:cNvPr id="14" name="CallTop" hidden="1"/>
          <p:cNvSpPr txBox="1">
            <a:spLocks/>
          </p:cNvSpPr>
          <p:nvPr/>
        </p:nvSpPr>
        <p:spPr>
          <a:xfrm>
            <a:off x="50800" y="5029200"/>
            <a:ext cx="28448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Vehicle Barriers (3 of 3)</a:t>
            </a:r>
            <a:endParaRPr lang="en-US" sz="1000" b="0" dirty="0"/>
          </a:p>
        </p:txBody>
      </p:sp>
      <p:sp>
        <p:nvSpPr>
          <p:cNvPr id="15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29125169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Barriers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52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Module 13: Security Technology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Water</a:t>
            </a:r>
          </a:p>
          <a:p>
            <a:r>
              <a:rPr lang="en-US" dirty="0"/>
              <a:t>Vegetation</a:t>
            </a:r>
          </a:p>
          <a:p>
            <a:r>
              <a:rPr lang="en-US" dirty="0"/>
              <a:t>Ditches or trenches</a:t>
            </a:r>
          </a:p>
          <a:p>
            <a:r>
              <a:rPr lang="en-US" dirty="0"/>
              <a:t>Hard-to-access terrain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18761" y="1407611"/>
            <a:ext cx="3136582" cy="2363992"/>
          </a:xfrm>
        </p:spPr>
      </p:pic>
      <p:sp>
        <p:nvSpPr>
          <p:cNvPr id="9" name="TextBox 8"/>
          <p:cNvSpPr txBox="1"/>
          <p:nvPr/>
        </p:nvSpPr>
        <p:spPr>
          <a:xfrm>
            <a:off x="6583411" y="3556159"/>
            <a:ext cx="18719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bg1"/>
                </a:solidFill>
              </a:rPr>
              <a:t>Source: Pixabay</a:t>
            </a:r>
          </a:p>
        </p:txBody>
      </p:sp>
      <p:sp>
        <p:nvSpPr>
          <p:cNvPr id="10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Natural Barriers</a:t>
            </a:r>
            <a:endParaRPr lang="en-US" sz="1000" b="0" dirty="0"/>
          </a:p>
        </p:txBody>
      </p:sp>
      <p:sp>
        <p:nvSpPr>
          <p:cNvPr id="1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Water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Vegetation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Ditches or trenches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Hard-to-access terrain</a:t>
            </a:r>
          </a:p>
          <a:p>
            <a:pPr>
              <a:spcAft>
                <a:spcPts val="0"/>
              </a:spcAft>
            </a:pP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31923637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53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Module 13: Security Technology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dirty="0"/>
              <a:t>What examples can you provide of natural barriers for critical infrastructure facilities in your country?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Question</a:t>
            </a:r>
          </a:p>
        </p:txBody>
      </p:sp>
      <p:sp>
        <p:nvSpPr>
          <p:cNvPr id="7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What examples can you provide of natural barriers for critical infrastructure facilities in your country?</a:t>
            </a:r>
            <a:endParaRPr lang="en-US" sz="1000" b="0" dirty="0"/>
          </a:p>
        </p:txBody>
      </p:sp>
      <p:sp>
        <p:nvSpPr>
          <p:cNvPr id="8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Discussion Question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26044776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/>
          <p:cNvPicPr>
            <a:picLocks noGrp="1"/>
          </p:cNvPicPr>
          <p:nvPr>
            <p:ph type="pic" sz="quarter" idx="3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7" b="75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n-US" dirty="0"/>
              <a:t>Workbook 13.3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 dirty="0"/>
              <a:t>Module 13: Security Technology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Walls</a:t>
            </a:r>
          </a:p>
          <a:p>
            <a:r>
              <a:rPr lang="en-US" dirty="0"/>
              <a:t>Doors</a:t>
            </a:r>
          </a:p>
          <a:p>
            <a:r>
              <a:rPr lang="en-US" dirty="0"/>
              <a:t>Windows and utility ports</a:t>
            </a:r>
          </a:p>
          <a:p>
            <a:r>
              <a:rPr lang="en-US" dirty="0"/>
              <a:t>Roofs and floors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Passive Barriers — Structural 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Refer To:</a:t>
            </a:r>
          </a:p>
        </p:txBody>
      </p:sp>
      <p:sp>
        <p:nvSpPr>
          <p:cNvPr id="11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Walls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Doors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Windows and utility ports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Roofs and floors</a:t>
            </a:r>
            <a:endParaRPr lang="en-US" sz="1000" b="0" dirty="0"/>
          </a:p>
        </p:txBody>
      </p:sp>
      <p:sp>
        <p:nvSpPr>
          <p:cNvPr id="14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Passive Barriers — Structural </a:t>
            </a:r>
            <a:endParaRPr lang="en-US" sz="1000" b="0" dirty="0"/>
          </a:p>
        </p:txBody>
      </p:sp>
      <p:sp>
        <p:nvSpPr>
          <p:cNvPr id="16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Refer To:</a:t>
            </a:r>
            <a:endParaRPr lang="en-US" sz="800" b="0" dirty="0"/>
          </a:p>
        </p:txBody>
      </p:sp>
      <p:sp>
        <p:nvSpPr>
          <p:cNvPr id="17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/>
              <a:t>Workbook 13.3</a:t>
            </a:r>
          </a:p>
        </p:txBody>
      </p:sp>
    </p:spTree>
    <p:extLst>
      <p:ext uri="{BB962C8B-B14F-4D97-AF65-F5344CB8AC3E}">
        <p14:creationId xmlns:p14="http://schemas.microsoft.com/office/powerpoint/2010/main" val="31887111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Module 13: Security Technology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dirty="0"/>
              <a:t>How can using two or more concrete walls in a series increase delay time? </a:t>
            </a:r>
          </a:p>
          <a:p>
            <a:pPr lvl="0"/>
            <a:r>
              <a:rPr lang="en-US" dirty="0"/>
              <a:t>How can you reinforce doors to increase penetration resistance?</a:t>
            </a:r>
          </a:p>
          <a:p>
            <a:pPr lvl="0"/>
            <a:r>
              <a:rPr lang="en-US" dirty="0"/>
              <a:t>How can you increase window penetration resistance?</a:t>
            </a:r>
          </a:p>
          <a:p>
            <a:pPr lvl="0"/>
            <a:r>
              <a:rPr lang="en-US" dirty="0"/>
              <a:t>Why do floors offer more penetration resistance than roofs?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Questions</a:t>
            </a:r>
          </a:p>
        </p:txBody>
      </p:sp>
      <p:sp>
        <p:nvSpPr>
          <p:cNvPr id="7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How can using two or more concrete walls in a series increase delay time?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How can you reinforce doors to increase penetration resistance?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How can you increase window penetration resistance?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Why do floors offer more penetration resistance than roofs?</a:t>
            </a:r>
            <a:endParaRPr lang="en-US" sz="1000" b="0" dirty="0"/>
          </a:p>
        </p:txBody>
      </p:sp>
      <p:sp>
        <p:nvSpPr>
          <p:cNvPr id="8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Discussion Questions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379257426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Deployable Barriers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Module 13: Security Technology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56</a:t>
            </a:fld>
            <a:endParaRPr lang="en-US" dirty="0"/>
          </a:p>
        </p:txBody>
      </p:sp>
      <p:pic>
        <p:nvPicPr>
          <p:cNvPr id="13" name="Content Placeholder 3"/>
          <p:cNvPicPr>
            <a:picLocks noGrp="1" noChangeAspect="1"/>
          </p:cNvPicPr>
          <p:nvPr>
            <p:ph sz="quarter" idx="16"/>
          </p:nvPr>
        </p:nvPicPr>
        <p:blipFill>
          <a:blip r:embed="rId2"/>
          <a:stretch>
            <a:fillRect/>
          </a:stretch>
        </p:blipFill>
        <p:spPr>
          <a:xfrm>
            <a:off x="3707130" y="4578010"/>
            <a:ext cx="4024313" cy="1355430"/>
          </a:xfrm>
          <a:ln>
            <a:solidFill>
              <a:schemeClr val="tx1"/>
            </a:solidFill>
          </a:ln>
        </p:spPr>
      </p:pic>
      <p:sp>
        <p:nvSpPr>
          <p:cNvPr id="12" name="Content Placeholder 11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en-US" dirty="0"/>
              <a:t>Deployed:</a:t>
            </a:r>
          </a:p>
          <a:p>
            <a:pPr lvl="1"/>
            <a:r>
              <a:rPr lang="en-US" dirty="0"/>
              <a:t>When threat level is high</a:t>
            </a:r>
          </a:p>
          <a:p>
            <a:pPr lvl="1"/>
            <a:r>
              <a:rPr lang="en-US" dirty="0"/>
              <a:t>Very close to the protected asset</a:t>
            </a:r>
          </a:p>
          <a:p>
            <a:pPr lvl="0"/>
            <a:r>
              <a:rPr lang="en-US" dirty="0"/>
              <a:t>Operate using two types:</a:t>
            </a:r>
          </a:p>
          <a:p>
            <a:pPr lvl="1"/>
            <a:r>
              <a:rPr lang="en-US" dirty="0"/>
              <a:t>Active — activated on command</a:t>
            </a:r>
          </a:p>
          <a:p>
            <a:pPr lvl="1"/>
            <a:r>
              <a:rPr lang="en-US" dirty="0"/>
              <a:t>Passive — activated automatically</a:t>
            </a:r>
          </a:p>
          <a:p>
            <a:r>
              <a:rPr lang="en-US" dirty="0"/>
              <a:t>Allow security force time to respond to threat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844661" y="5707505"/>
            <a:ext cx="8867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Source: FEMA</a:t>
            </a:r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Deployable Barriers</a:t>
            </a:r>
            <a:endParaRPr lang="en-US" sz="1000" b="0" dirty="0"/>
          </a:p>
        </p:txBody>
      </p:sp>
      <p:sp>
        <p:nvSpPr>
          <p:cNvPr id="11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Deployed: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When threat level is high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Very close to the protected asset</a:t>
            </a:r>
          </a:p>
          <a:p>
            <a:pPr marL="114300" indent="-114300">
              <a:spcAft>
                <a:spcPct val="0"/>
              </a:spcAft>
            </a:pPr>
            <a:r>
              <a:rPr lang="en-US" sz="1000" b="0"/>
              <a:t>Operate using two types: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Active — activated on command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Passive — activated automatically</a:t>
            </a:r>
          </a:p>
          <a:p>
            <a:pPr marL="114300" indent="-114300">
              <a:spcAft>
                <a:spcPct val="0"/>
              </a:spcAft>
            </a:pPr>
            <a:r>
              <a:rPr lang="en-US" sz="1000" b="0"/>
              <a:t>Allow security force time to respond to threat</a:t>
            </a:r>
          </a:p>
        </p:txBody>
      </p:sp>
    </p:spTree>
    <p:extLst>
      <p:ext uri="{BB962C8B-B14F-4D97-AF65-F5344CB8AC3E}">
        <p14:creationId xmlns:p14="http://schemas.microsoft.com/office/powerpoint/2010/main" val="795242854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Module 13: Security Technology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dirty="0"/>
              <a:t>Why are deployable barriers typically deployed very close to the protected asset? </a:t>
            </a:r>
          </a:p>
          <a:p>
            <a:r>
              <a:rPr lang="en-US" dirty="0"/>
              <a:t>What advantage does a passive deployable barrier system have compared to an active deployable barrier system? 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Questions</a:t>
            </a:r>
          </a:p>
        </p:txBody>
      </p:sp>
      <p:sp>
        <p:nvSpPr>
          <p:cNvPr id="7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Why are deployable barriers typically deployed very close to the protected asset?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What advantage does a passive deployable barrier system have compared to an active deployable barrier system? </a:t>
            </a:r>
            <a:endParaRPr lang="en-US" sz="1000" b="0" dirty="0"/>
          </a:p>
        </p:txBody>
      </p:sp>
      <p:sp>
        <p:nvSpPr>
          <p:cNvPr id="8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Discussion Questions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26228052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Bollards and Rising Wedge Barriers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Module 13: Security Technology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58</a:t>
            </a:fld>
            <a:endParaRPr lang="en-US" dirty="0"/>
          </a:p>
        </p:txBody>
      </p:sp>
      <p:pic>
        <p:nvPicPr>
          <p:cNvPr id="10" name="Picture 2"/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05652" y="4372742"/>
            <a:ext cx="4023709" cy="1335140"/>
          </a:xfrm>
        </p:spPr>
      </p:pic>
      <p:sp>
        <p:nvSpPr>
          <p:cNvPr id="9" name="Content Placeholder 8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en-US" dirty="0"/>
              <a:t>Bollards — fixed or retractable often used in high-traffic entry and exit lanes</a:t>
            </a:r>
          </a:p>
          <a:p>
            <a:r>
              <a:rPr lang="en-US" dirty="0"/>
              <a:t>Rising wedges — retractable and can be raised or lowered</a:t>
            </a: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851495" y="5483466"/>
            <a:ext cx="88678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/>
              <a:t>Source: FEMA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83811" y="6064370"/>
            <a:ext cx="3122763" cy="379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Bollards</a:t>
            </a:r>
          </a:p>
        </p:txBody>
      </p:sp>
      <p:cxnSp>
        <p:nvCxnSpPr>
          <p:cNvPr id="14" name="Straight Arrow Connector 13"/>
          <p:cNvCxnSpPr>
            <a:stCxn id="12" idx="0"/>
          </p:cNvCxnSpPr>
          <p:nvPr/>
        </p:nvCxnSpPr>
        <p:spPr bwMode="auto">
          <a:xfrm flipH="1" flipV="1">
            <a:off x="5132717" y="5483466"/>
            <a:ext cx="612476" cy="58090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>
            <a:stCxn id="12" idx="0"/>
          </p:cNvCxnSpPr>
          <p:nvPr/>
        </p:nvCxnSpPr>
        <p:spPr bwMode="auto">
          <a:xfrm flipV="1">
            <a:off x="5745193" y="5391509"/>
            <a:ext cx="2622430" cy="67286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5153737" y="3905682"/>
            <a:ext cx="3122763" cy="379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Wedge barriers</a:t>
            </a:r>
          </a:p>
        </p:txBody>
      </p:sp>
      <p:cxnSp>
        <p:nvCxnSpPr>
          <p:cNvPr id="19" name="Straight Arrow Connector 18"/>
          <p:cNvCxnSpPr>
            <a:stCxn id="10" idx="0"/>
          </p:cNvCxnSpPr>
          <p:nvPr/>
        </p:nvCxnSpPr>
        <p:spPr bwMode="auto">
          <a:xfrm flipH="1">
            <a:off x="5857337" y="4372742"/>
            <a:ext cx="860170" cy="86349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Straight Arrow Connector 20"/>
          <p:cNvCxnSpPr>
            <a:stCxn id="10" idx="0"/>
          </p:cNvCxnSpPr>
          <p:nvPr/>
        </p:nvCxnSpPr>
        <p:spPr bwMode="auto">
          <a:xfrm>
            <a:off x="6717507" y="4372742"/>
            <a:ext cx="908244" cy="76860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Bollards and Rising Wedge Barriers</a:t>
            </a:r>
            <a:endParaRPr lang="en-US" sz="1000" b="0" dirty="0"/>
          </a:p>
        </p:txBody>
      </p:sp>
      <p:sp>
        <p:nvSpPr>
          <p:cNvPr id="1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Bollards — fixed or retractable often used in high-traffic entry and exit lanes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Rising wedges — retractable and can be raised or lowered</a:t>
            </a:r>
          </a:p>
          <a:p>
            <a:pPr>
              <a:spcAft>
                <a:spcPts val="0"/>
              </a:spcAft>
            </a:pPr>
            <a:endParaRPr lang="en-US" sz="1000" b="0"/>
          </a:p>
        </p:txBody>
      </p:sp>
      <p:sp>
        <p:nvSpPr>
          <p:cNvPr id="20" name="CallAddL" hidden="1"/>
          <p:cNvSpPr txBox="1"/>
          <p:nvPr/>
        </p:nvSpPr>
        <p:spPr>
          <a:xfrm>
            <a:off x="1094740" y="5945106"/>
            <a:ext cx="1107440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C00000"/>
                </a:solidFill>
              </a:rPr>
              <a:t>Wedge barriers</a:t>
            </a:r>
          </a:p>
        </p:txBody>
      </p:sp>
      <p:sp>
        <p:nvSpPr>
          <p:cNvPr id="22" name="CallAddL" hidden="1"/>
          <p:cNvSpPr txBox="1"/>
          <p:nvPr/>
        </p:nvSpPr>
        <p:spPr>
          <a:xfrm>
            <a:off x="1094740" y="6324668"/>
            <a:ext cx="1107440" cy="238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>
                <a:solidFill>
                  <a:srgbClr val="C00000"/>
                </a:solidFill>
              </a:rPr>
              <a:t>Bollards</a:t>
            </a:r>
          </a:p>
        </p:txBody>
      </p:sp>
    </p:spTree>
    <p:extLst>
      <p:ext uri="{BB962C8B-B14F-4D97-AF65-F5344CB8AC3E}">
        <p14:creationId xmlns:p14="http://schemas.microsoft.com/office/powerpoint/2010/main" val="2121887207"/>
      </p:ext>
    </p:extLst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Personnel or Security Force as Barriers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13: Security Technology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Can serve as delay barriers if security force members:</a:t>
            </a:r>
          </a:p>
          <a:p>
            <a:pPr lvl="1"/>
            <a:r>
              <a:rPr lang="en-US" dirty="0"/>
              <a:t>Hold fixed positions</a:t>
            </a:r>
          </a:p>
          <a:p>
            <a:pPr lvl="1"/>
            <a:r>
              <a:rPr lang="en-US" dirty="0"/>
              <a:t>Are well-protected and well-trained</a:t>
            </a:r>
          </a:p>
          <a:p>
            <a:pPr lvl="1"/>
            <a:r>
              <a:rPr lang="en-US" dirty="0"/>
              <a:t>Are properly equipped</a:t>
            </a:r>
          </a:p>
          <a:p>
            <a:pPr lvl="1"/>
            <a:r>
              <a:rPr lang="en-US" dirty="0"/>
              <a:t>Have clear communication protocols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Personnel or Security Force as Barriers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Can serve as delay barriers if security force members: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Hold fixed positions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Are well-protected and well-trained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Are properly equipped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Have clear communication protocols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232919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Intrusion Detection Systems (1 of 2)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13: Security Technology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Designed to detect unauthorized persons or vehicles attempting to gain access to a protected critical asset </a:t>
            </a:r>
          </a:p>
          <a:p>
            <a:r>
              <a:rPr lang="en-US" dirty="0"/>
              <a:t>Intended to supplement security forces, not replace them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Intrusion Detection Systems (1 of 2)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Designed to detect unauthorized persons or vehicles attempting to gain access to a protected critical asset 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Intended to supplement security forces, not replace them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37762064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dirty="0"/>
              <a:t>Module 13: Security Technology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dirty="0"/>
              <a:t>What other factors affect security force’s ability to serve as an effective delay barrier?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 Question</a:t>
            </a:r>
          </a:p>
        </p:txBody>
      </p:sp>
      <p:sp>
        <p:nvSpPr>
          <p:cNvPr id="7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What other factors affect security force’s ability to serve as an effective delay barrier?</a:t>
            </a:r>
            <a:endParaRPr lang="en-US" sz="1000" b="0" dirty="0"/>
          </a:p>
        </p:txBody>
      </p:sp>
      <p:sp>
        <p:nvSpPr>
          <p:cNvPr id="8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Discussion Question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3947675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Physical Protection </a:t>
            </a:r>
            <a:br>
              <a:rPr lang="en-US" dirty="0"/>
            </a:br>
            <a:r>
              <a:rPr lang="en-US" dirty="0"/>
              <a:t>System Functions — Response (1 of 2)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13: Security Technology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61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14" y="1216544"/>
            <a:ext cx="7322038" cy="3807896"/>
          </a:xfrm>
          <a:prstGeom prst="rect">
            <a:avLst/>
          </a:prstGeom>
        </p:spPr>
      </p:pic>
      <p:sp>
        <p:nvSpPr>
          <p:cNvPr id="8" name="TextBox 17"/>
          <p:cNvSpPr txBox="1">
            <a:spLocks noChangeArrowheads="1"/>
          </p:cNvSpPr>
          <p:nvPr/>
        </p:nvSpPr>
        <p:spPr bwMode="auto">
          <a:xfrm>
            <a:off x="1004309" y="1404480"/>
            <a:ext cx="182779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Detection and Assessment</a:t>
            </a:r>
          </a:p>
        </p:txBody>
      </p:sp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1583731" y="2321574"/>
            <a:ext cx="18277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1400" dirty="0"/>
              <a:t>Intrusion Sensing</a:t>
            </a:r>
          </a:p>
        </p:txBody>
      </p:sp>
      <p:sp>
        <p:nvSpPr>
          <p:cNvPr id="10" name="TextBox 8"/>
          <p:cNvSpPr txBox="1">
            <a:spLocks noChangeArrowheads="1"/>
          </p:cNvSpPr>
          <p:nvPr/>
        </p:nvSpPr>
        <p:spPr bwMode="auto">
          <a:xfrm>
            <a:off x="1347961" y="2954196"/>
            <a:ext cx="2116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dirty="0"/>
              <a:t>Alarm Communication </a:t>
            </a:r>
          </a:p>
          <a:p>
            <a:pPr algn="ctr"/>
            <a:r>
              <a:rPr lang="en-US" dirty="0"/>
              <a:t>and Display</a:t>
            </a: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6125480" y="2213852"/>
            <a:ext cx="19665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1400" dirty="0"/>
              <a:t>Communicate to Security Force</a:t>
            </a: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6000629" y="3031140"/>
            <a:ext cx="196650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1400" dirty="0"/>
              <a:t>Deploy Security Force</a:t>
            </a:r>
          </a:p>
        </p:txBody>
      </p:sp>
      <p:sp>
        <p:nvSpPr>
          <p:cNvPr id="13" name="TextBox 11"/>
          <p:cNvSpPr txBox="1">
            <a:spLocks noChangeArrowheads="1"/>
          </p:cNvSpPr>
          <p:nvPr/>
        </p:nvSpPr>
        <p:spPr bwMode="auto">
          <a:xfrm>
            <a:off x="6015869" y="3620101"/>
            <a:ext cx="19665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1400" dirty="0"/>
              <a:t>Interrupt </a:t>
            </a:r>
          </a:p>
          <a:p>
            <a:pPr algn="ctr"/>
            <a:r>
              <a:rPr lang="en-US" sz="1400" dirty="0"/>
              <a:t>Adversary Attempt</a:t>
            </a:r>
          </a:p>
        </p:txBody>
      </p:sp>
      <p:sp>
        <p:nvSpPr>
          <p:cNvPr id="14" name="TextBox 12"/>
          <p:cNvSpPr txBox="1">
            <a:spLocks noChangeArrowheads="1"/>
          </p:cNvSpPr>
          <p:nvPr/>
        </p:nvSpPr>
        <p:spPr bwMode="auto">
          <a:xfrm>
            <a:off x="3785668" y="3031140"/>
            <a:ext cx="19012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1400" dirty="0"/>
              <a:t>Deployable Barriers</a:t>
            </a:r>
          </a:p>
        </p:txBody>
      </p:sp>
      <p:sp>
        <p:nvSpPr>
          <p:cNvPr id="15" name="TextBox 13"/>
          <p:cNvSpPr txBox="1">
            <a:spLocks noChangeArrowheads="1"/>
          </p:cNvSpPr>
          <p:nvPr/>
        </p:nvSpPr>
        <p:spPr bwMode="auto">
          <a:xfrm>
            <a:off x="1509409" y="3727823"/>
            <a:ext cx="182779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1400" dirty="0"/>
              <a:t>Alarm Assessment</a:t>
            </a:r>
          </a:p>
        </p:txBody>
      </p:sp>
      <p:sp>
        <p:nvSpPr>
          <p:cNvPr id="16" name="TextBox 14"/>
          <p:cNvSpPr txBox="1">
            <a:spLocks noChangeArrowheads="1"/>
          </p:cNvSpPr>
          <p:nvPr/>
        </p:nvSpPr>
        <p:spPr bwMode="auto">
          <a:xfrm>
            <a:off x="3785668" y="2321574"/>
            <a:ext cx="190122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1400" dirty="0"/>
              <a:t>Passive Barriers</a:t>
            </a:r>
          </a:p>
        </p:txBody>
      </p:sp>
      <p:sp>
        <p:nvSpPr>
          <p:cNvPr id="17" name="TextBox 15"/>
          <p:cNvSpPr txBox="1">
            <a:spLocks noChangeArrowheads="1"/>
          </p:cNvSpPr>
          <p:nvPr/>
        </p:nvSpPr>
        <p:spPr bwMode="auto">
          <a:xfrm>
            <a:off x="3745663" y="3620101"/>
            <a:ext cx="190122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1400" dirty="0"/>
              <a:t>Personnel or </a:t>
            </a:r>
          </a:p>
          <a:p>
            <a:pPr algn="ctr"/>
            <a:r>
              <a:rPr lang="en-US" sz="1400" dirty="0"/>
              <a:t>Security Force</a:t>
            </a:r>
          </a:p>
        </p:txBody>
      </p:sp>
      <p:sp>
        <p:nvSpPr>
          <p:cNvPr id="18" name="TextBox 16"/>
          <p:cNvSpPr txBox="1">
            <a:spLocks noChangeArrowheads="1"/>
          </p:cNvSpPr>
          <p:nvPr/>
        </p:nvSpPr>
        <p:spPr bwMode="auto">
          <a:xfrm>
            <a:off x="1542674" y="4342854"/>
            <a:ext cx="18277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1400" dirty="0"/>
              <a:t>Entry Control System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352593" y="1527590"/>
            <a:ext cx="182779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</a:rPr>
              <a:t>Delay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652462" y="1527590"/>
            <a:ext cx="196650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Response</a:t>
            </a:r>
          </a:p>
        </p:txBody>
      </p:sp>
      <p:sp>
        <p:nvSpPr>
          <p:cNvPr id="22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Primary Physical Protection </a:t>
            </a:r>
            <a:br>
              <a:rPr lang="en-US" sz="1000" b="0"/>
            </a:br>
            <a:r>
              <a:rPr lang="en-US" sz="1000" b="0"/>
              <a:t>System Functions — Response (1 of 2)</a:t>
            </a:r>
            <a:endParaRPr lang="en-US" sz="1000" b="0" dirty="0"/>
          </a:p>
        </p:txBody>
      </p:sp>
      <p:sp>
        <p:nvSpPr>
          <p:cNvPr id="36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Aft>
                <a:spcPct val="0"/>
              </a:spcAft>
              <a:buNone/>
            </a:pPr>
            <a:endParaRPr lang="en-US" sz="1000" b="0" dirty="0"/>
          </a:p>
        </p:txBody>
      </p:sp>
      <p:sp>
        <p:nvSpPr>
          <p:cNvPr id="37" name="CallAddL" hidden="1"/>
          <p:cNvSpPr txBox="1">
            <a:spLocks noChangeArrowheads="1"/>
          </p:cNvSpPr>
          <p:nvPr/>
        </p:nvSpPr>
        <p:spPr bwMode="auto">
          <a:xfrm>
            <a:off x="44191" y="5336932"/>
            <a:ext cx="1103718" cy="1846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600" dirty="0">
                <a:solidFill>
                  <a:schemeClr val="tx1"/>
                </a:solidFill>
              </a:rPr>
              <a:t>Detection and assessment</a:t>
            </a:r>
          </a:p>
        </p:txBody>
      </p:sp>
      <p:sp>
        <p:nvSpPr>
          <p:cNvPr id="38" name="CallAddL" hidden="1"/>
          <p:cNvSpPr txBox="1">
            <a:spLocks noChangeArrowheads="1"/>
          </p:cNvSpPr>
          <p:nvPr/>
        </p:nvSpPr>
        <p:spPr bwMode="auto">
          <a:xfrm>
            <a:off x="1197270" y="5336932"/>
            <a:ext cx="551859" cy="1846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600" dirty="0">
                <a:solidFill>
                  <a:schemeClr val="tx1"/>
                </a:solidFill>
              </a:rPr>
              <a:t>Delay</a:t>
            </a:r>
          </a:p>
        </p:txBody>
      </p:sp>
      <p:sp>
        <p:nvSpPr>
          <p:cNvPr id="39" name="CallAddL" hidden="1"/>
          <p:cNvSpPr txBox="1">
            <a:spLocks noChangeArrowheads="1"/>
          </p:cNvSpPr>
          <p:nvPr/>
        </p:nvSpPr>
        <p:spPr bwMode="auto">
          <a:xfrm>
            <a:off x="2018576" y="5334000"/>
            <a:ext cx="816638" cy="1846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600" dirty="0">
                <a:solidFill>
                  <a:schemeClr val="tx1"/>
                </a:solidFill>
              </a:rPr>
              <a:t>Response</a:t>
            </a:r>
          </a:p>
        </p:txBody>
      </p:sp>
      <p:sp>
        <p:nvSpPr>
          <p:cNvPr id="40" name="CallAddL" hidden="1"/>
          <p:cNvSpPr txBox="1">
            <a:spLocks noChangeArrowheads="1"/>
          </p:cNvSpPr>
          <p:nvPr/>
        </p:nvSpPr>
        <p:spPr bwMode="auto">
          <a:xfrm>
            <a:off x="231811" y="5519039"/>
            <a:ext cx="728478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600" dirty="0">
                <a:solidFill>
                  <a:schemeClr val="tx1"/>
                </a:solidFill>
              </a:rPr>
              <a:t>Intrusion Sensing</a:t>
            </a:r>
          </a:p>
        </p:txBody>
      </p:sp>
      <p:sp>
        <p:nvSpPr>
          <p:cNvPr id="41" name="CallAddL" hidden="1"/>
          <p:cNvSpPr txBox="1">
            <a:spLocks noChangeArrowheads="1"/>
          </p:cNvSpPr>
          <p:nvPr/>
        </p:nvSpPr>
        <p:spPr bwMode="auto">
          <a:xfrm>
            <a:off x="104885" y="5832298"/>
            <a:ext cx="982330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600" dirty="0">
                <a:solidFill>
                  <a:schemeClr val="tx1"/>
                </a:solidFill>
              </a:rPr>
              <a:t>Alarm Communication and Display</a:t>
            </a:r>
          </a:p>
        </p:txBody>
      </p:sp>
      <p:sp>
        <p:nvSpPr>
          <p:cNvPr id="42" name="CallAddL" hidden="1"/>
          <p:cNvSpPr txBox="1">
            <a:spLocks noChangeArrowheads="1"/>
          </p:cNvSpPr>
          <p:nvPr/>
        </p:nvSpPr>
        <p:spPr bwMode="auto">
          <a:xfrm>
            <a:off x="157900" y="6155700"/>
            <a:ext cx="876301" cy="1846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600" dirty="0">
                <a:solidFill>
                  <a:schemeClr val="tx1"/>
                </a:solidFill>
              </a:rPr>
              <a:t>Alarm Assessment</a:t>
            </a:r>
          </a:p>
        </p:txBody>
      </p:sp>
      <p:sp>
        <p:nvSpPr>
          <p:cNvPr id="43" name="CallAddL" hidden="1"/>
          <p:cNvSpPr txBox="1">
            <a:spLocks noChangeArrowheads="1"/>
          </p:cNvSpPr>
          <p:nvPr/>
        </p:nvSpPr>
        <p:spPr bwMode="auto">
          <a:xfrm>
            <a:off x="223836" y="6313587"/>
            <a:ext cx="744429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600" dirty="0">
                <a:solidFill>
                  <a:schemeClr val="tx1"/>
                </a:solidFill>
              </a:rPr>
              <a:t>Entry Control System</a:t>
            </a:r>
          </a:p>
        </p:txBody>
      </p:sp>
      <p:sp>
        <p:nvSpPr>
          <p:cNvPr id="44" name="CallAddL" hidden="1"/>
          <p:cNvSpPr txBox="1">
            <a:spLocks noChangeArrowheads="1"/>
          </p:cNvSpPr>
          <p:nvPr/>
        </p:nvSpPr>
        <p:spPr bwMode="auto">
          <a:xfrm>
            <a:off x="937059" y="5565205"/>
            <a:ext cx="1103718" cy="1846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600" dirty="0">
                <a:solidFill>
                  <a:schemeClr val="tx1"/>
                </a:solidFill>
              </a:rPr>
              <a:t>Passive Barriers</a:t>
            </a:r>
          </a:p>
        </p:txBody>
      </p:sp>
      <p:sp>
        <p:nvSpPr>
          <p:cNvPr id="45" name="CallAddL" hidden="1"/>
          <p:cNvSpPr txBox="1">
            <a:spLocks noChangeArrowheads="1"/>
          </p:cNvSpPr>
          <p:nvPr/>
        </p:nvSpPr>
        <p:spPr bwMode="auto">
          <a:xfrm>
            <a:off x="937059" y="5878464"/>
            <a:ext cx="1103718" cy="1846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600" dirty="0">
                <a:solidFill>
                  <a:schemeClr val="tx1"/>
                </a:solidFill>
              </a:rPr>
              <a:t>Deployable Barriers</a:t>
            </a:r>
          </a:p>
        </p:txBody>
      </p:sp>
      <p:sp>
        <p:nvSpPr>
          <p:cNvPr id="46" name="CallAddL" hidden="1"/>
          <p:cNvSpPr txBox="1">
            <a:spLocks noChangeArrowheads="1"/>
          </p:cNvSpPr>
          <p:nvPr/>
        </p:nvSpPr>
        <p:spPr bwMode="auto">
          <a:xfrm>
            <a:off x="937059" y="6162874"/>
            <a:ext cx="1103718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600" dirty="0">
                <a:solidFill>
                  <a:schemeClr val="tx1"/>
                </a:solidFill>
              </a:rPr>
              <a:t>Personnel or Security Force</a:t>
            </a:r>
          </a:p>
        </p:txBody>
      </p:sp>
      <p:sp>
        <p:nvSpPr>
          <p:cNvPr id="47" name="CallAddL" hidden="1"/>
          <p:cNvSpPr txBox="1">
            <a:spLocks noChangeArrowheads="1"/>
          </p:cNvSpPr>
          <p:nvPr/>
        </p:nvSpPr>
        <p:spPr bwMode="auto">
          <a:xfrm>
            <a:off x="1935190" y="5519039"/>
            <a:ext cx="1103718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600" dirty="0">
                <a:solidFill>
                  <a:schemeClr val="tx1"/>
                </a:solidFill>
              </a:rPr>
              <a:t>Communicate to </a:t>
            </a:r>
          </a:p>
          <a:p>
            <a:pPr algn="ctr"/>
            <a:r>
              <a:rPr lang="en-US" sz="600" dirty="0">
                <a:solidFill>
                  <a:schemeClr val="tx1"/>
                </a:solidFill>
              </a:rPr>
              <a:t>Security Force</a:t>
            </a:r>
          </a:p>
        </p:txBody>
      </p:sp>
      <p:sp>
        <p:nvSpPr>
          <p:cNvPr id="48" name="CallAddL" hidden="1"/>
          <p:cNvSpPr txBox="1">
            <a:spLocks noChangeArrowheads="1"/>
          </p:cNvSpPr>
          <p:nvPr/>
        </p:nvSpPr>
        <p:spPr bwMode="auto">
          <a:xfrm>
            <a:off x="1935190" y="5878464"/>
            <a:ext cx="1103718" cy="18466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600" dirty="0">
                <a:solidFill>
                  <a:schemeClr val="tx1"/>
                </a:solidFill>
              </a:rPr>
              <a:t>Deploy Security Force</a:t>
            </a:r>
          </a:p>
        </p:txBody>
      </p:sp>
      <p:sp>
        <p:nvSpPr>
          <p:cNvPr id="49" name="CallAddL" hidden="1"/>
          <p:cNvSpPr txBox="1">
            <a:spLocks noChangeArrowheads="1"/>
          </p:cNvSpPr>
          <p:nvPr/>
        </p:nvSpPr>
        <p:spPr bwMode="auto">
          <a:xfrm>
            <a:off x="1935190" y="6162874"/>
            <a:ext cx="1103718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/>
            <a:r>
              <a:rPr lang="en-US" sz="600" dirty="0">
                <a:solidFill>
                  <a:schemeClr val="tx1"/>
                </a:solidFill>
              </a:rPr>
              <a:t>Interrupt Adversary Attempt</a:t>
            </a:r>
          </a:p>
        </p:txBody>
      </p:sp>
    </p:spTree>
    <p:extLst>
      <p:ext uri="{BB962C8B-B14F-4D97-AF65-F5344CB8AC3E}">
        <p14:creationId xmlns:p14="http://schemas.microsoft.com/office/powerpoint/2010/main" val="16010677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Physical Protection </a:t>
            </a:r>
            <a:br>
              <a:rPr lang="en-US" dirty="0"/>
            </a:br>
            <a:r>
              <a:rPr lang="en-US" dirty="0"/>
              <a:t>System Functions — Response (2 of 2)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13: Security Technology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7" name="Rounded Rectangle 10"/>
          <p:cNvSpPr>
            <a:spLocks noChangeArrowheads="1"/>
          </p:cNvSpPr>
          <p:nvPr/>
        </p:nvSpPr>
        <p:spPr bwMode="auto">
          <a:xfrm>
            <a:off x="228600" y="2133600"/>
            <a:ext cx="8610600" cy="2209800"/>
          </a:xfrm>
          <a:prstGeom prst="roundRect">
            <a:avLst>
              <a:gd name="adj" fmla="val 16667"/>
            </a:avLst>
          </a:prstGeom>
          <a:noFill/>
          <a:ln w="12700" algn="ctr">
            <a:solidFill>
              <a:srgbClr val="0070C0"/>
            </a:solidFill>
            <a:round/>
            <a:headEnd/>
            <a:tailEnd/>
          </a:ln>
        </p:spPr>
        <p:txBody>
          <a:bodyPr wrap="none">
            <a:spAutoFit/>
          </a:bodyPr>
          <a:lstStyle/>
          <a:p>
            <a:endParaRPr lang="en-US" dirty="0"/>
          </a:p>
        </p:txBody>
      </p:sp>
      <p:pic>
        <p:nvPicPr>
          <p:cNvPr id="8" name="Diagram 2"/>
          <p:cNvPicPr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57200" y="2288382"/>
            <a:ext cx="8186490" cy="1900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597945" y="2362200"/>
            <a:ext cx="1905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>
              <a:spcAft>
                <a:spcPts val="1000"/>
              </a:spcAft>
            </a:pPr>
            <a:r>
              <a:rPr lang="en-US" sz="2000" b="1" dirty="0">
                <a:solidFill>
                  <a:srgbClr val="FFFFFF"/>
                </a:solidFill>
                <a:latin typeface="+mj-lt"/>
              </a:rPr>
              <a:t>Deploy security force</a:t>
            </a:r>
            <a:endParaRPr lang="en-US" sz="2000" dirty="0">
              <a:latin typeface="+mj-lt"/>
            </a:endParaRPr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6477000" y="23622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>
              <a:spcAft>
                <a:spcPts val="1000"/>
              </a:spcAft>
            </a:pPr>
            <a:r>
              <a:rPr lang="en-US" sz="2000" b="1" dirty="0">
                <a:solidFill>
                  <a:srgbClr val="FFFFFF"/>
                </a:solidFill>
                <a:latin typeface="+mj-lt"/>
              </a:rPr>
              <a:t>Interrupt terrorist activity</a:t>
            </a:r>
            <a:endParaRPr lang="en-US" sz="2000" dirty="0">
              <a:latin typeface="+mj-lt"/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33400" y="2438400"/>
            <a:ext cx="2057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>
              <a:spcAft>
                <a:spcPts val="1000"/>
              </a:spcAft>
            </a:pPr>
            <a:r>
              <a:rPr lang="en-US" sz="2000" b="1" dirty="0">
                <a:solidFill>
                  <a:srgbClr val="FFFFFF"/>
                </a:solidFill>
                <a:latin typeface="+mj-lt"/>
              </a:rPr>
              <a:t>Communicate information to security force</a:t>
            </a:r>
            <a:endParaRPr lang="en-US" sz="2000" dirty="0">
              <a:latin typeface="+mj-lt"/>
            </a:endParaRPr>
          </a:p>
        </p:txBody>
      </p:sp>
      <p:sp>
        <p:nvSpPr>
          <p:cNvPr id="13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dirty="0"/>
              <a:t>Primary Physical Protection </a:t>
            </a:r>
            <a:br>
              <a:rPr lang="en-US" sz="1000" b="0" dirty="0"/>
            </a:br>
            <a:r>
              <a:rPr lang="en-US" sz="1000" b="0" dirty="0"/>
              <a:t>System Functions — Response (2 of 2)</a:t>
            </a:r>
          </a:p>
        </p:txBody>
      </p:sp>
      <p:sp>
        <p:nvSpPr>
          <p:cNvPr id="14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Aft>
                <a:spcPct val="0"/>
              </a:spcAft>
              <a:buNone/>
            </a:pPr>
            <a:endParaRPr lang="en-US" sz="1000" b="0" dirty="0"/>
          </a:p>
        </p:txBody>
      </p:sp>
      <p:sp>
        <p:nvSpPr>
          <p:cNvPr id="15" name="CallAddL" hidden="1"/>
          <p:cNvSpPr txBox="1">
            <a:spLocks noChangeArrowheads="1"/>
          </p:cNvSpPr>
          <p:nvPr/>
        </p:nvSpPr>
        <p:spPr bwMode="auto">
          <a:xfrm>
            <a:off x="50800" y="5641340"/>
            <a:ext cx="932180" cy="3048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>
              <a:spcAft>
                <a:spcPts val="1000"/>
              </a:spcAft>
            </a:pPr>
            <a:r>
              <a:rPr lang="en-US" sz="900" dirty="0">
                <a:solidFill>
                  <a:schemeClr val="tx1"/>
                </a:solidFill>
                <a:latin typeface="+mj-lt"/>
              </a:rPr>
              <a:t>Communicate information to security force</a:t>
            </a:r>
          </a:p>
        </p:txBody>
      </p:sp>
      <p:sp>
        <p:nvSpPr>
          <p:cNvPr id="16" name="CallAddL" hidden="1"/>
          <p:cNvSpPr txBox="1">
            <a:spLocks noChangeArrowheads="1"/>
          </p:cNvSpPr>
          <p:nvPr/>
        </p:nvSpPr>
        <p:spPr bwMode="auto">
          <a:xfrm>
            <a:off x="1192530" y="5651500"/>
            <a:ext cx="718820" cy="3048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>
              <a:spcAft>
                <a:spcPts val="1000"/>
              </a:spcAft>
            </a:pPr>
            <a:r>
              <a:rPr lang="en-US" sz="900" dirty="0">
                <a:solidFill>
                  <a:schemeClr val="tx1"/>
                </a:solidFill>
                <a:latin typeface="+mj-lt"/>
              </a:rPr>
              <a:t>Deploy security force</a:t>
            </a:r>
          </a:p>
        </p:txBody>
      </p:sp>
      <p:sp>
        <p:nvSpPr>
          <p:cNvPr id="17" name="CallAddL" hidden="1"/>
          <p:cNvSpPr txBox="1">
            <a:spLocks noChangeArrowheads="1"/>
          </p:cNvSpPr>
          <p:nvPr/>
        </p:nvSpPr>
        <p:spPr bwMode="auto">
          <a:xfrm>
            <a:off x="2120900" y="5641340"/>
            <a:ext cx="871220" cy="3048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defRPr sz="1200">
                <a:solidFill>
                  <a:srgbClr val="292929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rgbClr val="292929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rgbClr val="292929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rgbClr val="292929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rgbClr val="292929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defRPr sz="1200">
                <a:solidFill>
                  <a:srgbClr val="292929"/>
                </a:solidFill>
                <a:latin typeface="Arial" charset="0"/>
              </a:defRPr>
            </a:lvl9pPr>
          </a:lstStyle>
          <a:p>
            <a:pPr algn="ctr">
              <a:spcAft>
                <a:spcPts val="1000"/>
              </a:spcAft>
            </a:pPr>
            <a:r>
              <a:rPr lang="en-US" sz="900" dirty="0">
                <a:solidFill>
                  <a:schemeClr val="tx1"/>
                </a:solidFill>
                <a:latin typeface="+mj-lt"/>
              </a:rPr>
              <a:t>Interrupt terrorist activity</a:t>
            </a:r>
          </a:p>
        </p:txBody>
      </p:sp>
    </p:spTree>
    <p:extLst>
      <p:ext uri="{BB962C8B-B14F-4D97-AF65-F5344CB8AC3E}">
        <p14:creationId xmlns:p14="http://schemas.microsoft.com/office/powerpoint/2010/main" val="15342636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Communicate Information </a:t>
            </a:r>
            <a:br>
              <a:rPr lang="en-US" dirty="0"/>
            </a:br>
            <a:r>
              <a:rPr lang="en-US" dirty="0"/>
              <a:t>to Security Force (1 of 2)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13: Security Technology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Frequency modulation or two-way radio is the most common method to communicate with the security force</a:t>
            </a:r>
          </a:p>
          <a:p>
            <a:pPr lvl="0"/>
            <a:r>
              <a:rPr lang="en-US" dirty="0"/>
              <a:t>Advantages include:</a:t>
            </a:r>
          </a:p>
          <a:p>
            <a:pPr lvl="1"/>
            <a:r>
              <a:rPr lang="en-US" dirty="0"/>
              <a:t>Allow rapid reporting and deployment</a:t>
            </a:r>
          </a:p>
          <a:p>
            <a:pPr lvl="1"/>
            <a:r>
              <a:rPr lang="en-US" dirty="0"/>
              <a:t>Easy to operate</a:t>
            </a:r>
          </a:p>
          <a:p>
            <a:pPr lvl="1"/>
            <a:r>
              <a:rPr lang="en-US" dirty="0"/>
              <a:t>Efficient</a:t>
            </a:r>
          </a:p>
          <a:p>
            <a:pPr lvl="1"/>
            <a:r>
              <a:rPr lang="en-US" dirty="0"/>
              <a:t>Inexpensive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Communicate Information </a:t>
            </a:r>
            <a:br>
              <a:rPr lang="en-US" sz="1000" b="0"/>
            </a:br>
            <a:r>
              <a:rPr lang="en-US" sz="1000" b="0"/>
              <a:t>to Security Force (1 of 2)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 dirty="0"/>
              <a:t>Frequency modulation or two-way radio is the most common method to communicate with the security force</a:t>
            </a:r>
          </a:p>
          <a:p>
            <a:pPr marL="114300" indent="-114300">
              <a:spcAft>
                <a:spcPct val="0"/>
              </a:spcAft>
            </a:pPr>
            <a:r>
              <a:rPr lang="en-US" sz="1000" b="0" dirty="0"/>
              <a:t>Advantages include: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dirty="0"/>
              <a:t>Allow rapid reporting and deployment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dirty="0"/>
              <a:t>Easy to operate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dirty="0"/>
              <a:t>Efficient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 dirty="0"/>
              <a:t>Inexpensive</a:t>
            </a:r>
          </a:p>
        </p:txBody>
      </p:sp>
    </p:spTree>
    <p:extLst>
      <p:ext uri="{BB962C8B-B14F-4D97-AF65-F5344CB8AC3E}">
        <p14:creationId xmlns:p14="http://schemas.microsoft.com/office/powerpoint/2010/main" val="12700126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Communicate Information </a:t>
            </a:r>
            <a:br>
              <a:rPr lang="en-US" dirty="0"/>
            </a:br>
            <a:r>
              <a:rPr lang="en-US" dirty="0"/>
              <a:t>to Security Force (2 of 2)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Module 13: Security Technology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64</a:t>
            </a:fld>
            <a:endParaRPr lang="en-US" dirty="0"/>
          </a:p>
        </p:txBody>
      </p:sp>
      <p:pic>
        <p:nvPicPr>
          <p:cNvPr id="1026" name="Picture 2" descr="Transmission Tower, Transmitting Antenna"/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96740" y="4029352"/>
            <a:ext cx="2755106" cy="2066330"/>
          </a:xfrm>
          <a:ln>
            <a:solidFill>
              <a:schemeClr val="tx1"/>
            </a:solidFill>
          </a:ln>
        </p:spPr>
      </p:pic>
      <p:sp>
        <p:nvSpPr>
          <p:cNvPr id="8" name="Content Placeholder 7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en-US" dirty="0"/>
              <a:t>Disadvantages include:</a:t>
            </a:r>
          </a:p>
          <a:p>
            <a:pPr lvl="1"/>
            <a:r>
              <a:rPr lang="en-US" dirty="0"/>
              <a:t>Range limitation (overcome by the use of repeaters and multiple-receive systems)</a:t>
            </a:r>
          </a:p>
          <a:p>
            <a:pPr lvl="1"/>
            <a:r>
              <a:rPr lang="en-US" dirty="0"/>
              <a:t>Vulnerability to eavesdropping, deceptive messages, and jamming (overcome by a spread-system or frequency-hopping communication system)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60820" y="5882929"/>
            <a:ext cx="187193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bg1"/>
                </a:solidFill>
              </a:rPr>
              <a:t>Source: Pixabay</a:t>
            </a:r>
          </a:p>
        </p:txBody>
      </p:sp>
      <p:sp>
        <p:nvSpPr>
          <p:cNvPr id="9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F8F8F8">
                <a:alpha val="50000"/>
              </a:srgbClr>
            </a:outerShdw>
          </a:effectLst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Communicate Information </a:t>
            </a:r>
            <a:br>
              <a:rPr lang="en-US" sz="1000" b="0"/>
            </a:br>
            <a:r>
              <a:rPr lang="en-US" sz="1000" b="0"/>
              <a:t>to Security Force (2 of 2)</a:t>
            </a:r>
            <a:endParaRPr lang="en-US" sz="1000" b="0" dirty="0"/>
          </a:p>
        </p:txBody>
      </p:sp>
      <p:sp>
        <p:nvSpPr>
          <p:cNvPr id="10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Disadvantages include: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Range limitation (overcome by the use of repeaters and multiple-receive systems)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Vulnerability to eavesdropping, deceptive messages, and jamming (overcome by a spread-system or frequency-hopping communication system)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2828489527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Deploy Security Force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13: Security Technology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Responding personnel</a:t>
            </a:r>
          </a:p>
          <a:p>
            <a:pPr lvl="0"/>
            <a:r>
              <a:rPr lang="en-US" dirty="0"/>
              <a:t>Contingency planning</a:t>
            </a:r>
          </a:p>
          <a:p>
            <a:pPr lvl="0"/>
            <a:r>
              <a:rPr lang="en-US" dirty="0"/>
              <a:t>Communications</a:t>
            </a:r>
          </a:p>
          <a:p>
            <a:r>
              <a:rPr lang="en-US" dirty="0"/>
              <a:t>Interruption and neutralization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Deploy Security Force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Responding personnel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Contingency planning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Communications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Interruption and neutralization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81768715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/>
          <p:cNvPicPr>
            <a:picLocks noGrp="1"/>
          </p:cNvPicPr>
          <p:nvPr>
            <p:ph type="pic" sz="quarter" idx="3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ext Placeholder 7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n-US" dirty="0"/>
              <a:t>Workbook Part 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 dirty="0"/>
              <a:t>Module 13: Security Technology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dirty="0"/>
              <a:t>Purpose: to develop a security technology plan for the protection of the National Ministries Building</a:t>
            </a:r>
          </a:p>
          <a:p>
            <a:pPr lvl="1"/>
            <a:r>
              <a:rPr lang="en-US" dirty="0"/>
              <a:t>Duration: 60 minutes (40-exercise; 20-debrief)</a:t>
            </a:r>
          </a:p>
          <a:p>
            <a:pPr lvl="1"/>
            <a:r>
              <a:rPr lang="en-US" dirty="0"/>
              <a:t>Group composition: table groups</a:t>
            </a:r>
          </a:p>
          <a:p>
            <a:pPr lvl="1"/>
            <a:r>
              <a:rPr lang="en-US" dirty="0"/>
              <a:t>Debrief: presentation and discussion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Threaded Exercise Part 6 — National Ministries Building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Refer To:</a:t>
            </a:r>
          </a:p>
        </p:txBody>
      </p:sp>
      <p:sp>
        <p:nvSpPr>
          <p:cNvPr id="11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Purpose: to develop a security technology plan for the protection of the National Ministries Building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Duration: 60 minutes (40-exercise; 20-debrief)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Group composition: table groups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Debrief: presentation and discussion</a:t>
            </a:r>
            <a:endParaRPr lang="en-US" sz="1000" b="0" dirty="0"/>
          </a:p>
        </p:txBody>
      </p:sp>
      <p:sp>
        <p:nvSpPr>
          <p:cNvPr id="14" name="CallAddLeft" hidden="1"/>
          <p:cNvSpPr txBox="1">
            <a:spLocks/>
          </p:cNvSpPr>
          <p:nvPr/>
        </p:nvSpPr>
        <p:spPr>
          <a:xfrm>
            <a:off x="50800" y="5029200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Threaded Exercise Part 6 — National Ministries Building </a:t>
            </a:r>
            <a:endParaRPr lang="en-US" sz="1000" b="0" dirty="0"/>
          </a:p>
        </p:txBody>
      </p:sp>
      <p:sp>
        <p:nvSpPr>
          <p:cNvPr id="15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Refer To:</a:t>
            </a:r>
            <a:endParaRPr lang="en-US" sz="800" b="0" dirty="0"/>
          </a:p>
        </p:txBody>
      </p:sp>
      <p:sp>
        <p:nvSpPr>
          <p:cNvPr id="16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/>
              <a:t>Workbook Part 6</a:t>
            </a:r>
          </a:p>
        </p:txBody>
      </p:sp>
    </p:spTree>
    <p:extLst>
      <p:ext uri="{BB962C8B-B14F-4D97-AF65-F5344CB8AC3E}">
        <p14:creationId xmlns:p14="http://schemas.microsoft.com/office/powerpoint/2010/main" val="148476512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Placeholder 11"/>
          <p:cNvPicPr>
            <a:picLocks noGrp="1"/>
          </p:cNvPicPr>
          <p:nvPr>
            <p:ph type="pic" sz="quarter" idx="3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ext Placeholder 7"/>
          <p:cNvSpPr>
            <a:spLocks noGrp="1"/>
          </p:cNvSpPr>
          <p:nvPr>
            <p:ph type="body" sz="quarter" idx="28"/>
          </p:nvPr>
        </p:nvSpPr>
        <p:spPr/>
        <p:txBody>
          <a:bodyPr>
            <a:normAutofit/>
          </a:bodyPr>
          <a:lstStyle/>
          <a:p>
            <a:r>
              <a:rPr lang="en-US" dirty="0"/>
              <a:t>Workbook Part 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6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 </a:t>
            </a:r>
            <a:fld id="{1E05A8D5-9D50-4F79-AAB3-D0C9B9E3293E}" type="slidenum">
              <a:rPr lang="en-US" smtClean="0">
                <a:solidFill>
                  <a:schemeClr val="tx1"/>
                </a:solidFill>
              </a:rPr>
              <a:pPr/>
              <a:t>67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Module 13: Security Technology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34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CISR v1.0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National Ministries </a:t>
            </a:r>
            <a:br>
              <a:rPr lang="en-US" dirty="0"/>
            </a:br>
            <a:r>
              <a:rPr lang="en-US" dirty="0"/>
              <a:t>Building Complex Map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en-US" dirty="0"/>
              <a:t>Refer To:</a:t>
            </a:r>
          </a:p>
        </p:txBody>
      </p:sp>
      <p:pic>
        <p:nvPicPr>
          <p:cNvPr id="30" name="Content Placeholder 10" descr="VIST2_Mod-6_Graphic-attachment-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0744" y="1142599"/>
            <a:ext cx="5687736" cy="4131299"/>
          </a:xfrm>
          <a:prstGeom prst="rect">
            <a:avLst/>
          </a:prstGeom>
        </p:spPr>
      </p:pic>
      <p:sp>
        <p:nvSpPr>
          <p:cNvPr id="31" name="Text Box 99"/>
          <p:cNvSpPr txBox="1">
            <a:spLocks noChangeArrowheads="1"/>
          </p:cNvSpPr>
          <p:nvPr/>
        </p:nvSpPr>
        <p:spPr bwMode="auto">
          <a:xfrm>
            <a:off x="3933348" y="1402846"/>
            <a:ext cx="1079883" cy="73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+mn-lt"/>
                <a:ea typeface="Calibri"/>
                <a:cs typeface="Times New Roman"/>
              </a:rPr>
              <a:t>Ministry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+mn-lt"/>
                <a:ea typeface="Calibri"/>
                <a:cs typeface="Times New Roman"/>
              </a:rPr>
              <a:t>of Defense</a:t>
            </a:r>
          </a:p>
        </p:txBody>
      </p:sp>
      <p:sp>
        <p:nvSpPr>
          <p:cNvPr id="32" name="Text Box 98"/>
          <p:cNvSpPr txBox="1">
            <a:spLocks noChangeArrowheads="1"/>
          </p:cNvSpPr>
          <p:nvPr/>
        </p:nvSpPr>
        <p:spPr bwMode="auto">
          <a:xfrm>
            <a:off x="4928268" y="1274160"/>
            <a:ext cx="854906" cy="420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+mn-lt"/>
                <a:ea typeface="Calibri"/>
                <a:cs typeface="Times New Roman"/>
              </a:rPr>
              <a:t>Security office</a:t>
            </a:r>
          </a:p>
        </p:txBody>
      </p:sp>
      <p:sp>
        <p:nvSpPr>
          <p:cNvPr id="33" name="Text Box 100"/>
          <p:cNvSpPr txBox="1">
            <a:spLocks noChangeArrowheads="1"/>
          </p:cNvSpPr>
          <p:nvPr/>
        </p:nvSpPr>
        <p:spPr bwMode="auto">
          <a:xfrm>
            <a:off x="6217797" y="2054996"/>
            <a:ext cx="834808" cy="503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+mn-lt"/>
                <a:ea typeface="Calibri"/>
                <a:cs typeface="Times New Roman"/>
              </a:rPr>
              <a:t>Foreign embassy</a:t>
            </a:r>
          </a:p>
        </p:txBody>
      </p:sp>
      <p:sp>
        <p:nvSpPr>
          <p:cNvPr id="34" name="Text Box 101"/>
          <p:cNvSpPr txBox="1">
            <a:spLocks noChangeArrowheads="1"/>
          </p:cNvSpPr>
          <p:nvPr/>
        </p:nvSpPr>
        <p:spPr bwMode="auto">
          <a:xfrm>
            <a:off x="6240066" y="2711903"/>
            <a:ext cx="958169" cy="464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effectLst/>
                <a:latin typeface="+mn-lt"/>
                <a:ea typeface="Calibri"/>
                <a:cs typeface="Times New Roman"/>
              </a:rPr>
              <a:t>Building generator</a:t>
            </a:r>
          </a:p>
        </p:txBody>
      </p:sp>
      <p:sp>
        <p:nvSpPr>
          <p:cNvPr id="35" name="Text Box 130"/>
          <p:cNvSpPr txBox="1">
            <a:spLocks noChangeArrowheads="1"/>
          </p:cNvSpPr>
          <p:nvPr/>
        </p:nvSpPr>
        <p:spPr bwMode="auto">
          <a:xfrm>
            <a:off x="4968544" y="4756043"/>
            <a:ext cx="1459638" cy="242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effectLst/>
                <a:latin typeface="+mn-lt"/>
                <a:ea typeface="Calibri"/>
                <a:cs typeface="Times New Roman"/>
              </a:rPr>
              <a:t>Second Street</a:t>
            </a:r>
          </a:p>
        </p:txBody>
      </p:sp>
      <p:sp>
        <p:nvSpPr>
          <p:cNvPr id="36" name="Text Box 129"/>
          <p:cNvSpPr txBox="1">
            <a:spLocks noChangeArrowheads="1"/>
          </p:cNvSpPr>
          <p:nvPr/>
        </p:nvSpPr>
        <p:spPr bwMode="auto">
          <a:xfrm>
            <a:off x="3414394" y="4781927"/>
            <a:ext cx="1285657" cy="242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effectLst/>
                <a:latin typeface="+mn-lt"/>
                <a:ea typeface="Calibri"/>
                <a:cs typeface="Times New Roman"/>
              </a:rPr>
              <a:t>First Street</a:t>
            </a:r>
          </a:p>
        </p:txBody>
      </p:sp>
      <p:sp>
        <p:nvSpPr>
          <p:cNvPr id="37" name="Text Box 96"/>
          <p:cNvSpPr txBox="1">
            <a:spLocks noChangeArrowheads="1"/>
          </p:cNvSpPr>
          <p:nvPr/>
        </p:nvSpPr>
        <p:spPr bwMode="auto">
          <a:xfrm>
            <a:off x="2202816" y="4353061"/>
            <a:ext cx="1743410" cy="322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effectLst/>
                <a:latin typeface="+mn-lt"/>
                <a:ea typeface="Calibri"/>
                <a:cs typeface="Times New Roman"/>
              </a:rPr>
              <a:t>Judiciary Lane</a:t>
            </a:r>
          </a:p>
        </p:txBody>
      </p:sp>
      <p:sp>
        <p:nvSpPr>
          <p:cNvPr id="38" name="Text Box 95"/>
          <p:cNvSpPr txBox="1">
            <a:spLocks noChangeArrowheads="1"/>
          </p:cNvSpPr>
          <p:nvPr/>
        </p:nvSpPr>
        <p:spPr bwMode="auto">
          <a:xfrm>
            <a:off x="1710661" y="3049703"/>
            <a:ext cx="1475841" cy="269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effectLst/>
                <a:latin typeface="+mn-lt"/>
                <a:ea typeface="Calibri"/>
                <a:cs typeface="Times New Roman"/>
              </a:rPr>
              <a:t>National Avenue</a:t>
            </a:r>
          </a:p>
        </p:txBody>
      </p:sp>
      <p:sp>
        <p:nvSpPr>
          <p:cNvPr id="39" name="Text Box 97"/>
          <p:cNvSpPr txBox="1">
            <a:spLocks noChangeArrowheads="1"/>
          </p:cNvSpPr>
          <p:nvPr/>
        </p:nvSpPr>
        <p:spPr bwMode="auto">
          <a:xfrm>
            <a:off x="2779394" y="2273752"/>
            <a:ext cx="1107318" cy="73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effectLst/>
                <a:latin typeface="+mn-lt"/>
                <a:ea typeface="Calibri"/>
                <a:cs typeface="Times New Roman"/>
              </a:rPr>
              <a:t>National Ministries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effectLst/>
                <a:latin typeface="+mn-lt"/>
                <a:ea typeface="Calibri"/>
                <a:cs typeface="Times New Roman"/>
              </a:rPr>
              <a:t>Building</a:t>
            </a:r>
          </a:p>
        </p:txBody>
      </p:sp>
      <p:sp>
        <p:nvSpPr>
          <p:cNvPr id="40" name="Text Box 128"/>
          <p:cNvSpPr txBox="1">
            <a:spLocks noChangeArrowheads="1"/>
          </p:cNvSpPr>
          <p:nvPr/>
        </p:nvSpPr>
        <p:spPr bwMode="auto">
          <a:xfrm>
            <a:off x="2925492" y="3586986"/>
            <a:ext cx="961220" cy="47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dirty="0">
                <a:effectLst/>
                <a:latin typeface="+mn-lt"/>
                <a:ea typeface="Calibri"/>
                <a:cs typeface="Times New Roman"/>
              </a:rPr>
              <a:t>Parking lot</a:t>
            </a:r>
          </a:p>
        </p:txBody>
      </p:sp>
      <p:sp>
        <p:nvSpPr>
          <p:cNvPr id="41" name="Text Box 107"/>
          <p:cNvSpPr txBox="1">
            <a:spLocks noChangeArrowheads="1"/>
          </p:cNvSpPr>
          <p:nvPr/>
        </p:nvSpPr>
        <p:spPr bwMode="auto">
          <a:xfrm>
            <a:off x="5877084" y="3786642"/>
            <a:ext cx="1202718" cy="264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effectLst/>
                <a:latin typeface="+mn-lt"/>
                <a:ea typeface="Calibri"/>
                <a:cs typeface="Times New Roman"/>
              </a:rPr>
              <a:t>Parking garage</a:t>
            </a:r>
          </a:p>
        </p:txBody>
      </p:sp>
      <p:sp>
        <p:nvSpPr>
          <p:cNvPr id="53" name="CallAddL" hidden="1"/>
          <p:cNvSpPr txBox="1">
            <a:spLocks noChangeArrowheads="1"/>
          </p:cNvSpPr>
          <p:nvPr/>
        </p:nvSpPr>
        <p:spPr bwMode="auto">
          <a:xfrm>
            <a:off x="2932430" y="1284107"/>
            <a:ext cx="1205269" cy="287969"/>
          </a:xfrm>
          <a:prstGeom prst="rect">
            <a:avLst/>
          </a:prstGeom>
          <a:noFill/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effectLst/>
                <a:latin typeface="+mn-lt"/>
                <a:ea typeface="Calibri"/>
                <a:cs typeface="Times New Roman"/>
              </a:rPr>
              <a:t>(</a:t>
            </a:r>
            <a:r>
              <a:rPr lang="en-US" sz="800" dirty="0">
                <a:latin typeface="+mn-lt"/>
                <a:ea typeface="Calibri"/>
                <a:cs typeface="Times New Roman"/>
              </a:rPr>
              <a:t>Ministry of Defense</a:t>
            </a:r>
            <a:r>
              <a:rPr lang="en-US" sz="800" dirty="0">
                <a:effectLst/>
                <a:latin typeface="+mn-lt"/>
                <a:ea typeface="Calibri"/>
                <a:cs typeface="Times New Roman"/>
              </a:rPr>
              <a:t>)</a:t>
            </a:r>
          </a:p>
        </p:txBody>
      </p:sp>
      <p:sp>
        <p:nvSpPr>
          <p:cNvPr id="54" name="CallAddL" hidden="1"/>
          <p:cNvSpPr txBox="1">
            <a:spLocks noChangeArrowheads="1"/>
          </p:cNvSpPr>
          <p:nvPr/>
        </p:nvSpPr>
        <p:spPr bwMode="auto">
          <a:xfrm>
            <a:off x="1985642" y="2273751"/>
            <a:ext cx="749919" cy="500944"/>
          </a:xfrm>
          <a:prstGeom prst="rect">
            <a:avLst/>
          </a:prstGeom>
          <a:noFill/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effectLst/>
                <a:latin typeface="+mn-lt"/>
                <a:ea typeface="Calibri"/>
                <a:cs typeface="Times New Roman"/>
              </a:rPr>
              <a:t>(National Ministries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effectLst/>
                <a:latin typeface="+mn-lt"/>
                <a:ea typeface="Calibri"/>
                <a:cs typeface="Times New Roman"/>
              </a:rPr>
              <a:t>Building)</a:t>
            </a:r>
          </a:p>
        </p:txBody>
      </p:sp>
      <p:sp>
        <p:nvSpPr>
          <p:cNvPr id="55" name="CallAddL" hidden="1"/>
          <p:cNvSpPr txBox="1">
            <a:spLocks noChangeArrowheads="1"/>
          </p:cNvSpPr>
          <p:nvPr/>
        </p:nvSpPr>
        <p:spPr bwMode="auto">
          <a:xfrm>
            <a:off x="1758289" y="3489143"/>
            <a:ext cx="961097" cy="287969"/>
          </a:xfrm>
          <a:prstGeom prst="rect">
            <a:avLst/>
          </a:prstGeom>
          <a:noFill/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effectLst/>
                <a:latin typeface="+mn-lt"/>
                <a:ea typeface="Calibri"/>
                <a:cs typeface="Times New Roman"/>
              </a:rPr>
              <a:t>(National Avenue)</a:t>
            </a:r>
          </a:p>
        </p:txBody>
      </p:sp>
      <p:sp>
        <p:nvSpPr>
          <p:cNvPr id="56" name="CallAddL" hidden="1"/>
          <p:cNvSpPr txBox="1">
            <a:spLocks noChangeArrowheads="1"/>
          </p:cNvSpPr>
          <p:nvPr/>
        </p:nvSpPr>
        <p:spPr bwMode="auto">
          <a:xfrm>
            <a:off x="3048389" y="3992380"/>
            <a:ext cx="887903" cy="197979"/>
          </a:xfrm>
          <a:prstGeom prst="rect">
            <a:avLst/>
          </a:prstGeom>
          <a:noFill/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effectLst/>
                <a:latin typeface="+mn-lt"/>
                <a:ea typeface="Calibri"/>
                <a:cs typeface="Times New Roman"/>
              </a:rPr>
              <a:t>(Parking lot)</a:t>
            </a:r>
          </a:p>
        </p:txBody>
      </p:sp>
      <p:sp>
        <p:nvSpPr>
          <p:cNvPr id="57" name="CallAddL" hidden="1"/>
          <p:cNvSpPr txBox="1">
            <a:spLocks noChangeArrowheads="1"/>
          </p:cNvSpPr>
          <p:nvPr/>
        </p:nvSpPr>
        <p:spPr bwMode="auto">
          <a:xfrm>
            <a:off x="2462529" y="4576942"/>
            <a:ext cx="887905" cy="287969"/>
          </a:xfrm>
          <a:prstGeom prst="rect">
            <a:avLst/>
          </a:prstGeom>
          <a:noFill/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effectLst/>
                <a:latin typeface="+mn-lt"/>
                <a:ea typeface="Calibri"/>
                <a:cs typeface="Times New Roman"/>
              </a:rPr>
              <a:t>(Judiciary Lane)</a:t>
            </a:r>
          </a:p>
        </p:txBody>
      </p:sp>
      <p:sp>
        <p:nvSpPr>
          <p:cNvPr id="58" name="CallAddL" hidden="1"/>
          <p:cNvSpPr txBox="1">
            <a:spLocks noChangeArrowheads="1"/>
          </p:cNvSpPr>
          <p:nvPr/>
        </p:nvSpPr>
        <p:spPr bwMode="auto">
          <a:xfrm>
            <a:off x="2719386" y="4869645"/>
            <a:ext cx="821911" cy="213877"/>
          </a:xfrm>
          <a:prstGeom prst="rect">
            <a:avLst/>
          </a:prstGeom>
          <a:noFill/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effectLst/>
                <a:latin typeface="+mn-lt"/>
                <a:ea typeface="Calibri"/>
                <a:cs typeface="Times New Roman"/>
              </a:rPr>
              <a:t>(First Street)</a:t>
            </a:r>
          </a:p>
        </p:txBody>
      </p:sp>
      <p:sp>
        <p:nvSpPr>
          <p:cNvPr id="59" name="CallAddL" hidden="1"/>
          <p:cNvSpPr txBox="1">
            <a:spLocks noChangeArrowheads="1"/>
          </p:cNvSpPr>
          <p:nvPr/>
        </p:nvSpPr>
        <p:spPr bwMode="auto">
          <a:xfrm>
            <a:off x="5572283" y="1321255"/>
            <a:ext cx="887903" cy="163182"/>
          </a:xfrm>
          <a:prstGeom prst="rect">
            <a:avLst/>
          </a:prstGeom>
          <a:noFill/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effectLst/>
                <a:latin typeface="+mn-lt"/>
                <a:ea typeface="Calibri"/>
                <a:cs typeface="Times New Roman"/>
              </a:rPr>
              <a:t>(Security office)</a:t>
            </a:r>
          </a:p>
        </p:txBody>
      </p:sp>
      <p:sp>
        <p:nvSpPr>
          <p:cNvPr id="60" name="CallAddL" hidden="1"/>
          <p:cNvSpPr txBox="1">
            <a:spLocks noChangeArrowheads="1"/>
          </p:cNvSpPr>
          <p:nvPr/>
        </p:nvSpPr>
        <p:spPr bwMode="auto">
          <a:xfrm>
            <a:off x="6225698" y="1697217"/>
            <a:ext cx="887905" cy="287969"/>
          </a:xfrm>
          <a:prstGeom prst="rect">
            <a:avLst/>
          </a:prstGeom>
          <a:noFill/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effectLst/>
                <a:latin typeface="+mn-lt"/>
                <a:ea typeface="Calibri"/>
                <a:cs typeface="Times New Roman"/>
              </a:rPr>
              <a:t>(Foreign Embassy)</a:t>
            </a:r>
          </a:p>
        </p:txBody>
      </p:sp>
      <p:sp>
        <p:nvSpPr>
          <p:cNvPr id="61" name="CallAddL" hidden="1"/>
          <p:cNvSpPr txBox="1">
            <a:spLocks noChangeArrowheads="1"/>
          </p:cNvSpPr>
          <p:nvPr/>
        </p:nvSpPr>
        <p:spPr bwMode="auto">
          <a:xfrm>
            <a:off x="5988446" y="3060518"/>
            <a:ext cx="1139878" cy="207878"/>
          </a:xfrm>
          <a:prstGeom prst="rect">
            <a:avLst/>
          </a:prstGeom>
          <a:noFill/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effectLst/>
                <a:latin typeface="+mn-lt"/>
                <a:ea typeface="Calibri"/>
                <a:cs typeface="Times New Roman"/>
              </a:rPr>
              <a:t>(Building generator)</a:t>
            </a:r>
          </a:p>
        </p:txBody>
      </p:sp>
      <p:sp>
        <p:nvSpPr>
          <p:cNvPr id="62" name="CallAddL" hidden="1"/>
          <p:cNvSpPr txBox="1">
            <a:spLocks noChangeArrowheads="1"/>
          </p:cNvSpPr>
          <p:nvPr/>
        </p:nvSpPr>
        <p:spPr bwMode="auto">
          <a:xfrm>
            <a:off x="6521668" y="3895175"/>
            <a:ext cx="623934" cy="287969"/>
          </a:xfrm>
          <a:prstGeom prst="rect">
            <a:avLst/>
          </a:prstGeom>
          <a:noFill/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effectLst/>
                <a:latin typeface="+mn-lt"/>
                <a:ea typeface="Calibri"/>
                <a:cs typeface="Times New Roman"/>
              </a:rPr>
              <a:t>(Parking garage)</a:t>
            </a:r>
          </a:p>
        </p:txBody>
      </p:sp>
      <p:sp>
        <p:nvSpPr>
          <p:cNvPr id="63" name="CallAddL" hidden="1"/>
          <p:cNvSpPr txBox="1">
            <a:spLocks noChangeArrowheads="1"/>
          </p:cNvSpPr>
          <p:nvPr/>
        </p:nvSpPr>
        <p:spPr bwMode="auto">
          <a:xfrm>
            <a:off x="6023529" y="4682849"/>
            <a:ext cx="887904" cy="191639"/>
          </a:xfrm>
          <a:prstGeom prst="rect">
            <a:avLst/>
          </a:prstGeom>
          <a:noFill/>
          <a:ln>
            <a:noFill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800" dirty="0">
                <a:effectLst/>
                <a:latin typeface="+mn-lt"/>
                <a:ea typeface="Calibri"/>
                <a:cs typeface="Times New Roman"/>
              </a:rPr>
              <a:t>(Second Street)</a:t>
            </a:r>
          </a:p>
        </p:txBody>
      </p:sp>
      <p:sp>
        <p:nvSpPr>
          <p:cNvPr id="42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indent="0">
              <a:spcAft>
                <a:spcPts val="0"/>
              </a:spcAft>
              <a:buNone/>
            </a:pPr>
            <a:endParaRPr lang="en-US" sz="1000" b="0" dirty="0"/>
          </a:p>
        </p:txBody>
      </p:sp>
      <p:grpSp>
        <p:nvGrpSpPr>
          <p:cNvPr id="43" name="CallTop" hidden="1"/>
          <p:cNvGrpSpPr/>
          <p:nvPr/>
        </p:nvGrpSpPr>
        <p:grpSpPr>
          <a:xfrm>
            <a:off x="18466" y="5334000"/>
            <a:ext cx="2970807" cy="1246301"/>
            <a:chOff x="1815178" y="1157431"/>
            <a:chExt cx="5759919" cy="3195431"/>
          </a:xfrm>
        </p:grpSpPr>
        <p:sp>
          <p:nvSpPr>
            <p:cNvPr id="44" name="Text Box 99" hidden="1"/>
            <p:cNvSpPr txBox="1">
              <a:spLocks noChangeArrowheads="1"/>
            </p:cNvSpPr>
            <p:nvPr/>
          </p:nvSpPr>
          <p:spPr bwMode="auto">
            <a:xfrm>
              <a:off x="3781596" y="1228508"/>
              <a:ext cx="998859" cy="779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>
                  <a:effectLst/>
                  <a:latin typeface="+mn-lt"/>
                  <a:ea typeface="Calibri"/>
                  <a:cs typeface="Times New Roman"/>
                </a:rPr>
                <a:t>Ministry 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>
                  <a:effectLst/>
                  <a:latin typeface="+mn-lt"/>
                  <a:ea typeface="Calibri"/>
                  <a:cs typeface="Times New Roman"/>
                </a:rPr>
                <a:t>of Defense</a:t>
              </a:r>
            </a:p>
          </p:txBody>
        </p:sp>
        <p:sp>
          <p:nvSpPr>
            <p:cNvPr id="45" name="Text Box 98" hidden="1"/>
            <p:cNvSpPr txBox="1">
              <a:spLocks noChangeArrowheads="1"/>
            </p:cNvSpPr>
            <p:nvPr/>
          </p:nvSpPr>
          <p:spPr bwMode="auto">
            <a:xfrm>
              <a:off x="4530391" y="1182537"/>
              <a:ext cx="1351949" cy="445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>
                  <a:effectLst/>
                  <a:latin typeface="+mn-lt"/>
                  <a:ea typeface="Calibri"/>
                  <a:cs typeface="Times New Roman"/>
                </a:rPr>
                <a:t>Security office</a:t>
              </a:r>
            </a:p>
          </p:txBody>
        </p:sp>
        <p:sp>
          <p:nvSpPr>
            <p:cNvPr id="46" name="Text Box 100" hidden="1"/>
            <p:cNvSpPr txBox="1">
              <a:spLocks noChangeArrowheads="1"/>
            </p:cNvSpPr>
            <p:nvPr/>
          </p:nvSpPr>
          <p:spPr bwMode="auto">
            <a:xfrm>
              <a:off x="5923307" y="1926054"/>
              <a:ext cx="1397319" cy="533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>
                  <a:effectLst/>
                  <a:latin typeface="+mn-lt"/>
                  <a:ea typeface="Calibri"/>
                  <a:cs typeface="Times New Roman"/>
                </a:rPr>
                <a:t>Foreign embassy</a:t>
              </a:r>
            </a:p>
          </p:txBody>
        </p:sp>
        <p:sp>
          <p:nvSpPr>
            <p:cNvPr id="47" name="Text Box 101" hidden="1"/>
            <p:cNvSpPr txBox="1">
              <a:spLocks noChangeArrowheads="1"/>
            </p:cNvSpPr>
            <p:nvPr/>
          </p:nvSpPr>
          <p:spPr bwMode="auto">
            <a:xfrm>
              <a:off x="5994629" y="2505873"/>
              <a:ext cx="1064310" cy="4914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>
                  <a:effectLst/>
                  <a:latin typeface="+mn-lt"/>
                  <a:ea typeface="Calibri"/>
                  <a:cs typeface="Times New Roman"/>
                </a:rPr>
                <a:t>Building generator</a:t>
              </a:r>
            </a:p>
          </p:txBody>
        </p:sp>
        <p:sp>
          <p:nvSpPr>
            <p:cNvPr id="48" name="Text Box 130" hidden="1"/>
            <p:cNvSpPr txBox="1">
              <a:spLocks noChangeArrowheads="1"/>
            </p:cNvSpPr>
            <p:nvPr/>
          </p:nvSpPr>
          <p:spPr bwMode="auto">
            <a:xfrm>
              <a:off x="5016217" y="4013046"/>
              <a:ext cx="1544954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>
                  <a:effectLst/>
                  <a:latin typeface="+mn-lt"/>
                  <a:ea typeface="Calibri"/>
                  <a:cs typeface="Times New Roman"/>
                </a:rPr>
                <a:t>Second Street</a:t>
              </a:r>
            </a:p>
          </p:txBody>
        </p:sp>
        <p:sp>
          <p:nvSpPr>
            <p:cNvPr id="49" name="Text Box 129" hidden="1"/>
            <p:cNvSpPr txBox="1">
              <a:spLocks noChangeArrowheads="1"/>
            </p:cNvSpPr>
            <p:nvPr/>
          </p:nvSpPr>
          <p:spPr bwMode="auto">
            <a:xfrm>
              <a:off x="3327415" y="3839696"/>
              <a:ext cx="1360806" cy="25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>
                  <a:effectLst/>
                  <a:latin typeface="+mn-lt"/>
                  <a:ea typeface="Calibri"/>
                  <a:cs typeface="Times New Roman"/>
                </a:rPr>
                <a:t>First Street</a:t>
              </a:r>
            </a:p>
          </p:txBody>
        </p:sp>
        <p:sp>
          <p:nvSpPr>
            <p:cNvPr id="50" name="Text Box 96" hidden="1"/>
            <p:cNvSpPr txBox="1">
              <a:spLocks noChangeArrowheads="1"/>
            </p:cNvSpPr>
            <p:nvPr/>
          </p:nvSpPr>
          <p:spPr bwMode="auto">
            <a:xfrm>
              <a:off x="1815178" y="3626654"/>
              <a:ext cx="1845308" cy="3416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>
                  <a:effectLst/>
                  <a:latin typeface="+mn-lt"/>
                  <a:ea typeface="Calibri"/>
                  <a:cs typeface="Times New Roman"/>
                </a:rPr>
                <a:t>Judiciary Lane</a:t>
              </a:r>
            </a:p>
          </p:txBody>
        </p:sp>
        <p:sp>
          <p:nvSpPr>
            <p:cNvPr id="51" name="Text Box 95" hidden="1"/>
            <p:cNvSpPr txBox="1">
              <a:spLocks noChangeArrowheads="1"/>
            </p:cNvSpPr>
            <p:nvPr/>
          </p:nvSpPr>
          <p:spPr bwMode="auto">
            <a:xfrm>
              <a:off x="1877869" y="3064731"/>
              <a:ext cx="1562099" cy="285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>
                  <a:effectLst/>
                  <a:latin typeface="+mn-lt"/>
                  <a:ea typeface="Calibri"/>
                  <a:cs typeface="Times New Roman"/>
                </a:rPr>
                <a:t>National Avenue</a:t>
              </a:r>
            </a:p>
          </p:txBody>
        </p:sp>
        <p:sp>
          <p:nvSpPr>
            <p:cNvPr id="52" name="Text Box 97" hidden="1"/>
            <p:cNvSpPr txBox="1">
              <a:spLocks noChangeArrowheads="1"/>
            </p:cNvSpPr>
            <p:nvPr/>
          </p:nvSpPr>
          <p:spPr bwMode="auto">
            <a:xfrm>
              <a:off x="2209773" y="1726729"/>
              <a:ext cx="1038861" cy="779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>
                  <a:effectLst/>
                  <a:latin typeface="+mn-lt"/>
                  <a:ea typeface="Calibri"/>
                  <a:cs typeface="Times New Roman"/>
                </a:rPr>
                <a:t>National Ministries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>
                  <a:effectLst/>
                  <a:latin typeface="+mn-lt"/>
                  <a:ea typeface="Calibri"/>
                  <a:cs typeface="Times New Roman"/>
                </a:rPr>
                <a:t>Building</a:t>
              </a:r>
            </a:p>
          </p:txBody>
        </p:sp>
        <p:sp>
          <p:nvSpPr>
            <p:cNvPr id="64" name="Text Box 128" hidden="1"/>
            <p:cNvSpPr txBox="1">
              <a:spLocks noChangeArrowheads="1"/>
            </p:cNvSpPr>
            <p:nvPr/>
          </p:nvSpPr>
          <p:spPr bwMode="auto">
            <a:xfrm>
              <a:off x="3388849" y="2817806"/>
              <a:ext cx="869316" cy="504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>
                  <a:effectLst/>
                  <a:latin typeface="+mn-lt"/>
                  <a:ea typeface="Calibri"/>
                  <a:cs typeface="Times New Roman"/>
                </a:rPr>
                <a:t>Parking lot</a:t>
              </a:r>
            </a:p>
          </p:txBody>
        </p:sp>
        <p:sp>
          <p:nvSpPr>
            <p:cNvPr id="65" name="Text Box 107" hidden="1"/>
            <p:cNvSpPr txBox="1">
              <a:spLocks noChangeArrowheads="1"/>
            </p:cNvSpPr>
            <p:nvPr/>
          </p:nvSpPr>
          <p:spPr bwMode="auto">
            <a:xfrm>
              <a:off x="5862176" y="3386712"/>
              <a:ext cx="1273017" cy="2800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>
                  <a:effectLst/>
                  <a:latin typeface="+mn-lt"/>
                  <a:ea typeface="Calibri"/>
                  <a:cs typeface="Times New Roman"/>
                </a:rPr>
                <a:t>Parking garage</a:t>
              </a:r>
            </a:p>
          </p:txBody>
        </p:sp>
        <p:sp>
          <p:nvSpPr>
            <p:cNvPr id="66" name="CallAddL" hidden="1"/>
            <p:cNvSpPr txBox="1">
              <a:spLocks noChangeArrowheads="1"/>
            </p:cNvSpPr>
            <p:nvPr/>
          </p:nvSpPr>
          <p:spPr bwMode="auto">
            <a:xfrm>
              <a:off x="2177947" y="1157431"/>
              <a:ext cx="1893955" cy="309900"/>
            </a:xfrm>
            <a:prstGeom prst="rect">
              <a:avLst/>
            </a:prstGeom>
            <a:noFill/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>
                  <a:effectLst/>
                  <a:latin typeface="+mn-lt"/>
                  <a:ea typeface="Calibri"/>
                  <a:cs typeface="Times New Roman"/>
                </a:rPr>
                <a:t>(Ministry of Defense)</a:t>
              </a:r>
            </a:p>
          </p:txBody>
        </p:sp>
        <p:sp>
          <p:nvSpPr>
            <p:cNvPr id="67" name="Text Box 98" hidden="1"/>
            <p:cNvSpPr txBox="1">
              <a:spLocks noChangeArrowheads="1"/>
            </p:cNvSpPr>
            <p:nvPr/>
          </p:nvSpPr>
          <p:spPr bwMode="auto">
            <a:xfrm>
              <a:off x="5694853" y="1188085"/>
              <a:ext cx="1460500" cy="238822"/>
            </a:xfrm>
            <a:prstGeom prst="rect">
              <a:avLst/>
            </a:prstGeom>
            <a:noFill/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>
                  <a:effectLst/>
                  <a:latin typeface="+mn-lt"/>
                  <a:ea typeface="Calibri"/>
                  <a:cs typeface="Times New Roman"/>
                </a:rPr>
                <a:t>(Security office)</a:t>
              </a:r>
            </a:p>
          </p:txBody>
        </p:sp>
        <p:sp>
          <p:nvSpPr>
            <p:cNvPr id="68" name="Text Box 100" hidden="1"/>
            <p:cNvSpPr txBox="1">
              <a:spLocks noChangeArrowheads="1"/>
            </p:cNvSpPr>
            <p:nvPr/>
          </p:nvSpPr>
          <p:spPr bwMode="auto">
            <a:xfrm>
              <a:off x="5420265" y="1553312"/>
              <a:ext cx="1735090" cy="304800"/>
            </a:xfrm>
            <a:prstGeom prst="rect">
              <a:avLst/>
            </a:prstGeom>
            <a:noFill/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>
                  <a:effectLst/>
                  <a:latin typeface="+mn-lt"/>
                  <a:ea typeface="Calibri"/>
                  <a:cs typeface="Times New Roman"/>
                </a:rPr>
                <a:t>(Foreign embassy)</a:t>
              </a:r>
            </a:p>
          </p:txBody>
        </p:sp>
        <p:sp>
          <p:nvSpPr>
            <p:cNvPr id="69" name="Text Box 101" hidden="1"/>
            <p:cNvSpPr txBox="1">
              <a:spLocks noChangeArrowheads="1"/>
            </p:cNvSpPr>
            <p:nvPr/>
          </p:nvSpPr>
          <p:spPr bwMode="auto">
            <a:xfrm>
              <a:off x="5614788" y="3026831"/>
              <a:ext cx="1837409" cy="146047"/>
            </a:xfrm>
            <a:prstGeom prst="rect">
              <a:avLst/>
            </a:prstGeom>
            <a:noFill/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>
                  <a:effectLst/>
                  <a:latin typeface="+mn-lt"/>
                  <a:ea typeface="Calibri"/>
                  <a:cs typeface="Times New Roman"/>
                </a:rPr>
                <a:t>(Building generator)</a:t>
              </a:r>
            </a:p>
          </p:txBody>
        </p:sp>
        <p:sp>
          <p:nvSpPr>
            <p:cNvPr id="70" name="Text Box 130" hidden="1"/>
            <p:cNvSpPr txBox="1">
              <a:spLocks noChangeArrowheads="1"/>
            </p:cNvSpPr>
            <p:nvPr/>
          </p:nvSpPr>
          <p:spPr bwMode="auto">
            <a:xfrm>
              <a:off x="6056759" y="3995324"/>
              <a:ext cx="1511141" cy="247809"/>
            </a:xfrm>
            <a:prstGeom prst="rect">
              <a:avLst/>
            </a:prstGeom>
            <a:noFill/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>
                  <a:effectLst/>
                  <a:latin typeface="+mn-lt"/>
                  <a:ea typeface="Calibri"/>
                  <a:cs typeface="Times New Roman"/>
                </a:rPr>
                <a:t>(Second Street)</a:t>
              </a:r>
            </a:p>
          </p:txBody>
        </p:sp>
        <p:sp>
          <p:nvSpPr>
            <p:cNvPr id="71" name="Text Box 129" hidden="1"/>
            <p:cNvSpPr txBox="1">
              <a:spLocks noChangeArrowheads="1"/>
            </p:cNvSpPr>
            <p:nvPr/>
          </p:nvSpPr>
          <p:spPr bwMode="auto">
            <a:xfrm>
              <a:off x="3823506" y="4100599"/>
              <a:ext cx="1192710" cy="231459"/>
            </a:xfrm>
            <a:prstGeom prst="rect">
              <a:avLst/>
            </a:prstGeom>
            <a:noFill/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>
                  <a:effectLst/>
                  <a:latin typeface="+mn-lt"/>
                  <a:ea typeface="Calibri"/>
                  <a:cs typeface="Times New Roman"/>
                </a:rPr>
                <a:t>(First Street)</a:t>
              </a:r>
            </a:p>
          </p:txBody>
        </p:sp>
        <p:sp>
          <p:nvSpPr>
            <p:cNvPr id="72" name="Text Box 96" hidden="1"/>
            <p:cNvSpPr txBox="1">
              <a:spLocks noChangeArrowheads="1"/>
            </p:cNvSpPr>
            <p:nvPr/>
          </p:nvSpPr>
          <p:spPr bwMode="auto">
            <a:xfrm>
              <a:off x="1944912" y="4048062"/>
              <a:ext cx="1495055" cy="304800"/>
            </a:xfrm>
            <a:prstGeom prst="rect">
              <a:avLst/>
            </a:prstGeom>
            <a:noFill/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>
                  <a:effectLst/>
                  <a:latin typeface="+mn-lt"/>
                  <a:ea typeface="Calibri"/>
                  <a:cs typeface="Times New Roman"/>
                </a:rPr>
                <a:t>(Judiciary Lane)</a:t>
              </a:r>
            </a:p>
          </p:txBody>
        </p:sp>
        <p:sp>
          <p:nvSpPr>
            <p:cNvPr id="73" name="Text Box 95" hidden="1"/>
            <p:cNvSpPr txBox="1">
              <a:spLocks noChangeArrowheads="1"/>
            </p:cNvSpPr>
            <p:nvPr/>
          </p:nvSpPr>
          <p:spPr bwMode="auto">
            <a:xfrm>
              <a:off x="1815178" y="3299269"/>
              <a:ext cx="2200275" cy="171132"/>
            </a:xfrm>
            <a:prstGeom prst="rect">
              <a:avLst/>
            </a:prstGeom>
            <a:noFill/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>
                  <a:effectLst/>
                  <a:latin typeface="+mn-lt"/>
                  <a:ea typeface="Calibri"/>
                  <a:cs typeface="Times New Roman"/>
                </a:rPr>
                <a:t>(National Avenue)</a:t>
              </a:r>
            </a:p>
          </p:txBody>
        </p:sp>
        <p:sp>
          <p:nvSpPr>
            <p:cNvPr id="74" name="Text Box 97" hidden="1"/>
            <p:cNvSpPr txBox="1">
              <a:spLocks noChangeArrowheads="1"/>
            </p:cNvSpPr>
            <p:nvPr/>
          </p:nvSpPr>
          <p:spPr bwMode="auto">
            <a:xfrm>
              <a:off x="2142024" y="2491859"/>
              <a:ext cx="1929876" cy="261105"/>
            </a:xfrm>
            <a:prstGeom prst="rect">
              <a:avLst/>
            </a:prstGeom>
            <a:noFill/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>
                  <a:effectLst/>
                  <a:latin typeface="+mn-lt"/>
                  <a:ea typeface="Calibri"/>
                  <a:cs typeface="Times New Roman"/>
                </a:rPr>
                <a:t>(National Ministries</a:t>
              </a:r>
            </a:p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>
                  <a:effectLst/>
                  <a:latin typeface="+mn-lt"/>
                  <a:ea typeface="Calibri"/>
                  <a:cs typeface="Times New Roman"/>
                </a:rPr>
                <a:t>Building)</a:t>
              </a:r>
            </a:p>
          </p:txBody>
        </p:sp>
        <p:sp>
          <p:nvSpPr>
            <p:cNvPr id="75" name="Text Box 128" hidden="1"/>
            <p:cNvSpPr txBox="1">
              <a:spLocks noChangeArrowheads="1"/>
            </p:cNvSpPr>
            <p:nvPr/>
          </p:nvSpPr>
          <p:spPr bwMode="auto">
            <a:xfrm>
              <a:off x="3384723" y="3479500"/>
              <a:ext cx="1246189" cy="210183"/>
            </a:xfrm>
            <a:prstGeom prst="rect">
              <a:avLst/>
            </a:prstGeom>
            <a:noFill/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>
                  <a:effectLst/>
                  <a:latin typeface="+mn-lt"/>
                  <a:ea typeface="Calibri"/>
                  <a:cs typeface="Times New Roman"/>
                </a:rPr>
                <a:t>(Parking lot)</a:t>
              </a:r>
            </a:p>
          </p:txBody>
        </p:sp>
        <p:sp>
          <p:nvSpPr>
            <p:cNvPr id="76" name="Text Box 107" hidden="1"/>
            <p:cNvSpPr txBox="1">
              <a:spLocks noChangeArrowheads="1"/>
            </p:cNvSpPr>
            <p:nvPr/>
          </p:nvSpPr>
          <p:spPr bwMode="auto">
            <a:xfrm>
              <a:off x="6457496" y="3404374"/>
              <a:ext cx="1117601" cy="459105"/>
            </a:xfrm>
            <a:prstGeom prst="rect">
              <a:avLst/>
            </a:prstGeom>
            <a:noFill/>
            <a:ln>
              <a:noFill/>
            </a:ln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600" dirty="0">
                  <a:effectLst/>
                  <a:latin typeface="+mn-lt"/>
                  <a:ea typeface="Calibri"/>
                  <a:cs typeface="Times New Roman"/>
                </a:rPr>
                <a:t>(Parking garage)</a:t>
              </a:r>
            </a:p>
          </p:txBody>
        </p:sp>
      </p:grpSp>
      <p:sp>
        <p:nvSpPr>
          <p:cNvPr id="25" name="CallAddLeft" hidden="1"/>
          <p:cNvSpPr txBox="1">
            <a:spLocks/>
          </p:cNvSpPr>
          <p:nvPr/>
        </p:nvSpPr>
        <p:spPr>
          <a:xfrm>
            <a:off x="50800" y="5033754"/>
            <a:ext cx="1803400" cy="3048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 dirty="0"/>
              <a:t>National Ministries </a:t>
            </a:r>
            <a:br>
              <a:rPr lang="en-US" sz="1000" b="0" dirty="0"/>
            </a:br>
            <a:r>
              <a:rPr lang="en-US" sz="1000" b="0" dirty="0"/>
              <a:t>Building Complex Map</a:t>
            </a:r>
          </a:p>
        </p:txBody>
      </p:sp>
      <p:sp>
        <p:nvSpPr>
          <p:cNvPr id="77" name="CallAddR" hidden="1"/>
          <p:cNvSpPr txBox="1">
            <a:spLocks/>
          </p:cNvSpPr>
          <p:nvPr/>
        </p:nvSpPr>
        <p:spPr bwMode="auto">
          <a:xfrm>
            <a:off x="1854200" y="5029200"/>
            <a:ext cx="1041400" cy="1524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None/>
              <a:defRPr sz="1400" b="1">
                <a:solidFill>
                  <a:schemeClr val="bg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/>
              <a:t>Refer To:</a:t>
            </a:r>
            <a:endParaRPr lang="en-US" sz="800" b="0" dirty="0"/>
          </a:p>
        </p:txBody>
      </p:sp>
      <p:sp>
        <p:nvSpPr>
          <p:cNvPr id="78" name="CallAddR" hidden="1"/>
          <p:cNvSpPr txBox="1">
            <a:spLocks/>
          </p:cNvSpPr>
          <p:nvPr/>
        </p:nvSpPr>
        <p:spPr bwMode="auto">
          <a:xfrm>
            <a:off x="1854200" y="5181600"/>
            <a:ext cx="1041400" cy="152400"/>
          </a:xfrm>
          <a:prstGeom prst="rect">
            <a:avLst/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none" lIns="9144" tIns="9144" rIns="9144" bIns="9144" numCol="1" anchor="ctr" anchorCtr="0" compatLnSpc="1">
            <a:prstTxWarp prst="textNoShape">
              <a:avLst/>
            </a:prstTxWarp>
            <a:normAutofit/>
          </a:bodyPr>
          <a:lstStyle>
            <a:lvl1pPr marL="0" indent="0" algn="ctr" rtl="0" eaLnBrk="1" fontAlgn="base" hangingPunct="1">
              <a:spcBef>
                <a:spcPts val="0"/>
              </a:spcBef>
              <a:spcAft>
                <a:spcPts val="0"/>
              </a:spcAft>
              <a:buSzPct val="88000"/>
              <a:buFont typeface="Wingdings" pitchFamily="2" charset="2"/>
              <a:buNone/>
              <a:defRPr sz="1600" b="1">
                <a:solidFill>
                  <a:schemeClr val="tx1"/>
                </a:solidFill>
                <a:latin typeface="Helvetica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800" b="0" dirty="0"/>
              <a:t>Workbook Part 6</a:t>
            </a:r>
          </a:p>
        </p:txBody>
      </p:sp>
    </p:spTree>
    <p:extLst>
      <p:ext uri="{BB962C8B-B14F-4D97-AF65-F5344CB8AC3E}">
        <p14:creationId xmlns:p14="http://schemas.microsoft.com/office/powerpoint/2010/main" val="137603268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Summary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13: Security Technology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Characteristics of a physical protection system</a:t>
            </a:r>
          </a:p>
          <a:p>
            <a:pPr lvl="0"/>
            <a:r>
              <a:rPr lang="en-US" dirty="0"/>
              <a:t>Primary physical protection system functions — detection and assessment</a:t>
            </a:r>
          </a:p>
          <a:p>
            <a:pPr lvl="0"/>
            <a:r>
              <a:rPr lang="en-US" dirty="0"/>
              <a:t>Primary physical protection system functions — delay</a:t>
            </a:r>
          </a:p>
          <a:p>
            <a:pPr lvl="0"/>
            <a:r>
              <a:rPr lang="en-US" dirty="0"/>
              <a:t>Primary physical protection system functions — response</a:t>
            </a:r>
          </a:p>
        </p:txBody>
      </p:sp>
      <p:sp>
        <p:nvSpPr>
          <p:cNvPr id="14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+mn-lt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+mn-lt"/>
                <a:cs typeface="Arial" pitchFamily="34" charset="0"/>
              </a:defRPr>
            </a:lvl4pPr>
            <a:lvl5pPr marL="1280160" indent="-182880" algn="l" rtl="0" eaLnBrk="1" fontAlgn="base" hangingPunct="1">
              <a:spcBef>
                <a:spcPts val="6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Characteristics of a physical protection system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Primary physical protection system functions — detection and assessment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Primary physical protection system functions — delay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Primary physical protection system functions — response</a:t>
            </a:r>
            <a:endParaRPr lang="en-US" sz="1000" b="0" dirty="0"/>
          </a:p>
        </p:txBody>
      </p:sp>
      <p:sp>
        <p:nvSpPr>
          <p:cNvPr id="10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Module Summary</a:t>
            </a:r>
            <a:endParaRPr lang="en-US" sz="1000" b="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Intrusion Detection Systems (2 of 2)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en-US" dirty="0"/>
              <a:t>Module 13: Security Technology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23" name="Picture 4"/>
          <p:cNvPicPr>
            <a:picLocks noGrp="1" noChangeAspect="1" noChangeArrowheads="1"/>
          </p:cNvPicPr>
          <p:nvPr>
            <p:ph sz="quarter" idx="16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48101" y="3729242"/>
            <a:ext cx="2545006" cy="2475821"/>
          </a:xfrm>
          <a:ln>
            <a:solidFill>
              <a:schemeClr val="tx1"/>
            </a:solidFill>
          </a:ln>
        </p:spPr>
      </p:pic>
      <p:sp>
        <p:nvSpPr>
          <p:cNvPr id="8" name="Content Placeholder 7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pPr lvl="0"/>
            <a:r>
              <a:rPr lang="en-US" dirty="0"/>
              <a:t>Consist of the following components working together:</a:t>
            </a:r>
          </a:p>
          <a:p>
            <a:pPr lvl="1"/>
            <a:r>
              <a:rPr lang="en-US" dirty="0"/>
              <a:t>Exterior and interior intrusion sensors</a:t>
            </a:r>
          </a:p>
          <a:p>
            <a:pPr lvl="1"/>
            <a:r>
              <a:rPr lang="en-US" dirty="0"/>
              <a:t>Video alarm assessment</a:t>
            </a:r>
          </a:p>
          <a:p>
            <a:pPr lvl="1"/>
            <a:r>
              <a:rPr lang="en-US" dirty="0"/>
              <a:t>Entry control and alarm communication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04965" y="5950906"/>
            <a:ext cx="13716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b="1" dirty="0">
                <a:solidFill>
                  <a:schemeClr val="bg1"/>
                </a:solidFill>
              </a:rPr>
              <a:t>Source: FEMA</a:t>
            </a:r>
          </a:p>
        </p:txBody>
      </p:sp>
      <p:sp>
        <p:nvSpPr>
          <p:cNvPr id="10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Intrusion Detection Systems (2 of 2)</a:t>
            </a:r>
            <a:endParaRPr lang="en-US" sz="1000" b="0" dirty="0"/>
          </a:p>
        </p:txBody>
      </p:sp>
      <p:sp>
        <p:nvSpPr>
          <p:cNvPr id="11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8600" indent="-228600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lang="en-US" sz="2800" b="1" dirty="0" smtClean="0">
                <a:solidFill>
                  <a:schemeClr val="tx1"/>
                </a:solidFill>
                <a:latin typeface="+mn-lt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Consist of the following components working together: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Exterior and interior intrusion sensors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Video alarm assessment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Entry control and alarm communication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148276111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Performance Characteristics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13: Security Technology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lvl="0"/>
            <a:r>
              <a:rPr lang="en-US" dirty="0"/>
              <a:t>This section will cover:</a:t>
            </a:r>
          </a:p>
          <a:p>
            <a:pPr lvl="1"/>
            <a:r>
              <a:rPr lang="en-US" dirty="0"/>
              <a:t>Probability of detection</a:t>
            </a:r>
          </a:p>
          <a:p>
            <a:pPr lvl="1"/>
            <a:r>
              <a:rPr lang="en-US" dirty="0"/>
              <a:t>Vulnerabilities to defeat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Performance Characteristics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ct val="0"/>
              </a:spcAft>
            </a:pPr>
            <a:r>
              <a:rPr lang="en-US" sz="1000" b="0"/>
              <a:t>This section will cover: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Probability of detection</a:t>
            </a:r>
          </a:p>
          <a:p>
            <a:pPr marL="228600" lvl="1" indent="-114300">
              <a:spcAft>
                <a:spcPct val="0"/>
              </a:spcAft>
            </a:pPr>
            <a:r>
              <a:rPr lang="en-US" sz="1000" b="0"/>
              <a:t>Vulnerabilities to defeat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2200737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Probability of Detection (1 of 2)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Module 13: Security Technology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CISR v1.0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 </a:t>
            </a:r>
            <a:fld id="{1E05A8D5-9D50-4F79-AAB3-D0C9B9E3293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The likelihood that an intrusion detection system senses an actual threat or attack</a:t>
            </a:r>
          </a:p>
          <a:p>
            <a:r>
              <a:rPr lang="en-US" dirty="0"/>
              <a:t>The design of the physical protection system should specify the detection criteria required or expected of a sensor or sensor system</a:t>
            </a:r>
          </a:p>
        </p:txBody>
      </p:sp>
      <p:sp>
        <p:nvSpPr>
          <p:cNvPr id="7" name="CallTop" hidden="1"/>
          <p:cNvSpPr txBox="1">
            <a:spLocks/>
          </p:cNvSpPr>
          <p:nvPr/>
        </p:nvSpPr>
        <p:spPr bwMode="auto">
          <a:xfrm>
            <a:off x="50800" y="5029200"/>
            <a:ext cx="2844800" cy="3048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" tIns="9144" rIns="9144" bIns="9144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chemeClr val="tx1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3500" b="1">
                <a:solidFill>
                  <a:srgbClr val="000066"/>
                </a:solidFill>
                <a:latin typeface="Arial" charset="0"/>
              </a:defRPr>
            </a:lvl9pPr>
          </a:lstStyle>
          <a:p>
            <a:r>
              <a:rPr lang="en-US" sz="1000" b="0"/>
              <a:t>Probability of Detection (1 of 2)</a:t>
            </a:r>
            <a:endParaRPr lang="en-US" sz="1000" b="0" dirty="0"/>
          </a:p>
        </p:txBody>
      </p:sp>
      <p:sp>
        <p:nvSpPr>
          <p:cNvPr id="8" name="CallBottom" hidden="1"/>
          <p:cNvSpPr txBox="1">
            <a:spLocks/>
          </p:cNvSpPr>
          <p:nvPr/>
        </p:nvSpPr>
        <p:spPr bwMode="auto">
          <a:xfrm>
            <a:off x="50800" y="5334000"/>
            <a:ext cx="2844800" cy="1244600"/>
          </a:xfrm>
          <a:prstGeom prst="rect">
            <a:avLst/>
          </a:prstGeom>
          <a:solidFill>
            <a:srgbClr val="E6E6E6"/>
          </a:solidFill>
          <a:ln w="9525">
            <a:noFill/>
            <a:miter lim="800000"/>
            <a:headEnd/>
            <a:tailEnd/>
          </a:ln>
        </p:spPr>
        <p:txBody>
          <a:bodyPr vert="horz" wrap="square" lIns="9144" tIns="9144" rIns="9144" bIns="9144" numCol="1" anchor="t" anchorCtr="0" compatLnSpc="1">
            <a:prstTxWarp prst="textNoShape">
              <a:avLst/>
            </a:prstTxWarp>
          </a:bodyPr>
          <a:lstStyle>
            <a:lvl1pPr marL="225425" indent="-225425" algn="l" rtl="0" eaLnBrk="1" fontAlgn="base" hangingPunct="1">
              <a:spcBef>
                <a:spcPts val="0"/>
              </a:spcBef>
              <a:spcAft>
                <a:spcPts val="200"/>
              </a:spcAft>
              <a:buSzPct val="88000"/>
              <a:buFont typeface="Wingdings" pitchFamily="2" charset="2"/>
              <a:buChar char="§"/>
              <a:defRPr sz="2800" b="1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54864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4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822960" indent="-228600" algn="l" rtl="0" eaLnBrk="1" fontAlgn="base" hangingPunct="1">
              <a:spcBef>
                <a:spcPts val="0"/>
              </a:spcBef>
              <a:spcAft>
                <a:spcPts val="0"/>
              </a:spcAft>
              <a:buChar char="•"/>
              <a:defRPr sz="20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097280" indent="-228600" algn="l" rtl="0" eaLnBrk="1" fontAlgn="base" hangingPunct="1">
              <a:spcBef>
                <a:spcPts val="0"/>
              </a:spcBef>
              <a:spcAft>
                <a:spcPts val="0"/>
              </a:spcAft>
              <a:buFont typeface="Arial" pitchFamily="34" charset="0"/>
              <a:buChar char="•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114300" indent="-114300">
              <a:spcAft>
                <a:spcPts val="0"/>
              </a:spcAft>
            </a:pPr>
            <a:r>
              <a:rPr lang="en-US" sz="1000" b="0"/>
              <a:t>The likelihood that an intrusion detection system senses an actual threat or attack</a:t>
            </a:r>
          </a:p>
          <a:p>
            <a:pPr marL="114300" indent="-114300">
              <a:spcAft>
                <a:spcPts val="0"/>
              </a:spcAft>
            </a:pPr>
            <a:r>
              <a:rPr lang="en-US" sz="1000" b="0"/>
              <a:t>The design of the physical protection system should specify the detection criteria required or expected of a sensor or sensor system</a:t>
            </a:r>
            <a:endParaRPr lang="en-US" sz="1000" b="0" dirty="0"/>
          </a:p>
        </p:txBody>
      </p:sp>
    </p:spTree>
    <p:extLst>
      <p:ext uri="{BB962C8B-B14F-4D97-AF65-F5344CB8AC3E}">
        <p14:creationId xmlns:p14="http://schemas.microsoft.com/office/powerpoint/2010/main" val="36358906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 - &amp;quot;Module 1: Instructional Overview&amp;#x0D;&amp;#x0A;Major Event Security Management&amp;#x0D;&amp;#x0A;&amp;quot;&quot;/&gt;&lt;property id=&quot;20307&quot; value=&quot;260&quot;/&gt;&lt;/object&gt;&lt;object type=&quot;3&quot; unique_id=&quot;10005&quot;&gt;&lt;property id=&quot;20148&quot; value=&quot;5&quot;/&gt;&lt;property id=&quot;20300&quot; value=&quot;Slide 2 - &amp;quot;Instruction Overview&amp;quot;&quot;/&gt;&lt;property id=&quot;20307&quot; value=&quot;256&quot;/&gt;&lt;/object&gt;&lt;object type=&quot;3&quot; unique_id=&quot;10006&quot;&gt;&lt;property id=&quot;20148&quot; value=&quot;5&quot;/&gt;&lt;property id=&quot;20300&quot; value=&quot;Slide 3 - &amp;quot;Course Materials&amp;quot;&quot;/&gt;&lt;property id=&quot;20307&quot; value=&quot;257&quot;/&gt;&lt;/object&gt;&lt;object type=&quot;3&quot; unique_id=&quot;10007&quot;&gt;&lt;property id=&quot;20148&quot; value=&quot;5&quot;/&gt;&lt;property id=&quot;20300&quot; value=&quot;Slide 4 - &amp;quot;Class Administration&amp;quot;&quot;/&gt;&lt;property id=&quot;20307&quot; value=&quot;258&quot;/&gt;&lt;/object&gt;&lt;object type=&quot;3&quot; unique_id=&quot;10008&quot;&gt;&lt;property id=&quot;20148&quot; value=&quot;5&quot;/&gt;&lt;property id=&quot;20300&quot; value=&quot;Slide 6 - &amp;quot;Introductions&amp;quot;&quot;/&gt;&lt;property id=&quot;20307&quot; value=&quot;259&quot;/&gt;&lt;/object&gt;&lt;object type=&quot;3&quot; unique_id=&quot;10009&quot;&gt;&lt;property id=&quot;20148&quot; value=&quot;5&quot;/&gt;&lt;property id=&quot;20300&quot; value=&quot;Slide 7 - &amp;quot;U.S. Department of State&amp;#x0D;&amp;#x0A;Diplomatic Security Service&amp;#x0D;&amp;#x0A;Office of Antiterrorism Assistance&amp;quot;&quot;/&gt;&lt;property id=&quot;20307&quot; value=&quot;261&quot;/&gt;&lt;/object&gt;&lt;object type=&quot;3&quot; unique_id=&quot;10018&quot;&gt;&lt;property id=&quot;20148&quot; value=&quot;5&quot;/&gt;&lt;property id=&quot;20300&quot; value=&quot;Slide 5 - &amp;quot;Course Module Structure&amp;quot;&quot;/&gt;&lt;property id=&quot;20307&quot; value=&quot;262&quot;/&gt;&lt;/object&gt;&lt;object type=&quot;3&quot; unique_id=&quot;10055&quot;&gt;&lt;property id=&quot;20148&quot; value=&quot;5&quot;/&gt;&lt;property id=&quot;20300&quot; value=&quot;Slide 8 - &amp;quot;Measuring Success&amp;quot;&quot;/&gt;&lt;property id=&quot;20307&quot; value=&quot;263&quot;/&gt;&lt;/object&gt;&lt;/object&gt;&lt;/object&gt;&lt;/database&gt;"/>
</p:tagLst>
</file>

<file path=ppt/theme/theme1.xml><?xml version="1.0" encoding="utf-8"?>
<a:theme xmlns:a="http://schemas.openxmlformats.org/drawingml/2006/main" name="Primary Master No Icons">
  <a:themeElements>
    <a:clrScheme name="ATA Standard Presentation Them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2F2F2"/>
      </a:accent1>
      <a:accent2>
        <a:srgbClr val="7F7F7F"/>
      </a:accent2>
      <a:accent3>
        <a:srgbClr val="595959"/>
      </a:accent3>
      <a:accent4>
        <a:srgbClr val="3F3F3F"/>
      </a:accent4>
      <a:accent5>
        <a:srgbClr val="262626"/>
      </a:accent5>
      <a:accent6>
        <a:srgbClr val="0C0C0C"/>
      </a:accent6>
      <a:hlink>
        <a:srgbClr val="000072"/>
      </a:hlink>
      <a:folHlink>
        <a:srgbClr val="FFC000"/>
      </a:folHlink>
    </a:clrScheme>
    <a:fontScheme name="ATA Standard Presentation 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oft_Targe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ft_Targe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Reference Master Icons">
  <a:themeElements>
    <a:clrScheme name="ATA Standard Presentation Theme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F2F2F2"/>
      </a:accent1>
      <a:accent2>
        <a:srgbClr val="7F7F7F"/>
      </a:accent2>
      <a:accent3>
        <a:srgbClr val="595959"/>
      </a:accent3>
      <a:accent4>
        <a:srgbClr val="3F3F3F"/>
      </a:accent4>
      <a:accent5>
        <a:srgbClr val="262626"/>
      </a:accent5>
      <a:accent6>
        <a:srgbClr val="0C0C0C"/>
      </a:accent6>
      <a:hlink>
        <a:srgbClr val="000072"/>
      </a:hlink>
      <a:folHlink>
        <a:srgbClr val="FFC000"/>
      </a:folHlink>
    </a:clrScheme>
    <a:fontScheme name="ATA Standard Presentation 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oft_Targe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oft_Targe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oft_Targe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9D3A8669FE01B49B99F730BF577FB1F" ma:contentTypeVersion="" ma:contentTypeDescription="Create a new document." ma:contentTypeScope="" ma:versionID="43ad00e84c03e9fe39a1426cb154434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f3e687d5f98ee29b9cfcc2ff24550dc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89CB066-19E0-4684-8C04-811DD1ADC75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4285736-B111-41EB-AFCB-75917D21F858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dcmitype/"/>
    <ds:schemaRef ds:uri="http://purl.org/dc/terms/"/>
    <ds:schemaRef ds:uri="http://www.w3.org/XML/1998/namespace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59C14924-ED3D-4557-B98E-96B86F698A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CourseAcronym02b_Module Template_FG-PG_vNO</Template>
  <TotalTime>2858</TotalTime>
  <Words>4886</Words>
  <Application>Microsoft Office PowerPoint</Application>
  <PresentationFormat>On-screen Show (4:3)</PresentationFormat>
  <Paragraphs>998</Paragraphs>
  <Slides>68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68</vt:i4>
      </vt:variant>
    </vt:vector>
  </HeadingPairs>
  <TitlesOfParts>
    <vt:vector size="74" baseType="lpstr">
      <vt:lpstr>Arial</vt:lpstr>
      <vt:lpstr>Helvetica</vt:lpstr>
      <vt:lpstr>Times New Roman</vt:lpstr>
      <vt:lpstr>Wingdings</vt:lpstr>
      <vt:lpstr>Primary Master No Icons</vt:lpstr>
      <vt:lpstr>Reference Master Icons</vt:lpstr>
      <vt:lpstr>Security Technology</vt:lpstr>
      <vt:lpstr>Module Objective</vt:lpstr>
      <vt:lpstr>Physical Protection System</vt:lpstr>
      <vt:lpstr>Characteristics of a  Physical Protection System</vt:lpstr>
      <vt:lpstr>Primary Physical Protection System Functions — Detection and Assessment</vt:lpstr>
      <vt:lpstr>Intrusion Detection Systems (1 of 2)</vt:lpstr>
      <vt:lpstr>Intrusion Detection Systems (2 of 2)</vt:lpstr>
      <vt:lpstr>Performance Characteristics</vt:lpstr>
      <vt:lpstr>Probability of Detection (1 of 2)</vt:lpstr>
      <vt:lpstr>Probability of Detection (2 of 2)</vt:lpstr>
      <vt:lpstr>Vulnerabilities to Defeat</vt:lpstr>
      <vt:lpstr>Discussion Question</vt:lpstr>
      <vt:lpstr>Intrusion Sensor Application</vt:lpstr>
      <vt:lpstr>Discussion Questions (1 of 2)</vt:lpstr>
      <vt:lpstr>Discussion Questions (2 of 2)</vt:lpstr>
      <vt:lpstr>Application Modes  for Exterior Sensors</vt:lpstr>
      <vt:lpstr>Application Modes  for Interior Sensors</vt:lpstr>
      <vt:lpstr>Discussion Questions (1 of 2)</vt:lpstr>
      <vt:lpstr>Discussion Questions (2 of 2)</vt:lpstr>
      <vt:lpstr>Alarm Communication  and Display Systems (1 of 2)</vt:lpstr>
      <vt:lpstr>Alarm Communication  and Display Systems (2 of 2)</vt:lpstr>
      <vt:lpstr>Alarm Communication and  Display System Characteristics</vt:lpstr>
      <vt:lpstr>Alarm Assessment</vt:lpstr>
      <vt:lpstr>Discussion Question</vt:lpstr>
      <vt:lpstr>Alarm Assessment Components (1 of 3)</vt:lpstr>
      <vt:lpstr>Alarm Assessment  Components (2 of 3)</vt:lpstr>
      <vt:lpstr>Alarm Assessment  Components (3 of 3)</vt:lpstr>
      <vt:lpstr>Entry Control Systems (1 of 2)</vt:lpstr>
      <vt:lpstr>Entry Control Systems (2 of 2)</vt:lpstr>
      <vt:lpstr>Entry Control Systems Features (1 of 2)</vt:lpstr>
      <vt:lpstr>Entry Control Systems Features (2 of 2)</vt:lpstr>
      <vt:lpstr>Entry Control Systems Categories</vt:lpstr>
      <vt:lpstr>Personnel Entry Control Systems (1 of 2)</vt:lpstr>
      <vt:lpstr>Personnel Entry Control Systems (2 of 2)</vt:lpstr>
      <vt:lpstr>Contraband Detection </vt:lpstr>
      <vt:lpstr>Locks</vt:lpstr>
      <vt:lpstr>TeachBack Moment</vt:lpstr>
      <vt:lpstr>Primary Physical Protection  System Functions — Delay (1 of 3)</vt:lpstr>
      <vt:lpstr>Primary Physical Protection  System Functions — Delay (2 of 3)</vt:lpstr>
      <vt:lpstr>Primary Physical Protection  System Functions — Delay (3 of 3)</vt:lpstr>
      <vt:lpstr>Passive Barriers</vt:lpstr>
      <vt:lpstr>Passive Barriers — Perimeter</vt:lpstr>
      <vt:lpstr>Fences (1 of 2)</vt:lpstr>
      <vt:lpstr>Discussion Question</vt:lpstr>
      <vt:lpstr>Fences (2 of 2)</vt:lpstr>
      <vt:lpstr>Gates (1 of 2)</vt:lpstr>
      <vt:lpstr>Gates (2 of 2)</vt:lpstr>
      <vt:lpstr>Discussion Question</vt:lpstr>
      <vt:lpstr>Vehicle Barriers (1 of 3)</vt:lpstr>
      <vt:lpstr>Vehicle Barriers (2 of 3)</vt:lpstr>
      <vt:lpstr>Vehicle Barriers (3 of 3)</vt:lpstr>
      <vt:lpstr>Natural Barriers</vt:lpstr>
      <vt:lpstr>Discussion Question</vt:lpstr>
      <vt:lpstr>Passive Barriers — Structural </vt:lpstr>
      <vt:lpstr>Discussion Questions</vt:lpstr>
      <vt:lpstr>Deployable Barriers</vt:lpstr>
      <vt:lpstr>Discussion Questions</vt:lpstr>
      <vt:lpstr>Bollards and Rising Wedge Barriers</vt:lpstr>
      <vt:lpstr>Personnel or Security Force as Barriers</vt:lpstr>
      <vt:lpstr>Discussion Question</vt:lpstr>
      <vt:lpstr>Primary Physical Protection  System Functions — Response (1 of 2)</vt:lpstr>
      <vt:lpstr>Primary Physical Protection  System Functions — Response (2 of 2)</vt:lpstr>
      <vt:lpstr>Communicate Information  to Security Force (1 of 2)</vt:lpstr>
      <vt:lpstr>Communicate Information  to Security Force (2 of 2)</vt:lpstr>
      <vt:lpstr>Deploy Security Force</vt:lpstr>
      <vt:lpstr>Threaded Exercise Part 6 — National Ministries Building </vt:lpstr>
      <vt:lpstr>National Ministries  Building Complex Map</vt:lpstr>
      <vt:lpstr>Module Summary</vt:lpstr>
    </vt:vector>
  </TitlesOfParts>
  <Company>Office of Antiterrorism Assistance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Module 13: Security Technology</dc:title>
  <dc:subject>Critical Infrastructure Security and Resilience (CISR)</dc:subject>
  <dc:creator>ATA</dc:creator>
  <cp:lastModifiedBy>PAE-DELL-1</cp:lastModifiedBy>
  <cp:revision>170</cp:revision>
  <dcterms:created xsi:type="dcterms:W3CDTF">2013-12-04T17:15:08Z</dcterms:created>
  <dcterms:modified xsi:type="dcterms:W3CDTF">2022-04-29T09:35:31Z</dcterms:modified>
  <cp:contentStatus>v4.00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0x01010039D3A8669FE01B49B99F730BF577FB1F</vt:lpwstr>
  </property>
</Properties>
</file>