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2" r:id="rId5"/>
  </p:sldMasterIdLst>
  <p:notesMasterIdLst>
    <p:notesMasterId r:id="rId44"/>
  </p:notesMasterIdLst>
  <p:handoutMasterIdLst>
    <p:handoutMasterId r:id="rId45"/>
  </p:handoutMasterIdLst>
  <p:sldIdLst>
    <p:sldId id="271" r:id="rId6"/>
    <p:sldId id="275" r:id="rId7"/>
    <p:sldId id="307" r:id="rId8"/>
    <p:sldId id="278" r:id="rId9"/>
    <p:sldId id="328" r:id="rId10"/>
    <p:sldId id="281" r:id="rId11"/>
    <p:sldId id="282" r:id="rId12"/>
    <p:sldId id="283" r:id="rId13"/>
    <p:sldId id="329" r:id="rId14"/>
    <p:sldId id="284" r:id="rId15"/>
    <p:sldId id="28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289" r:id="rId28"/>
    <p:sldId id="319" r:id="rId29"/>
    <p:sldId id="286" r:id="rId30"/>
    <p:sldId id="332" r:id="rId31"/>
    <p:sldId id="320" r:id="rId32"/>
    <p:sldId id="321" r:id="rId33"/>
    <p:sldId id="322" r:id="rId34"/>
    <p:sldId id="333" r:id="rId35"/>
    <p:sldId id="323" r:id="rId36"/>
    <p:sldId id="285" r:id="rId37"/>
    <p:sldId id="324" r:id="rId38"/>
    <p:sldId id="325" r:id="rId39"/>
    <p:sldId id="326" r:id="rId40"/>
    <p:sldId id="327" r:id="rId41"/>
    <p:sldId id="296" r:id="rId42"/>
    <p:sldId id="277" r:id="rId43"/>
  </p:sldIdLst>
  <p:sldSz cx="9144000" cy="6858000" type="screen4x3"/>
  <p:notesSz cx="7010400" cy="93726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9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 pos="141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3112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pos="259">
          <p15:clr>
            <a:srgbClr val="A4A3A4"/>
          </p15:clr>
        </p15:guide>
        <p15:guide id="12" pos="5617">
          <p15:clr>
            <a:srgbClr val="A4A3A4"/>
          </p15:clr>
        </p15:guide>
        <p15:guide id="13" pos="48">
          <p15:clr>
            <a:srgbClr val="A4A3A4"/>
          </p15:clr>
        </p15:guide>
        <p15:guide id="14" pos="1824">
          <p15:clr>
            <a:srgbClr val="A4A3A4"/>
          </p15:clr>
        </p15:guide>
        <p15:guide id="15" pos="2880">
          <p15:clr>
            <a:srgbClr val="A4A3A4"/>
          </p15:clr>
        </p15:guide>
        <p15:guide id="16" pos="4031">
          <p15:clr>
            <a:srgbClr val="A4A3A4"/>
          </p15:clr>
        </p15:guide>
        <p15:guide id="17" pos="5499">
          <p15:clr>
            <a:srgbClr val="A4A3A4"/>
          </p15:clr>
        </p15:guide>
        <p15:guide id="18" pos="2764">
          <p15:clr>
            <a:srgbClr val="A4A3A4"/>
          </p15:clr>
        </p15:guide>
        <p15:guide id="19" pos="2995">
          <p15:clr>
            <a:srgbClr val="A4A3A4"/>
          </p15:clr>
        </p15:guide>
        <p15:guide id="20" orient="horz" pos="3370">
          <p15:clr>
            <a:srgbClr val="A4A3A4"/>
          </p15:clr>
        </p15:guide>
        <p15:guide id="21" orient="horz" pos="924">
          <p15:clr>
            <a:srgbClr val="A4A3A4"/>
          </p15:clr>
        </p15:guide>
        <p15:guide id="22" pos="4235">
          <p15:clr>
            <a:srgbClr val="A4A3A4"/>
          </p15:clr>
        </p15:guide>
        <p15:guide id="23" pos="1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F1B713"/>
    <a:srgbClr val="DDDDDD"/>
    <a:srgbClr val="EAEAEA"/>
    <a:srgbClr val="F8DB88"/>
    <a:srgbClr val="FFFF99"/>
    <a:srgbClr val="D7CB29"/>
    <a:srgbClr val="EADB16"/>
    <a:srgbClr val="F3D80D"/>
    <a:srgbClr val="F5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8240" autoAdjust="0"/>
  </p:normalViewPr>
  <p:slideViewPr>
    <p:cSldViewPr snapToGrid="0">
      <p:cViewPr varScale="1">
        <p:scale>
          <a:sx n="170" d="100"/>
          <a:sy n="170" d="100"/>
        </p:scale>
        <p:origin x="-426" y="-90"/>
      </p:cViewPr>
      <p:guideLst>
        <p:guide orient="horz" pos="769"/>
        <p:guide orient="horz" pos="720"/>
        <p:guide orient="horz" pos="144"/>
        <p:guide orient="horz" pos="3108"/>
        <p:guide orient="horz" pos="141"/>
        <p:guide orient="horz" pos="3168"/>
        <p:guide orient="horz" pos="3112"/>
        <p:guide orient="horz" pos="4146"/>
        <p:guide orient="horz" pos="2160"/>
        <p:guide orient="horz" pos="432"/>
        <p:guide orient="horz" pos="3370"/>
        <p:guide orient="horz" pos="924"/>
        <p:guide pos="259"/>
        <p:guide pos="5617"/>
        <p:guide pos="48"/>
        <p:guide pos="1824"/>
        <p:guide pos="2880"/>
        <p:guide pos="4031"/>
        <p:guide pos="5499"/>
        <p:guide pos="2764"/>
        <p:guide pos="2995"/>
        <p:guide pos="4235"/>
        <p:guide pos="1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6424"/>
    </p:cViewPr>
  </p:sorterViewPr>
  <p:notesViewPr>
    <p:cSldViewPr snapToGrid="0">
      <p:cViewPr>
        <p:scale>
          <a:sx n="90" d="100"/>
          <a:sy n="90" d="100"/>
        </p:scale>
        <p:origin x="1002" y="261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85AA8-7DCF-4C2B-B7FC-A34BE8FCF44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4B2C34D-870C-4BFF-B6C8-528ABB021CAD}">
      <dgm:prSet phldrT="[Text]" custT="1"/>
      <dgm:spPr/>
      <dgm:t>
        <a:bodyPr/>
        <a:lstStyle/>
        <a:p>
          <a:r>
            <a:rPr lang="en-US" sz="1800" b="1" dirty="0" smtClean="0"/>
            <a:t>Marginal</a:t>
          </a:r>
          <a:endParaRPr lang="en-US" sz="1800" b="1" dirty="0"/>
        </a:p>
      </dgm:t>
    </dgm:pt>
    <dgm:pt modelId="{ED96E14B-6842-4596-A713-108A4B23AA70}" type="parTrans" cxnId="{FDDA6E28-ACC5-4FEC-8EE9-3A271054AEE1}">
      <dgm:prSet/>
      <dgm:spPr/>
      <dgm:t>
        <a:bodyPr/>
        <a:lstStyle/>
        <a:p>
          <a:endParaRPr lang="en-US"/>
        </a:p>
      </dgm:t>
    </dgm:pt>
    <dgm:pt modelId="{BAB14808-6E2A-4B53-8888-7EAE1C195439}" type="sibTrans" cxnId="{FDDA6E28-ACC5-4FEC-8EE9-3A271054AEE1}">
      <dgm:prSet/>
      <dgm:spPr/>
      <dgm:t>
        <a:bodyPr/>
        <a:lstStyle/>
        <a:p>
          <a:endParaRPr lang="en-US"/>
        </a:p>
      </dgm:t>
    </dgm:pt>
    <dgm:pt modelId="{C11DEDFF-75AB-4EF2-BCFF-F1B4120D7DB8}">
      <dgm:prSet phldrT="[Text]" custT="1"/>
      <dgm:spPr/>
      <dgm:t>
        <a:bodyPr/>
        <a:lstStyle/>
        <a:p>
          <a:pPr algn="r"/>
          <a:r>
            <a:rPr lang="en-US" sz="1800" b="1" dirty="0" smtClean="0"/>
            <a:t>Satisfactory</a:t>
          </a:r>
          <a:endParaRPr lang="en-US" sz="1800" b="1" dirty="0"/>
        </a:p>
      </dgm:t>
    </dgm:pt>
    <dgm:pt modelId="{048B7564-063B-402C-B7FF-7E90ECBDC452}" type="parTrans" cxnId="{57C6BF1A-B62F-4E35-BC7C-A365DBFEDA96}">
      <dgm:prSet/>
      <dgm:spPr/>
      <dgm:t>
        <a:bodyPr/>
        <a:lstStyle/>
        <a:p>
          <a:endParaRPr lang="en-US"/>
        </a:p>
      </dgm:t>
    </dgm:pt>
    <dgm:pt modelId="{9BA57436-705F-42CD-B5AA-21F879494F4E}" type="sibTrans" cxnId="{57C6BF1A-B62F-4E35-BC7C-A365DBFEDA96}">
      <dgm:prSet/>
      <dgm:spPr/>
      <dgm:t>
        <a:bodyPr/>
        <a:lstStyle/>
        <a:p>
          <a:endParaRPr lang="en-US"/>
        </a:p>
      </dgm:t>
    </dgm:pt>
    <dgm:pt modelId="{60A3DFE9-018F-44C8-8003-E4B6AD9B9333}">
      <dgm:prSet phldrT="[Text]" custT="1"/>
      <dgm:spPr/>
      <dgm:t>
        <a:bodyPr/>
        <a:lstStyle/>
        <a:p>
          <a:r>
            <a:rPr lang="en-US" sz="1800" b="1" dirty="0" smtClean="0"/>
            <a:t>Unsatisfactory</a:t>
          </a:r>
          <a:endParaRPr lang="en-US" sz="1800" b="1" dirty="0"/>
        </a:p>
      </dgm:t>
    </dgm:pt>
    <dgm:pt modelId="{52B01FB0-E9B9-4A20-8383-44224CE79F8C}" type="sibTrans" cxnId="{D254A5EF-B5BA-4738-A246-DCE74F82FDFA}">
      <dgm:prSet/>
      <dgm:spPr/>
      <dgm:t>
        <a:bodyPr/>
        <a:lstStyle/>
        <a:p>
          <a:endParaRPr lang="en-US"/>
        </a:p>
      </dgm:t>
    </dgm:pt>
    <dgm:pt modelId="{A2A9390A-F03D-47D0-B009-C93807F01A31}" type="parTrans" cxnId="{D254A5EF-B5BA-4738-A246-DCE74F82FDFA}">
      <dgm:prSet/>
      <dgm:spPr/>
      <dgm:t>
        <a:bodyPr/>
        <a:lstStyle/>
        <a:p>
          <a:endParaRPr lang="en-US"/>
        </a:p>
      </dgm:t>
    </dgm:pt>
    <dgm:pt modelId="{EB21E54F-0926-41E0-8441-DD42F514ACEA}" type="pres">
      <dgm:prSet presAssocID="{36885AA8-7DCF-4C2B-B7FC-A34BE8FCF44E}" presName="arrowDiagram" presStyleCnt="0">
        <dgm:presLayoutVars>
          <dgm:chMax val="5"/>
          <dgm:dir/>
          <dgm:resizeHandles val="exact"/>
        </dgm:presLayoutVars>
      </dgm:prSet>
      <dgm:spPr/>
    </dgm:pt>
    <dgm:pt modelId="{2BDB91D4-D421-4901-BF9B-7A477AEAC935}" type="pres">
      <dgm:prSet presAssocID="{36885AA8-7DCF-4C2B-B7FC-A34BE8FCF44E}" presName="arrow" presStyleLbl="bgShp" presStyleIdx="0" presStyleCnt="1"/>
      <dgm:spPr>
        <a:solidFill>
          <a:srgbClr val="0070C0"/>
        </a:solidFill>
        <a:ln>
          <a:solidFill>
            <a:schemeClr val="tx1"/>
          </a:solidFill>
        </a:ln>
      </dgm:spPr>
    </dgm:pt>
    <dgm:pt modelId="{E3A0F4F8-E4E1-4297-8679-57B04ECDF285}" type="pres">
      <dgm:prSet presAssocID="{36885AA8-7DCF-4C2B-B7FC-A34BE8FCF44E}" presName="arrowDiagram3" presStyleCnt="0"/>
      <dgm:spPr/>
    </dgm:pt>
    <dgm:pt modelId="{CC84E854-CDBC-4031-917D-5E8F4155FE22}" type="pres">
      <dgm:prSet presAssocID="{60A3DFE9-018F-44C8-8003-E4B6AD9B9333}" presName="bullet3a" presStyleLbl="node1" presStyleIdx="0" presStyleCnt="3"/>
      <dgm:spPr/>
    </dgm:pt>
    <dgm:pt modelId="{2EB19B82-5955-44A4-BAAA-DC50C451A993}" type="pres">
      <dgm:prSet presAssocID="{60A3DFE9-018F-44C8-8003-E4B6AD9B9333}" presName="textBox3a" presStyleLbl="revTx" presStyleIdx="0" presStyleCnt="3" custScaleX="148903" custLinFactNeighborX="31116" custLinFactNeighborY="8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5FA57-5483-4DF8-9D8D-9ABCE4D9FE10}" type="pres">
      <dgm:prSet presAssocID="{F4B2C34D-870C-4BFF-B6C8-528ABB021CAD}" presName="bullet3b" presStyleLbl="node1" presStyleIdx="1" presStyleCnt="3"/>
      <dgm:spPr/>
    </dgm:pt>
    <dgm:pt modelId="{AE31CAD2-DA9E-4CA0-B1AB-5A51A53F09A0}" type="pres">
      <dgm:prSet presAssocID="{F4B2C34D-870C-4BFF-B6C8-528ABB021CAD}" presName="textBox3b" presStyleLbl="revTx" presStyleIdx="1" presStyleCnt="3" custScaleY="18566" custLinFactNeighborX="9896" custLinFactNeighborY="-25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78683-4145-4EDF-996F-CF07582D9022}" type="pres">
      <dgm:prSet presAssocID="{C11DEDFF-75AB-4EF2-BCFF-F1B4120D7DB8}" presName="bullet3c" presStyleLbl="node1" presStyleIdx="2" presStyleCnt="3"/>
      <dgm:spPr/>
    </dgm:pt>
    <dgm:pt modelId="{F0F91AC4-6DA9-4270-BDDC-9BAEE969E959}" type="pres">
      <dgm:prSet presAssocID="{C11DEDFF-75AB-4EF2-BCFF-F1B4120D7DB8}" presName="textBox3c" presStyleLbl="revTx" presStyleIdx="2" presStyleCnt="3" custScaleX="135961" custScaleY="12087" custLinFactX="-24479" custLinFactNeighborX="-100000" custLinFactNeighborY="-73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DA6E28-ACC5-4FEC-8EE9-3A271054AEE1}" srcId="{36885AA8-7DCF-4C2B-B7FC-A34BE8FCF44E}" destId="{F4B2C34D-870C-4BFF-B6C8-528ABB021CAD}" srcOrd="1" destOrd="0" parTransId="{ED96E14B-6842-4596-A713-108A4B23AA70}" sibTransId="{BAB14808-6E2A-4B53-8888-7EAE1C195439}"/>
    <dgm:cxn modelId="{2F7F2A28-1277-45C0-A86C-538ED8CDB14E}" type="presOf" srcId="{36885AA8-7DCF-4C2B-B7FC-A34BE8FCF44E}" destId="{EB21E54F-0926-41E0-8441-DD42F514ACEA}" srcOrd="0" destOrd="0" presId="urn:microsoft.com/office/officeart/2005/8/layout/arrow2"/>
    <dgm:cxn modelId="{5E202E5D-0762-4194-A6BB-4D6CE92761DA}" type="presOf" srcId="{C11DEDFF-75AB-4EF2-BCFF-F1B4120D7DB8}" destId="{F0F91AC4-6DA9-4270-BDDC-9BAEE969E959}" srcOrd="0" destOrd="0" presId="urn:microsoft.com/office/officeart/2005/8/layout/arrow2"/>
    <dgm:cxn modelId="{AD254C7A-DC29-4B16-8BAA-D516069B7810}" type="presOf" srcId="{60A3DFE9-018F-44C8-8003-E4B6AD9B9333}" destId="{2EB19B82-5955-44A4-BAAA-DC50C451A993}" srcOrd="0" destOrd="0" presId="urn:microsoft.com/office/officeart/2005/8/layout/arrow2"/>
    <dgm:cxn modelId="{D254A5EF-B5BA-4738-A246-DCE74F82FDFA}" srcId="{36885AA8-7DCF-4C2B-B7FC-A34BE8FCF44E}" destId="{60A3DFE9-018F-44C8-8003-E4B6AD9B9333}" srcOrd="0" destOrd="0" parTransId="{A2A9390A-F03D-47D0-B009-C93807F01A31}" sibTransId="{52B01FB0-E9B9-4A20-8383-44224CE79F8C}"/>
    <dgm:cxn modelId="{4F043F58-13AB-4044-9C78-549F188C1A17}" type="presOf" srcId="{F4B2C34D-870C-4BFF-B6C8-528ABB021CAD}" destId="{AE31CAD2-DA9E-4CA0-B1AB-5A51A53F09A0}" srcOrd="0" destOrd="0" presId="urn:microsoft.com/office/officeart/2005/8/layout/arrow2"/>
    <dgm:cxn modelId="{57C6BF1A-B62F-4E35-BC7C-A365DBFEDA96}" srcId="{36885AA8-7DCF-4C2B-B7FC-A34BE8FCF44E}" destId="{C11DEDFF-75AB-4EF2-BCFF-F1B4120D7DB8}" srcOrd="2" destOrd="0" parTransId="{048B7564-063B-402C-B7FF-7E90ECBDC452}" sibTransId="{9BA57436-705F-42CD-B5AA-21F879494F4E}"/>
    <dgm:cxn modelId="{B564B86B-0FC7-4353-B942-36CAFFE33B1C}" type="presParOf" srcId="{EB21E54F-0926-41E0-8441-DD42F514ACEA}" destId="{2BDB91D4-D421-4901-BF9B-7A477AEAC935}" srcOrd="0" destOrd="0" presId="urn:microsoft.com/office/officeart/2005/8/layout/arrow2"/>
    <dgm:cxn modelId="{26599C5D-8F57-4501-9DC3-97057737202C}" type="presParOf" srcId="{EB21E54F-0926-41E0-8441-DD42F514ACEA}" destId="{E3A0F4F8-E4E1-4297-8679-57B04ECDF285}" srcOrd="1" destOrd="0" presId="urn:microsoft.com/office/officeart/2005/8/layout/arrow2"/>
    <dgm:cxn modelId="{89F5AF58-8B2E-487B-9A68-39A07319A4FC}" type="presParOf" srcId="{E3A0F4F8-E4E1-4297-8679-57B04ECDF285}" destId="{CC84E854-CDBC-4031-917D-5E8F4155FE22}" srcOrd="0" destOrd="0" presId="urn:microsoft.com/office/officeart/2005/8/layout/arrow2"/>
    <dgm:cxn modelId="{82EC298F-10CA-40C0-ACC6-54ECD2FC2654}" type="presParOf" srcId="{E3A0F4F8-E4E1-4297-8679-57B04ECDF285}" destId="{2EB19B82-5955-44A4-BAAA-DC50C451A993}" srcOrd="1" destOrd="0" presId="urn:microsoft.com/office/officeart/2005/8/layout/arrow2"/>
    <dgm:cxn modelId="{C7FD840D-DFFA-4B08-9D3E-2E0C69070B5F}" type="presParOf" srcId="{E3A0F4F8-E4E1-4297-8679-57B04ECDF285}" destId="{8695FA57-5483-4DF8-9D8D-9ABCE4D9FE10}" srcOrd="2" destOrd="0" presId="urn:microsoft.com/office/officeart/2005/8/layout/arrow2"/>
    <dgm:cxn modelId="{B45BE2C0-BBDC-4A6F-A00D-508001F42038}" type="presParOf" srcId="{E3A0F4F8-E4E1-4297-8679-57B04ECDF285}" destId="{AE31CAD2-DA9E-4CA0-B1AB-5A51A53F09A0}" srcOrd="3" destOrd="0" presId="urn:microsoft.com/office/officeart/2005/8/layout/arrow2"/>
    <dgm:cxn modelId="{708F5C25-50AB-4766-AC7F-0EF616E2CBD8}" type="presParOf" srcId="{E3A0F4F8-E4E1-4297-8679-57B04ECDF285}" destId="{88478683-4145-4EDF-996F-CF07582D9022}" srcOrd="4" destOrd="0" presId="urn:microsoft.com/office/officeart/2005/8/layout/arrow2"/>
    <dgm:cxn modelId="{65ABB3E3-EAAF-4D99-B2ED-43D01BC5F480}" type="presParOf" srcId="{E3A0F4F8-E4E1-4297-8679-57B04ECDF285}" destId="{F0F91AC4-6DA9-4270-BDDC-9BAEE969E95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B91D4-D421-4901-BF9B-7A477AEAC935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4E854-CDBC-4031-917D-5E8F4155FE22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19B82-5955-44A4-BAAA-DC50C451A993}">
      <dsp:nvSpPr>
        <dsp:cNvPr id="0" name=""/>
        <dsp:cNvSpPr/>
      </dsp:nvSpPr>
      <dsp:spPr>
        <a:xfrm>
          <a:off x="948100" y="2927344"/>
          <a:ext cx="2114970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Unsatisfactory</a:t>
          </a:r>
          <a:endParaRPr lang="en-US" sz="1800" b="1" kern="1200" dirty="0"/>
        </a:p>
      </dsp:txBody>
      <dsp:txXfrm>
        <a:off x="948100" y="2927344"/>
        <a:ext cx="2114970" cy="1101090"/>
      </dsp:txXfrm>
    </dsp:sp>
    <dsp:sp modelId="{8695FA57-5483-4DF8-9D8D-9ABCE4D9FE10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1CAD2-DA9E-4CA0-B1AB-5A51A53F09A0}">
      <dsp:nvSpPr>
        <dsp:cNvPr id="0" name=""/>
        <dsp:cNvSpPr/>
      </dsp:nvSpPr>
      <dsp:spPr>
        <a:xfrm>
          <a:off x="2461262" y="2182489"/>
          <a:ext cx="1463040" cy="38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Marginal</a:t>
          </a:r>
          <a:endParaRPr lang="en-US" sz="1800" b="1" kern="1200" dirty="0"/>
        </a:p>
      </dsp:txBody>
      <dsp:txXfrm>
        <a:off x="2461262" y="2182489"/>
        <a:ext cx="1463040" cy="384806"/>
      </dsp:txXfrm>
    </dsp:sp>
    <dsp:sp modelId="{88478683-4145-4EDF-996F-CF07582D9022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91AC4-6DA9-4270-BDDC-9BAEE969E959}">
      <dsp:nvSpPr>
        <dsp:cNvPr id="0" name=""/>
        <dsp:cNvSpPr/>
      </dsp:nvSpPr>
      <dsp:spPr>
        <a:xfrm>
          <a:off x="1969600" y="517530"/>
          <a:ext cx="1989163" cy="32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Satisfactory</a:t>
          </a:r>
          <a:endParaRPr lang="en-US" sz="1800" b="1" kern="1200" dirty="0"/>
        </a:p>
      </dsp:txBody>
      <dsp:txXfrm>
        <a:off x="1969600" y="517530"/>
        <a:ext cx="1989163" cy="320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 </a:t>
            </a:r>
            <a:endParaRPr lang="en-US" sz="90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14: Security Inspection and Validation</a:t>
            </a:r>
            <a:endParaRPr lang="en-US" sz="900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9975155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2" y="4452710"/>
            <a:ext cx="4800598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 </a:t>
            </a:r>
            <a:endParaRPr lang="en-US" sz="9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14: Security Inspection and Validation</a:t>
            </a:r>
            <a:endParaRPr lang="en-US" sz="90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199544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 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14: Security Inspection and Validation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2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 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14: Security Inspection and Validation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7699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 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14: Security Inspection and Validation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38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8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/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14: Security Inspection and Validation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366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8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53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1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5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8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23084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14: Security Inspection and Validation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90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6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9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8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4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27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2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90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5256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331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050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513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934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5401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1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4162489"/>
            <a:ext cx="3975100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108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9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1220788"/>
            <a:ext cx="3978274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614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4562" y="1224974"/>
            <a:ext cx="397414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3157220"/>
            <a:ext cx="397510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20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2613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3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8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4563" y="1220788"/>
            <a:ext cx="3975100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4562" y="3150870"/>
            <a:ext cx="3975101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603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783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4563" y="1220788"/>
            <a:ext cx="3978274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30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51632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7"/>
            <a:ext cx="39751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976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8"/>
            <a:ext cx="3975100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7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82768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4563" y="1220788"/>
            <a:ext cx="3975100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336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75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14: Security Inspection and Validation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0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Security Inspection and Validation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CISR v1.0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14: Security Inspection and Validation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List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Provides comprehensive list of unfamiliar terms or acronyms</a:t>
            </a:r>
          </a:p>
          <a:p>
            <a:pPr lvl="0"/>
            <a:r>
              <a:rPr lang="en-US" dirty="0" smtClean="0"/>
              <a:t>Helps ensure all evaluators understand all terms</a:t>
            </a:r>
          </a:p>
          <a:p>
            <a:r>
              <a:rPr lang="en-US" dirty="0" smtClean="0"/>
              <a:t>Clarifies how terms are used within context of a security inspection and validation program 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Definitions List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Provides comprehensive list of unfamiliar terms or acronyms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Helps ensure all evaluators understand all terms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Clarifies how terms are used within context of a security inspection and validation program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007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Inspections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3540" y="3644997"/>
            <a:ext cx="1891260" cy="2806603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Includes a detailed description of how inspections should be conducted</a:t>
            </a:r>
          </a:p>
          <a:p>
            <a:pPr lvl="0"/>
            <a:r>
              <a:rPr lang="en-US" dirty="0" smtClean="0"/>
              <a:t>Should include the following roles: </a:t>
            </a:r>
          </a:p>
          <a:p>
            <a:pPr lvl="1"/>
            <a:r>
              <a:rPr lang="en-US" dirty="0" smtClean="0"/>
              <a:t>Team leader</a:t>
            </a:r>
          </a:p>
          <a:p>
            <a:pPr lvl="1"/>
            <a:r>
              <a:rPr lang="en-US" dirty="0" smtClean="0"/>
              <a:t>Technical writer or editor</a:t>
            </a:r>
          </a:p>
          <a:p>
            <a:pPr lvl="1"/>
            <a:r>
              <a:rPr lang="en-US" dirty="0" smtClean="0"/>
              <a:t>Subject matter experts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5900" y="6222772"/>
            <a:ext cx="1990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DOT.GOV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Conducting Inspections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Includes a detailed description of how inspections should be conducted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Should include the following roles: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Team leader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Technical writer or editor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Subject matter experts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3560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Inspections — </a:t>
            </a:r>
            <a:br>
              <a:rPr lang="en-US" dirty="0" smtClean="0"/>
            </a:br>
            <a:r>
              <a:rPr lang="en-US" dirty="0" smtClean="0"/>
              <a:t>Team Leader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Meet with representatives from critical infrastructure</a:t>
            </a:r>
          </a:p>
          <a:p>
            <a:pPr lvl="0"/>
            <a:r>
              <a:rPr lang="en-US" dirty="0" smtClean="0"/>
              <a:t>Determine required skill set for team and selecting members</a:t>
            </a:r>
          </a:p>
          <a:p>
            <a:pPr lvl="0"/>
            <a:r>
              <a:rPr lang="en-US" dirty="0" smtClean="0"/>
              <a:t>Establish activity schedules</a:t>
            </a:r>
          </a:p>
          <a:p>
            <a:r>
              <a:rPr lang="en-US" dirty="0" smtClean="0"/>
              <a:t>Conduct team meetings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Conducting Inspections — </a:t>
            </a:r>
            <a:br>
              <a:rPr lang="en-US" sz="1000" b="0" smtClean="0"/>
            </a:br>
            <a:r>
              <a:rPr lang="en-US" sz="1000" b="0" smtClean="0"/>
              <a:t>Team Leader (1 of 2)</a:t>
            </a:r>
            <a:endParaRPr lang="en-US" sz="1000" b="0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Meet with representatives from critical 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Determine required skill set for team and selecting members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Establish activity schedules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Conduct team meetings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6523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Inspections — </a:t>
            </a:r>
            <a:br>
              <a:rPr lang="en-US" dirty="0" smtClean="0"/>
            </a:br>
            <a:r>
              <a:rPr lang="en-US" dirty="0" smtClean="0"/>
              <a:t>Team Leader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Monitor the progress of team assignments </a:t>
            </a:r>
          </a:p>
          <a:p>
            <a:pPr lvl="0"/>
            <a:r>
              <a:rPr lang="en-US" dirty="0" smtClean="0"/>
              <a:t>Gather information required to complete security inspection and validation process</a:t>
            </a:r>
          </a:p>
          <a:p>
            <a:pPr lvl="0"/>
            <a:r>
              <a:rPr lang="en-US" dirty="0" smtClean="0"/>
              <a:t>Coordinate all activities with representatives</a:t>
            </a:r>
          </a:p>
          <a:p>
            <a:r>
              <a:rPr lang="en-US" dirty="0" smtClean="0"/>
              <a:t>Ensure all required briefings and reports are written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Conducting Inspections — </a:t>
            </a:r>
            <a:br>
              <a:rPr lang="en-US" sz="1000" b="0" smtClean="0"/>
            </a:br>
            <a:r>
              <a:rPr lang="en-US" sz="1000" b="0" smtClean="0"/>
              <a:t>Team Leader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Monitor the progress of team assignments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Gather information required to complete security inspection and validation process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Coordinate all activities with representatives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Ensure all required briefings and reports are written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26569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Inspections — </a:t>
            </a:r>
            <a:br>
              <a:rPr lang="en-US" dirty="0" smtClean="0"/>
            </a:br>
            <a:r>
              <a:rPr lang="en-US" dirty="0" smtClean="0"/>
              <a:t>Technical Writer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Ensure the current required report format is used in written report	</a:t>
            </a:r>
          </a:p>
          <a:p>
            <a:pPr lvl="0"/>
            <a:r>
              <a:rPr lang="en-US" dirty="0" smtClean="0"/>
              <a:t>Attend meetings and maintain a record of the decisions made and actions to be taken</a:t>
            </a:r>
          </a:p>
          <a:p>
            <a:r>
              <a:rPr lang="en-US" dirty="0" smtClean="0"/>
              <a:t>Ensure the report is properly classified and marked in accordance with specific guidelines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Conducting Inspections — </a:t>
            </a:r>
            <a:br>
              <a:rPr lang="en-US" sz="1000" b="0" smtClean="0"/>
            </a:br>
            <a:r>
              <a:rPr lang="en-US" sz="1000" b="0" smtClean="0"/>
              <a:t>Technical Writer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Ensure the current required report format is used in written report	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Attend meetings and maintain a record of the decisions made and actions to be taken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Ensure the report is properly classified and marked in accordance with specific guidelines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4397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Conducting Inspections — </a:t>
            </a:r>
            <a:br>
              <a:rPr lang="en-US" smtClean="0"/>
            </a:br>
            <a:r>
              <a:rPr lang="en-US" smtClean="0"/>
              <a:t>Technical Writer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Review data collected with the security inspection and validation team</a:t>
            </a:r>
          </a:p>
          <a:p>
            <a:pPr lvl="0"/>
            <a:r>
              <a:rPr lang="en-US" dirty="0" smtClean="0"/>
              <a:t>Collect facility data and organize it into reference files for use	</a:t>
            </a:r>
          </a:p>
          <a:p>
            <a:r>
              <a:rPr lang="en-US" dirty="0" smtClean="0"/>
              <a:t>Ensure that the appropriate individuals review all documentation for classification purposes</a:t>
            </a:r>
            <a:endParaRPr lang="en-US" dirty="0"/>
          </a:p>
        </p:txBody>
      </p:sp>
      <p:pic>
        <p:nvPicPr>
          <p:cNvPr id="17" name="Picture 2" descr="http://www.bls.gov/ooh/images/15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1" y="4311450"/>
            <a:ext cx="2938608" cy="211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48224" y="6222088"/>
            <a:ext cx="1990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BLS.GOV</a:t>
            </a:r>
            <a:endParaRPr lang="en-US" sz="800" b="1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Conducting Inspections — </a:t>
            </a:r>
            <a:br>
              <a:rPr lang="en-US" sz="1000" b="0" smtClean="0"/>
            </a:br>
            <a:r>
              <a:rPr lang="en-US" sz="1000" b="0" smtClean="0"/>
              <a:t>Technical Writer (2 of 2)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1473200" y="5334000"/>
            <a:ext cx="14224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Review data collected with the security inspection and validation team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Collect facility data and organize it into reference files for use	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Ensure that the appropriate individuals review all documentation for classification purposes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5139705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Inspections — </a:t>
            </a:r>
            <a:br>
              <a:rPr lang="en-US" dirty="0" smtClean="0"/>
            </a:br>
            <a:r>
              <a:rPr lang="en-US" dirty="0" smtClean="0"/>
              <a:t>Subject Matter Expert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Collect security inspection and validation data based on area of expertise</a:t>
            </a:r>
          </a:p>
          <a:p>
            <a:r>
              <a:rPr lang="en-US" dirty="0" smtClean="0"/>
              <a:t>Research documentation of past performance and identify what changes, if any, have occurred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Conducting Inspections — </a:t>
            </a:r>
            <a:br>
              <a:rPr lang="en-US" sz="1000" b="0" smtClean="0"/>
            </a:br>
            <a:r>
              <a:rPr lang="en-US" sz="1000" b="0" smtClean="0"/>
              <a:t>Subject Matter Expert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Collect security inspection and validation data based on area of expertise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Research documentation of past performance and identify what changes, if any, have occurred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10282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Inspections — </a:t>
            </a:r>
            <a:br>
              <a:rPr lang="en-US" dirty="0" smtClean="0"/>
            </a:br>
            <a:r>
              <a:rPr lang="en-US" dirty="0" smtClean="0"/>
              <a:t>Subject Matter Expert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Coordinate activities with site safety and security personnel prior to conducting any performance testing or site visits</a:t>
            </a:r>
          </a:p>
          <a:p>
            <a:r>
              <a:rPr lang="en-US" dirty="0" smtClean="0"/>
              <a:t>Attend scheduled meetings and provide adequate documentation to the team leader and technical writer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Conducting Inspections — </a:t>
            </a:r>
            <a:br>
              <a:rPr lang="en-US" sz="1000" b="0" smtClean="0"/>
            </a:br>
            <a:r>
              <a:rPr lang="en-US" sz="1000" b="0" smtClean="0"/>
              <a:t>Subject Matter Expert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Coordinate activities with site safety and security personnel prior to conducting any performance testing or site visits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Attend scheduled meetings and provide adequate documentation to the team leader and technical writer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15495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Management Responsibilities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Address observations and findings of the security inspection and validation program:</a:t>
            </a:r>
          </a:p>
          <a:p>
            <a:pPr lvl="1"/>
            <a:r>
              <a:rPr lang="en-US" dirty="0" smtClean="0"/>
              <a:t>What to do after the security inspection and validation is completed</a:t>
            </a:r>
          </a:p>
          <a:p>
            <a:pPr lvl="1"/>
            <a:r>
              <a:rPr lang="en-US" dirty="0" smtClean="0"/>
              <a:t>Specify which positions are responsible for which corrective actions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Senior Management Responsibilities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Address observations and findings of the security inspection and validation program: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What to do after the security inspection and validation is completed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Specify which positions are responsible for which corrective actions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51532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Elements in </a:t>
            </a:r>
            <a:br>
              <a:rPr lang="en-US" dirty="0" smtClean="0"/>
            </a:br>
            <a:r>
              <a:rPr lang="en-US" dirty="0" smtClean="0"/>
              <a:t>Standard Operating Procedures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Creates a comprehensive plan by documenting all elements in standard operating procedures manual</a:t>
            </a:r>
          </a:p>
          <a:p>
            <a:r>
              <a:rPr lang="en-US" dirty="0" smtClean="0"/>
              <a:t>Promotes consistency and accuracy for the security inspection and validation team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Documenting Elements in </a:t>
            </a:r>
            <a:br>
              <a:rPr lang="en-US" sz="1000" b="0" smtClean="0"/>
            </a:br>
            <a:r>
              <a:rPr lang="en-US" sz="1000" b="0" smtClean="0"/>
              <a:t>Standard Operating Procedures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Creates a comprehensive plan by documenting all elements in standard operating procedures manual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Promotes consistency and accuracy for the security inspection and validation team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23484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Objective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By the end of this module, you will be able to describe how to develop a security inspection and validation program</a:t>
            </a:r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Objective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 describe how to develop a security inspection and validation program</a:t>
            </a:r>
            <a:endParaRPr lang="en-US" sz="10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14.1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A written order for implementing and conducting the program</a:t>
            </a:r>
          </a:p>
          <a:p>
            <a:r>
              <a:rPr lang="en-US" smtClean="0"/>
              <a:t>Provides information for:</a:t>
            </a:r>
          </a:p>
          <a:p>
            <a:pPr lvl="1"/>
            <a:r>
              <a:rPr lang="en-US" smtClean="0"/>
              <a:t>Reason for the order</a:t>
            </a:r>
          </a:p>
          <a:p>
            <a:pPr lvl="1"/>
            <a:r>
              <a:rPr lang="en-US" smtClean="0"/>
              <a:t>Manner in which the inspection will be conducted</a:t>
            </a:r>
          </a:p>
          <a:p>
            <a:pPr lvl="1"/>
            <a:r>
              <a:rPr lang="en-US" smtClean="0"/>
              <a:t>Required format for findings and observations</a:t>
            </a:r>
          </a:p>
          <a:p>
            <a:pPr lvl="1"/>
            <a:r>
              <a:rPr lang="en-US" smtClean="0"/>
              <a:t>Description of corrective action plan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Security Inspection and </a:t>
            </a:r>
            <a:br>
              <a:rPr lang="en-US" sz="2400" dirty="0" smtClean="0"/>
            </a:br>
            <a:r>
              <a:rPr lang="en-US" sz="2400" dirty="0" smtClean="0"/>
              <a:t>Validation Program Directive (1 of 2)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A written order for implementing and conducting the program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Provides information for: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Reason for the order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Manner in which the inspection will be conducted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Required format for findings and observations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Description of corrective action plan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3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700" b="0" dirty="0" smtClean="0"/>
              <a:t>Security Inspection and </a:t>
            </a:r>
            <a:br>
              <a:rPr lang="en-US" sz="700" b="0" dirty="0" smtClean="0"/>
            </a:br>
            <a:r>
              <a:rPr lang="en-US" sz="700" b="0" dirty="0" smtClean="0"/>
              <a:t>Validation Program Directive (1 of 2)</a:t>
            </a:r>
            <a:endParaRPr lang="en-US" sz="7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14.1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51834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Discussion questions:</a:t>
            </a:r>
          </a:p>
          <a:p>
            <a:pPr lvl="1"/>
            <a:r>
              <a:rPr lang="en-US" dirty="0" smtClean="0"/>
              <a:t>What is the purpose of this program?</a:t>
            </a:r>
          </a:p>
          <a:p>
            <a:pPr lvl="1"/>
            <a:r>
              <a:rPr lang="en-US" dirty="0" smtClean="0"/>
              <a:t>How many references were considered for this program?</a:t>
            </a:r>
          </a:p>
          <a:p>
            <a:pPr lvl="1"/>
            <a:r>
              <a:rPr lang="en-US" dirty="0" smtClean="0"/>
              <a:t>What would initiate a program update?</a:t>
            </a:r>
          </a:p>
          <a:p>
            <a:pPr lvl="1"/>
            <a:r>
              <a:rPr lang="en-US" dirty="0" smtClean="0"/>
              <a:t>What responsibilities are assigned to the critical infrastructure security manager?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Security Inspection and </a:t>
            </a:r>
            <a:br>
              <a:rPr lang="en-US" sz="2400" dirty="0" smtClean="0"/>
            </a:br>
            <a:r>
              <a:rPr lang="en-US" sz="2400" dirty="0" smtClean="0"/>
              <a:t>Validation Program Directive (2 of 2)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14.1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Discussion questions: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What is the purpose of this program?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How many references were considered for this program?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What would initiate a program update?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What responsibilities are assigned to the critical infrastructure security manager?</a:t>
            </a:r>
            <a:endParaRPr lang="en-US" sz="1000" b="0" dirty="0"/>
          </a:p>
        </p:txBody>
      </p:sp>
      <p:sp>
        <p:nvSpPr>
          <p:cNvPr id="13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700" b="0" dirty="0" smtClean="0"/>
              <a:t>Security Inspection and </a:t>
            </a:r>
            <a:br>
              <a:rPr lang="en-US" sz="700" b="0" dirty="0" smtClean="0"/>
            </a:br>
            <a:r>
              <a:rPr lang="en-US" sz="700" b="0" dirty="0" smtClean="0"/>
              <a:t>Validation Program Directive (2 of 2)</a:t>
            </a:r>
            <a:endParaRPr lang="en-US" sz="700" b="0" dirty="0"/>
          </a:p>
        </p:txBody>
      </p:sp>
      <p:sp>
        <p:nvSpPr>
          <p:cNvPr id="14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14.1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070330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Security </a:t>
            </a:r>
            <a:br>
              <a:rPr lang="en-US" dirty="0" smtClean="0"/>
            </a:br>
            <a:r>
              <a:rPr lang="en-US" dirty="0" smtClean="0"/>
              <a:t>Inspection and Validation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This section will cover:</a:t>
            </a:r>
          </a:p>
          <a:p>
            <a:pPr lvl="1"/>
            <a:r>
              <a:rPr lang="en-US" dirty="0" smtClean="0"/>
              <a:t>Phase 1: Inspection planning</a:t>
            </a:r>
          </a:p>
          <a:p>
            <a:pPr lvl="1"/>
            <a:r>
              <a:rPr lang="en-US" dirty="0" smtClean="0"/>
              <a:t>Phase 2: Conducting inspection</a:t>
            </a:r>
          </a:p>
          <a:p>
            <a:pPr lvl="1"/>
            <a:r>
              <a:rPr lang="en-US" dirty="0" smtClean="0"/>
              <a:t>Phase 3: Close-out</a:t>
            </a:r>
          </a:p>
          <a:p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Phases of the Security </a:t>
            </a:r>
            <a:br>
              <a:rPr lang="en-US" sz="1000" b="0" smtClean="0"/>
            </a:br>
            <a:r>
              <a:rPr lang="en-US" sz="1000" b="0" smtClean="0"/>
              <a:t>Inspection and Validation Program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This section will cover: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Phase 1: Inspection planning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Phase 2: Conducting inspection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Phase 3: Close-out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8202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1: Inspection Planning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5277" y="3760837"/>
            <a:ext cx="2692524" cy="2157364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Gather and review primary documents </a:t>
            </a:r>
          </a:p>
          <a:p>
            <a:pPr lvl="0"/>
            <a:r>
              <a:rPr lang="en-US" smtClean="0"/>
              <a:t>Identify records and other documents that will be reviewed on-site</a:t>
            </a:r>
          </a:p>
          <a:p>
            <a:r>
              <a:rPr lang="en-US" smtClean="0"/>
              <a:t>Identify assets associated with the critical infrastructure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7076" y="5702757"/>
            <a:ext cx="1990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DS/T/ATA</a:t>
            </a:r>
            <a:endParaRPr lang="en-US" sz="800" b="1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Phase 1: Inspection Planning (1 of 2)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Gather and review primary documents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Identify records and other documents that will be reviewed on-site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Identify assets associated with the critical infrastructure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734334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Inspection Planning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2" descr="http://www.fema.gov/media-library-data/ce7d4d32-64cc-47ac-9930-d5b145b53ed4/44913_medium.jpg"/>
          <p:cNvPicPr>
            <a:picLocks noGrp="1" noChangeAspect="1" noChangeArrowheads="1"/>
          </p:cNvPicPr>
          <p:nvPr>
            <p:ph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4"/>
          <a:stretch/>
        </p:blipFill>
        <p:spPr>
          <a:xfrm>
            <a:off x="3962401" y="3507092"/>
            <a:ext cx="2635288" cy="2195664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Familiarize team members with the site</a:t>
            </a:r>
          </a:p>
          <a:p>
            <a:pPr lvl="0"/>
            <a:r>
              <a:rPr lang="en-US" dirty="0" smtClean="0"/>
              <a:t>Determine the extent of the inspection</a:t>
            </a:r>
          </a:p>
          <a:p>
            <a:pPr lvl="0"/>
            <a:r>
              <a:rPr lang="en-US" dirty="0" smtClean="0"/>
              <a:t>Identify essential personnel to be interviewed</a:t>
            </a:r>
          </a:p>
          <a:p>
            <a:r>
              <a:rPr lang="en-US" dirty="0" smtClean="0"/>
              <a:t>Identify systems performance tests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6963" y="5487311"/>
            <a:ext cx="1990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FEMA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Phase 1: Inspection Planning (2 of 2)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Familiarize team members with the site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Determine the extent of the inspection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Identify essential personnel to be interviewed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Identify systems performance tests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996294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Conducting the Inspection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2" descr="http://www.dlt.ri.gov/occusafe/images/elevator.jpg"/>
          <p:cNvPicPr>
            <a:picLocks noGrp="1" noChangeAspect="1" noChangeArrowheads="1"/>
          </p:cNvPicPr>
          <p:nvPr>
            <p:ph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7"/>
          <a:stretch/>
        </p:blipFill>
        <p:spPr>
          <a:xfrm>
            <a:off x="4326307" y="3697999"/>
            <a:ext cx="1783978" cy="2794209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Conduct data collection and analysis</a:t>
            </a:r>
          </a:p>
          <a:p>
            <a:pPr lvl="0"/>
            <a:r>
              <a:rPr lang="en-US" dirty="0" smtClean="0"/>
              <a:t>Review all pertinent records and documents</a:t>
            </a:r>
          </a:p>
          <a:p>
            <a:pPr lvl="0"/>
            <a:r>
              <a:rPr lang="en-US" dirty="0" smtClean="0"/>
              <a:t>Interview essential personnel</a:t>
            </a:r>
          </a:p>
          <a:p>
            <a:pPr lvl="0"/>
            <a:r>
              <a:rPr lang="en-US" dirty="0" smtClean="0"/>
              <a:t>Tour facility and observe employees </a:t>
            </a:r>
          </a:p>
          <a:p>
            <a:r>
              <a:rPr lang="en-US" dirty="0" smtClean="0"/>
              <a:t>Conduct limited scope performance testing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1510" y="6317436"/>
            <a:ext cx="1990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RI.GOV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Phase 2: Conducting the Inspection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Conduct data collection and analysis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Review all pertinent records and documents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Interview essential personnel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Tour facility and observe employees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Conduct limited scope performance testing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132711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14.2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Quick reference and can be used by anyone on the security inspection and validation team</a:t>
            </a:r>
          </a:p>
          <a:p>
            <a:r>
              <a:rPr lang="en-US" dirty="0" smtClean="0"/>
              <a:t>Can provide pass or fail information for the report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Inspection and Validation Checklists (1 of 2)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Quick reference and can be used by anyone on the security inspection and validation team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Can provide pass or fail information for the report</a:t>
            </a:r>
            <a:endParaRPr lang="en-US" sz="1000" b="0" dirty="0"/>
          </a:p>
        </p:txBody>
      </p:sp>
      <p:sp>
        <p:nvSpPr>
          <p:cNvPr id="13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Security Inspection and Validation Checklists (1 of 2) </a:t>
            </a:r>
            <a:endParaRPr lang="en-US" sz="1000" b="0" dirty="0"/>
          </a:p>
        </p:txBody>
      </p:sp>
      <p:sp>
        <p:nvSpPr>
          <p:cNvPr id="14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14.2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383667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14.2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Used to assess each of the following areas:</a:t>
            </a:r>
          </a:p>
          <a:p>
            <a:pPr lvl="1"/>
            <a:r>
              <a:rPr lang="en-US" dirty="0" smtClean="0"/>
              <a:t>Policies and procedures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Ability to delay access</a:t>
            </a:r>
          </a:p>
          <a:p>
            <a:pPr lvl="1"/>
            <a:r>
              <a:rPr lang="en-US" dirty="0" smtClean="0"/>
              <a:t>Security force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Inspection and Validation Checklists (2 of 2)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Used to assess each of the following areas: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Policies and procedures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Technology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Ability to delay access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Security force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3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Security Inspection and Validation Checklists (2 of 2) </a:t>
            </a:r>
            <a:endParaRPr lang="en-US" sz="10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14.2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169785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Scope </a:t>
            </a:r>
            <a:br>
              <a:rPr lang="en-US" dirty="0" smtClean="0"/>
            </a:br>
            <a:r>
              <a:rPr lang="en-US" dirty="0" smtClean="0"/>
              <a:t>Performance Testing Purpose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Ensure procedures are being followed as directed </a:t>
            </a:r>
          </a:p>
          <a:p>
            <a:pPr lvl="0"/>
            <a:r>
              <a:rPr lang="en-US" dirty="0" smtClean="0"/>
              <a:t>Verify that variances are documented</a:t>
            </a:r>
          </a:p>
          <a:p>
            <a:r>
              <a:rPr lang="en-US" dirty="0" smtClean="0"/>
              <a:t>Confirm that the physical protection system is operating as expected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Limited Scope </a:t>
            </a:r>
            <a:br>
              <a:rPr lang="en-US" sz="1000" b="0" smtClean="0"/>
            </a:br>
            <a:r>
              <a:rPr lang="en-US" sz="1000" b="0" smtClean="0"/>
              <a:t>Performance Testing Purpose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Ensure procedures are being followed as directed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Verify that variances are documented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Confirm that the physical protection system is operating as expected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273887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14.3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Operability tests</a:t>
            </a:r>
          </a:p>
          <a:p>
            <a:pPr lvl="0"/>
            <a:r>
              <a:rPr lang="en-US" dirty="0" smtClean="0"/>
              <a:t>Performance tests</a:t>
            </a:r>
          </a:p>
          <a:p>
            <a:pPr lvl="0"/>
            <a:r>
              <a:rPr lang="en-US" dirty="0" smtClean="0"/>
              <a:t>Post-maintenance tests</a:t>
            </a:r>
          </a:p>
          <a:p>
            <a:pPr lvl="0"/>
            <a:r>
              <a:rPr lang="en-US" dirty="0" smtClean="0"/>
              <a:t>Whole system and limited scope tests</a:t>
            </a:r>
          </a:p>
          <a:p>
            <a:r>
              <a:rPr lang="en-US" dirty="0" smtClean="0"/>
              <a:t>Evaluation tests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Limited Scope </a:t>
            </a:r>
            <a:br>
              <a:rPr lang="en-US" dirty="0" smtClean="0"/>
            </a:br>
            <a:r>
              <a:rPr lang="en-US" dirty="0" smtClean="0"/>
              <a:t>Performance Testing Classes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Operability tests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Performance tests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Post-maintenance tests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Whole system and limited scope tests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Evaluation tests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Limited Scope </a:t>
            </a:r>
            <a:br>
              <a:rPr lang="en-US" sz="900" b="0" dirty="0" smtClean="0"/>
            </a:br>
            <a:r>
              <a:rPr lang="en-US" sz="900" b="0" dirty="0" smtClean="0"/>
              <a:t>Performance Testing Classes</a:t>
            </a:r>
            <a:endParaRPr lang="en-US" sz="9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14.3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84916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Protection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07" y="1220788"/>
            <a:ext cx="6212811" cy="3719512"/>
          </a:xfrm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513609" y="1593185"/>
            <a:ext cx="1912685" cy="12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Identify </a:t>
            </a: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Critical Infrastructure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2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447442" y="1593185"/>
            <a:ext cx="1836175" cy="12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Assess Critical Infrastructure Components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5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434445" y="1629113"/>
            <a:ext cx="1834593" cy="122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Identify Critical Infrastructure Assets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6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90026" y="3515789"/>
            <a:ext cx="1759670" cy="12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Analyze the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Threat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Modules 7–10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826637" y="3560490"/>
            <a:ext cx="1759670" cy="122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Identify Security Counter-measures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Modules 11</a:t>
            </a:r>
            <a:r>
              <a:rPr lang="en-US" sz="1200" b="1" dirty="0">
                <a:solidFill>
                  <a:srgbClr val="FFFFFF"/>
                </a:solidFill>
                <a:cs typeface="Calibri" pitchFamily="34" charset="0"/>
              </a:rPr>
              <a:t>–</a:t>
            </a:r>
            <a:r>
              <a:rPr lang="en-US" sz="12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14</a:t>
            </a:r>
            <a:endParaRPr lang="en-US" sz="1200" b="1" dirty="0">
              <a:latin typeface="+mj-lt"/>
              <a:cs typeface="Calibri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742661" y="3557829"/>
            <a:ext cx="1836178" cy="12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Develop Operational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Resilience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15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426294" y="1275049"/>
            <a:ext cx="1857323" cy="3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800" b="1" dirty="0" smtClean="0">
                <a:latin typeface="+mj-lt"/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1800" b="1" dirty="0">
                <a:latin typeface="+mj-lt"/>
                <a:ea typeface="Calibri" pitchFamily="34" charset="0"/>
                <a:cs typeface="Calibri" pitchFamily="34" charset="0"/>
              </a:rPr>
              <a:t>1</a:t>
            </a:r>
            <a:endParaRPr lang="en-US" sz="1800" b="1" dirty="0">
              <a:latin typeface="+mj-lt"/>
              <a:cs typeface="Calibri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890026" y="3242224"/>
            <a:ext cx="1709507" cy="3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800" b="1" dirty="0" smtClean="0">
                <a:latin typeface="+mj-lt"/>
                <a:ea typeface="Calibri" pitchFamily="34" charset="0"/>
                <a:cs typeface="Calibri" pitchFamily="34" charset="0"/>
              </a:rPr>
              <a:t>VAM Phase 2</a:t>
            </a:r>
            <a:endParaRPr lang="en-US" sz="1800" b="1" dirty="0">
              <a:latin typeface="+mj-lt"/>
              <a:cs typeface="Calibri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826637" y="3232093"/>
            <a:ext cx="1759238" cy="3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800" b="1" dirty="0" smtClean="0">
                <a:latin typeface="+mj-lt"/>
                <a:ea typeface="Calibri" pitchFamily="34" charset="0"/>
                <a:cs typeface="Calibri" pitchFamily="34" charset="0"/>
              </a:rPr>
              <a:t>VAM Phase 3</a:t>
            </a:r>
            <a:endParaRPr lang="en-US" sz="1800" b="1" dirty="0">
              <a:latin typeface="+mj-lt"/>
              <a:cs typeface="Calibri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742661" y="3242224"/>
            <a:ext cx="1784357" cy="3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800" b="1" dirty="0" smtClean="0">
                <a:latin typeface="+mj-lt"/>
                <a:ea typeface="Calibri" pitchFamily="34" charset="0"/>
                <a:cs typeface="Calibri" pitchFamily="34" charset="0"/>
              </a:rPr>
              <a:t>VAM Phase 4</a:t>
            </a:r>
            <a:endParaRPr lang="en-US" sz="1800" b="1" dirty="0">
              <a:latin typeface="+mj-lt"/>
              <a:cs typeface="Calibri" pitchFamily="34" charset="0"/>
            </a:endParaRPr>
          </a:p>
        </p:txBody>
      </p:sp>
      <p:sp>
        <p:nvSpPr>
          <p:cNvPr id="3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000" b="0" dirty="0"/>
          </a:p>
        </p:txBody>
      </p:sp>
      <p:sp>
        <p:nvSpPr>
          <p:cNvPr id="44" name="CallAddL" hidden="1"/>
          <p:cNvSpPr/>
          <p:nvPr/>
        </p:nvSpPr>
        <p:spPr>
          <a:xfrm>
            <a:off x="132716" y="5908474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2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46" name="CallAddL" hidden="1"/>
          <p:cNvSpPr/>
          <p:nvPr/>
        </p:nvSpPr>
        <p:spPr>
          <a:xfrm>
            <a:off x="10615" y="5490659"/>
            <a:ext cx="106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Identify Critical Infrastructure</a:t>
            </a:r>
          </a:p>
          <a:p>
            <a:pPr algn="ctr"/>
            <a:r>
              <a:rPr lang="en-US" sz="600" dirty="0"/>
              <a:t>Module 2</a:t>
            </a:r>
          </a:p>
        </p:txBody>
      </p:sp>
      <p:sp>
        <p:nvSpPr>
          <p:cNvPr id="47" name="CallAddL" hidden="1"/>
          <p:cNvSpPr txBox="1">
            <a:spLocks noChangeArrowheads="1"/>
          </p:cNvSpPr>
          <p:nvPr/>
        </p:nvSpPr>
        <p:spPr bwMode="auto">
          <a:xfrm>
            <a:off x="1061540" y="5490659"/>
            <a:ext cx="1028700" cy="45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" dirty="0"/>
              <a:t>Assess Critical Infrastructure Components</a:t>
            </a:r>
          </a:p>
          <a:p>
            <a:pPr algn="ctr"/>
            <a:r>
              <a:rPr lang="en-US" sz="600" dirty="0"/>
              <a:t>Module 5</a:t>
            </a:r>
          </a:p>
        </p:txBody>
      </p:sp>
      <p:sp>
        <p:nvSpPr>
          <p:cNvPr id="48" name="CallAddL" hidden="1"/>
          <p:cNvSpPr txBox="1">
            <a:spLocks noChangeArrowheads="1"/>
          </p:cNvSpPr>
          <p:nvPr/>
        </p:nvSpPr>
        <p:spPr bwMode="auto">
          <a:xfrm>
            <a:off x="1992860" y="5490659"/>
            <a:ext cx="865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 smtClean="0">
                <a:latin typeface="+mj-lt"/>
                <a:ea typeface="Calibri" pitchFamily="34" charset="0"/>
                <a:cs typeface="Calibri" pitchFamily="34" charset="0"/>
              </a:rPr>
              <a:t>Identify Critical Infrastructure Assets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Module 6</a:t>
            </a:r>
            <a:endParaRPr lang="en-US" sz="600" dirty="0">
              <a:latin typeface="+mj-lt"/>
              <a:cs typeface="Calibri" pitchFamily="34" charset="0"/>
            </a:endParaRPr>
          </a:p>
        </p:txBody>
      </p:sp>
      <p:sp>
        <p:nvSpPr>
          <p:cNvPr id="49" name="CallAddL" hidden="1"/>
          <p:cNvSpPr txBox="1">
            <a:spLocks noChangeArrowheads="1"/>
          </p:cNvSpPr>
          <p:nvPr/>
        </p:nvSpPr>
        <p:spPr bwMode="auto">
          <a:xfrm>
            <a:off x="89991" y="6115803"/>
            <a:ext cx="901699" cy="2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 smtClean="0">
                <a:latin typeface="+mj-lt"/>
                <a:ea typeface="Calibri" pitchFamily="34" charset="0"/>
                <a:cs typeface="Calibri" pitchFamily="34" charset="0"/>
              </a:rPr>
              <a:t>Analyze the Threat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Modules 7-10</a:t>
            </a:r>
            <a:endParaRPr lang="en-US" sz="600" dirty="0">
              <a:latin typeface="+mj-lt"/>
              <a:cs typeface="Calibri" pitchFamily="34" charset="0"/>
            </a:endParaRPr>
          </a:p>
        </p:txBody>
      </p:sp>
      <p:sp>
        <p:nvSpPr>
          <p:cNvPr id="50" name="CallAddL" hidden="1"/>
          <p:cNvSpPr txBox="1">
            <a:spLocks noChangeArrowheads="1"/>
          </p:cNvSpPr>
          <p:nvPr/>
        </p:nvSpPr>
        <p:spPr bwMode="auto">
          <a:xfrm>
            <a:off x="1067890" y="6052303"/>
            <a:ext cx="1016000" cy="58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Identify 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Security 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Counter-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Measures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Modules 11-14</a:t>
            </a:r>
            <a:endParaRPr lang="en-US" sz="600" dirty="0">
              <a:latin typeface="+mj-lt"/>
              <a:cs typeface="Calibri" pitchFamily="34" charset="0"/>
            </a:endParaRPr>
          </a:p>
        </p:txBody>
      </p:sp>
      <p:sp>
        <p:nvSpPr>
          <p:cNvPr id="51" name="CallAddL" hidden="1"/>
          <p:cNvSpPr txBox="1">
            <a:spLocks noChangeArrowheads="1"/>
          </p:cNvSpPr>
          <p:nvPr/>
        </p:nvSpPr>
        <p:spPr bwMode="auto">
          <a:xfrm>
            <a:off x="2028725" y="6115803"/>
            <a:ext cx="793751" cy="4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Develop Operational Resilience 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Module 15</a:t>
            </a:r>
          </a:p>
        </p:txBody>
      </p:sp>
      <p:sp>
        <p:nvSpPr>
          <p:cNvPr id="52" name="CallAddL" hidden="1"/>
          <p:cNvSpPr/>
          <p:nvPr/>
        </p:nvSpPr>
        <p:spPr>
          <a:xfrm>
            <a:off x="1082041" y="5338901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1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53" name="CallAddL" hidden="1"/>
          <p:cNvSpPr/>
          <p:nvPr/>
        </p:nvSpPr>
        <p:spPr>
          <a:xfrm>
            <a:off x="132716" y="5908474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2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54" name="CallAddL" hidden="1"/>
          <p:cNvSpPr/>
          <p:nvPr/>
        </p:nvSpPr>
        <p:spPr>
          <a:xfrm>
            <a:off x="1167766" y="5908474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3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55" name="CallAddL" hidden="1"/>
          <p:cNvSpPr/>
          <p:nvPr/>
        </p:nvSpPr>
        <p:spPr>
          <a:xfrm>
            <a:off x="2017476" y="5908474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4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34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Physical Protection System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789493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Scope </a:t>
            </a:r>
            <a:br>
              <a:rPr lang="en-US" dirty="0" smtClean="0"/>
            </a:br>
            <a:r>
              <a:rPr lang="en-US" dirty="0" smtClean="0"/>
              <a:t>Performance Testing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Recorded and later analyzed</a:t>
            </a:r>
          </a:p>
          <a:p>
            <a:r>
              <a:rPr lang="en-US" dirty="0" smtClean="0"/>
              <a:t>Used to assign a rating of the physical protection system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Limited Scope </a:t>
            </a:r>
            <a:br>
              <a:rPr lang="en-US" sz="1000" b="0" smtClean="0"/>
            </a:br>
            <a:r>
              <a:rPr lang="en-US" sz="1000" b="0" smtClean="0"/>
              <a:t>Performance Testing Results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Recorded and later analyzed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Used to assign a rating of the physical protection system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056113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14.3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Satisfactory</a:t>
            </a:r>
          </a:p>
          <a:p>
            <a:r>
              <a:rPr lang="en-US" dirty="0" smtClean="0"/>
              <a:t>Marginal</a:t>
            </a:r>
          </a:p>
          <a:p>
            <a:r>
              <a:rPr lang="en-US" dirty="0" smtClean="0"/>
              <a:t>Unsatisfactory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Limited Scope Performance Testing Rating System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40701045"/>
              </p:ext>
            </p:extLst>
          </p:nvPr>
        </p:nvGraphicFramePr>
        <p:xfrm>
          <a:off x="2962275" y="24542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Satisfactory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Marginal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Unsatisfactory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5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Limited Scope Performance Testing Rating System</a:t>
            </a:r>
            <a:endParaRPr lang="en-US" sz="1000" b="0" dirty="0"/>
          </a:p>
        </p:txBody>
      </p:sp>
      <p:sp>
        <p:nvSpPr>
          <p:cNvPr id="28" name="CallAddR" hidden="1"/>
          <p:cNvSpPr/>
          <p:nvPr/>
        </p:nvSpPr>
        <p:spPr>
          <a:xfrm>
            <a:off x="1734820" y="5476240"/>
            <a:ext cx="1016000" cy="3048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959" tIns="0" rIns="0" bIns="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>
                <a:solidFill>
                  <a:schemeClr val="tx1"/>
                </a:solidFill>
              </a:rPr>
              <a:t>Satisfactory</a:t>
            </a: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29" name="CallAddR" hidden="1"/>
          <p:cNvSpPr/>
          <p:nvPr/>
        </p:nvSpPr>
        <p:spPr>
          <a:xfrm>
            <a:off x="1109980" y="5803900"/>
            <a:ext cx="1016000" cy="3048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17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>
                <a:solidFill>
                  <a:schemeClr val="tx1"/>
                </a:solidFill>
              </a:rPr>
              <a:t>Marginal</a:t>
            </a: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30" name="CallAddR" hidden="1"/>
          <p:cNvSpPr/>
          <p:nvPr/>
        </p:nvSpPr>
        <p:spPr>
          <a:xfrm>
            <a:off x="444500" y="6172200"/>
            <a:ext cx="1016000" cy="3048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984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>
                <a:solidFill>
                  <a:schemeClr val="tx1"/>
                </a:solidFill>
              </a:rPr>
              <a:t>Unsatisfactory</a:t>
            </a: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2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14.3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346471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3: Close-Out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3460" y="3825769"/>
            <a:ext cx="3263086" cy="2092431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Identify findings and observations</a:t>
            </a:r>
          </a:p>
          <a:p>
            <a:pPr lvl="1"/>
            <a:r>
              <a:rPr lang="en-US" dirty="0" smtClean="0"/>
              <a:t>Discuss the effect on the critical infrastructure</a:t>
            </a:r>
          </a:p>
          <a:p>
            <a:pPr lvl="1"/>
            <a:r>
              <a:rPr lang="en-US" dirty="0" smtClean="0"/>
              <a:t>Assign a rating</a:t>
            </a:r>
          </a:p>
          <a:p>
            <a:pPr lvl="0"/>
            <a:r>
              <a:rPr lang="en-US" dirty="0" smtClean="0"/>
              <a:t>Present findings</a:t>
            </a:r>
          </a:p>
          <a:p>
            <a:r>
              <a:rPr lang="en-US" dirty="0" smtClean="0"/>
              <a:t>Create a report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5821" y="5702756"/>
            <a:ext cx="1990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Phase 3: Close-Out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Goals: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Identify findings and observations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Discuss the effect on the critical infrastructure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Assign a rating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Present findings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Create a report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671961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14.4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Security inspection and validation methodology</a:t>
            </a:r>
          </a:p>
          <a:p>
            <a:r>
              <a:rPr lang="en-US" dirty="0" smtClean="0"/>
              <a:t>System assessment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Inspection and Validation Report (1 of 2)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Executive summary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Introduction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Security inspection and validation methodology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System assessment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Security Inspection and Validation Report (1 of 2)</a:t>
            </a:r>
            <a:endParaRPr lang="en-US" sz="10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14.4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617568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14.4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Performance testing requirements </a:t>
            </a:r>
          </a:p>
          <a:p>
            <a:r>
              <a:rPr lang="en-US" dirty="0" smtClean="0"/>
              <a:t>Recommendations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Inspection and Validation Report (2 of 2)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Performance testing requirements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Recommendations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Conclusions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References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Security Inspection and Validation Report (2 of 2)</a:t>
            </a:r>
            <a:endParaRPr lang="en-US" sz="10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14.4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67242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 wrap="square">
            <a:normAutofit fontScale="92500" lnSpcReduction="10000"/>
          </a:bodyPr>
          <a:lstStyle/>
          <a:p>
            <a:r>
              <a:rPr lang="en-US" dirty="0" smtClean="0"/>
              <a:t>Threaded Exercise Workbook Part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Purpose: to develop a security inspection and validation checklist for the National Ministries Building</a:t>
            </a:r>
          </a:p>
          <a:p>
            <a:pPr lvl="1"/>
            <a:r>
              <a:rPr lang="en-US" dirty="0" smtClean="0"/>
              <a:t>Duration: 60 minutes (45-exercise;15-debrief)</a:t>
            </a:r>
          </a:p>
          <a:p>
            <a:pPr lvl="1"/>
            <a:r>
              <a:rPr lang="en-US" dirty="0" smtClean="0"/>
              <a:t>Group composition: table groups</a:t>
            </a:r>
          </a:p>
          <a:p>
            <a:pPr lvl="1"/>
            <a:r>
              <a:rPr lang="en-US" dirty="0" smtClean="0"/>
              <a:t>Debrief: large-group discussion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Threaded Exercise—National Ministries Building Part 7 (1 of 2)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Purpose: to develop a security inspection and validation checklist for the National Ministries Building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Duration: 60 minutes (45-exercise;15-debrief)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Debrief: large-group discussion</a:t>
            </a:r>
            <a:endParaRPr lang="en-US" sz="1000" b="0" dirty="0"/>
          </a:p>
        </p:txBody>
      </p:sp>
      <p:sp>
        <p:nvSpPr>
          <p:cNvPr id="13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800" b="0" dirty="0" smtClean="0"/>
              <a:t>Threaded Exercise—National Ministries Building Part 7 (1 of 2) </a:t>
            </a:r>
            <a:endParaRPr lang="en-US" sz="8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Threaded Exercise Workbook Part 7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680567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 wrap="square">
            <a:normAutofit fontScale="92500" lnSpcReduction="10000"/>
          </a:bodyPr>
          <a:lstStyle/>
          <a:p>
            <a:r>
              <a:rPr lang="en-US" dirty="0" smtClean="0"/>
              <a:t>Threaded Exercise Workbook Part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Content Placeholder 10" descr="VIST2_Mod-6_Graphic-attachment-1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98" y="1111752"/>
            <a:ext cx="5441192" cy="4069847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Threaded Exercise—National Ministries Building Part 7 (2 of 2)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40" name="Text Box 99"/>
          <p:cNvSpPr txBox="1">
            <a:spLocks noChangeArrowheads="1"/>
          </p:cNvSpPr>
          <p:nvPr/>
        </p:nvSpPr>
        <p:spPr bwMode="auto">
          <a:xfrm>
            <a:off x="4368690" y="1230314"/>
            <a:ext cx="1143000" cy="7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Ministry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of Defense</a:t>
            </a:r>
          </a:p>
        </p:txBody>
      </p:sp>
      <p:sp>
        <p:nvSpPr>
          <p:cNvPr id="41" name="Text Box 98"/>
          <p:cNvSpPr txBox="1">
            <a:spLocks noChangeArrowheads="1"/>
          </p:cNvSpPr>
          <p:nvPr/>
        </p:nvSpPr>
        <p:spPr bwMode="auto">
          <a:xfrm>
            <a:off x="5261659" y="1332550"/>
            <a:ext cx="904875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Security </a:t>
            </a:r>
            <a:r>
              <a:rPr lang="en-US" sz="1200" b="1" dirty="0" smtClean="0">
                <a:effectLst/>
                <a:latin typeface="+mn-lt"/>
                <a:ea typeface="Calibri"/>
                <a:cs typeface="Times New Roman"/>
              </a:rPr>
              <a:t>office</a:t>
            </a:r>
            <a:endParaRPr lang="en-US" sz="12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2" name="Text Box 100"/>
          <p:cNvSpPr txBox="1">
            <a:spLocks noChangeArrowheads="1"/>
          </p:cNvSpPr>
          <p:nvPr/>
        </p:nvSpPr>
        <p:spPr bwMode="auto">
          <a:xfrm>
            <a:off x="6660088" y="1927860"/>
            <a:ext cx="88360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Foreign </a:t>
            </a:r>
            <a:r>
              <a:rPr lang="en-US" sz="1200" b="1" dirty="0" smtClean="0">
                <a:effectLst/>
                <a:latin typeface="+mn-lt"/>
                <a:ea typeface="Calibri"/>
                <a:cs typeface="Times New Roman"/>
              </a:rPr>
              <a:t>embassy</a:t>
            </a:r>
            <a:endParaRPr lang="en-US" sz="12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6529516" y="2655888"/>
            <a:ext cx="1014174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effectLst/>
                <a:latin typeface="+mn-lt"/>
                <a:ea typeface="Calibri"/>
                <a:cs typeface="Times New Roman"/>
              </a:rPr>
              <a:t>Building generator</a:t>
            </a:r>
            <a:endParaRPr lang="en-US" sz="11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4" name="Text Box 130"/>
          <p:cNvSpPr txBox="1">
            <a:spLocks noChangeArrowheads="1"/>
          </p:cNvSpPr>
          <p:nvPr/>
        </p:nvSpPr>
        <p:spPr bwMode="auto">
          <a:xfrm>
            <a:off x="5373895" y="4809491"/>
            <a:ext cx="154495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n-lt"/>
                <a:ea typeface="Calibri"/>
                <a:cs typeface="Times New Roman"/>
              </a:rPr>
              <a:t>Second Street</a:t>
            </a:r>
          </a:p>
        </p:txBody>
      </p:sp>
      <p:sp>
        <p:nvSpPr>
          <p:cNvPr id="45" name="Text Box 129"/>
          <p:cNvSpPr txBox="1">
            <a:spLocks noChangeArrowheads="1"/>
          </p:cNvSpPr>
          <p:nvPr/>
        </p:nvSpPr>
        <p:spPr bwMode="auto">
          <a:xfrm>
            <a:off x="3703844" y="4777424"/>
            <a:ext cx="13608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n-lt"/>
                <a:ea typeface="Calibri"/>
                <a:cs typeface="Times New Roman"/>
              </a:rPr>
              <a:t>First Street</a:t>
            </a:r>
          </a:p>
        </p:txBody>
      </p:sp>
      <p:sp>
        <p:nvSpPr>
          <p:cNvPr id="46" name="Text Box 96"/>
          <p:cNvSpPr txBox="1">
            <a:spLocks noChangeArrowheads="1"/>
          </p:cNvSpPr>
          <p:nvPr/>
        </p:nvSpPr>
        <p:spPr bwMode="auto">
          <a:xfrm>
            <a:off x="2492265" y="4297046"/>
            <a:ext cx="1845309" cy="34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n-lt"/>
                <a:ea typeface="Calibri"/>
                <a:cs typeface="Times New Roman"/>
              </a:rPr>
              <a:t>Judiciary Lane</a:t>
            </a:r>
          </a:p>
        </p:txBody>
      </p:sp>
      <p:sp>
        <p:nvSpPr>
          <p:cNvPr id="47" name="Text Box 95"/>
          <p:cNvSpPr txBox="1">
            <a:spLocks noChangeArrowheads="1"/>
          </p:cNvSpPr>
          <p:nvPr/>
        </p:nvSpPr>
        <p:spPr bwMode="auto">
          <a:xfrm>
            <a:off x="2162065" y="3147378"/>
            <a:ext cx="1562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n-lt"/>
                <a:ea typeface="Calibri"/>
                <a:cs typeface="Times New Roman"/>
              </a:rPr>
              <a:t>National Avenue</a:t>
            </a:r>
          </a:p>
        </p:txBody>
      </p:sp>
      <p:sp>
        <p:nvSpPr>
          <p:cNvPr id="48" name="Text Box 97"/>
          <p:cNvSpPr txBox="1">
            <a:spLocks noChangeArrowheads="1"/>
          </p:cNvSpPr>
          <p:nvPr/>
        </p:nvSpPr>
        <p:spPr bwMode="auto">
          <a:xfrm>
            <a:off x="3068843" y="2217736"/>
            <a:ext cx="1038861" cy="7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n-lt"/>
                <a:ea typeface="Calibri"/>
                <a:cs typeface="Times New Roman"/>
              </a:rPr>
              <a:t>National Ministries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n-lt"/>
                <a:ea typeface="Calibri"/>
                <a:cs typeface="Times New Roman"/>
              </a:rPr>
              <a:t>Building</a:t>
            </a:r>
          </a:p>
        </p:txBody>
      </p:sp>
      <p:sp>
        <p:nvSpPr>
          <p:cNvPr id="49" name="Text Box 128"/>
          <p:cNvSpPr txBox="1">
            <a:spLocks noChangeArrowheads="1"/>
          </p:cNvSpPr>
          <p:nvPr/>
        </p:nvSpPr>
        <p:spPr bwMode="auto">
          <a:xfrm>
            <a:off x="3414920" y="3593465"/>
            <a:ext cx="86931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n-lt"/>
                <a:ea typeface="Calibri"/>
                <a:cs typeface="Times New Roman"/>
              </a:rPr>
              <a:t>Parking </a:t>
            </a:r>
            <a:r>
              <a:rPr lang="en-US" sz="1400" b="1" dirty="0" smtClean="0">
                <a:effectLst/>
                <a:latin typeface="+mn-lt"/>
                <a:ea typeface="Calibri"/>
                <a:cs typeface="Times New Roman"/>
              </a:rPr>
              <a:t>lot</a:t>
            </a:r>
            <a:endParaRPr lang="en-US" sz="14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0" name="Text Box 107"/>
          <p:cNvSpPr txBox="1">
            <a:spLocks noChangeArrowheads="1"/>
          </p:cNvSpPr>
          <p:nvPr/>
        </p:nvSpPr>
        <p:spPr bwMode="auto">
          <a:xfrm>
            <a:off x="6166534" y="3738247"/>
            <a:ext cx="1273016" cy="28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Parking </a:t>
            </a:r>
            <a:r>
              <a:rPr lang="en-US" sz="1200" b="1" dirty="0" smtClean="0">
                <a:effectLst/>
                <a:latin typeface="+mn-lt"/>
                <a:ea typeface="Calibri"/>
                <a:cs typeface="Times New Roman"/>
              </a:rPr>
              <a:t>garage</a:t>
            </a:r>
            <a:endParaRPr lang="en-US" sz="12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2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700" b="0" smtClean="0"/>
              <a:t>Threaded Exercise—National Ministries Building Part 7 (2 of 2) </a:t>
            </a:r>
            <a:endParaRPr lang="en-US" sz="700" b="0" dirty="0"/>
          </a:p>
        </p:txBody>
      </p:sp>
      <p:sp>
        <p:nvSpPr>
          <p:cNvPr id="35" name="CallAddL" hidden="1"/>
          <p:cNvSpPr txBox="1">
            <a:spLocks noChangeArrowheads="1"/>
          </p:cNvSpPr>
          <p:nvPr/>
        </p:nvSpPr>
        <p:spPr bwMode="auto">
          <a:xfrm>
            <a:off x="3108532" y="1250317"/>
            <a:ext cx="1275714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</a:t>
            </a:r>
            <a:r>
              <a:rPr lang="en-US" sz="800" dirty="0">
                <a:latin typeface="+mn-lt"/>
                <a:ea typeface="Calibri"/>
                <a:cs typeface="Times New Roman"/>
              </a:rPr>
              <a:t>Ministry </a:t>
            </a:r>
            <a:r>
              <a:rPr lang="en-US" sz="800" dirty="0" smtClean="0">
                <a:latin typeface="+mn-lt"/>
                <a:ea typeface="Calibri"/>
                <a:cs typeface="Times New Roman"/>
              </a:rPr>
              <a:t>of Defense</a:t>
            </a: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6" name="CallAddL" hidden="1"/>
          <p:cNvSpPr txBox="1">
            <a:spLocks noChangeArrowheads="1"/>
          </p:cNvSpPr>
          <p:nvPr/>
        </p:nvSpPr>
        <p:spPr bwMode="auto">
          <a:xfrm>
            <a:off x="2337324" y="2415701"/>
            <a:ext cx="793751" cy="530224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(National </a:t>
            </a: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Ministries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Building)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7" name="CallAddL" hidden="1"/>
          <p:cNvSpPr txBox="1">
            <a:spLocks noChangeArrowheads="1"/>
          </p:cNvSpPr>
          <p:nvPr/>
        </p:nvSpPr>
        <p:spPr bwMode="auto">
          <a:xfrm>
            <a:off x="2286526" y="3338990"/>
            <a:ext cx="939801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(National Avenue)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8" name="CallAddL" hidden="1"/>
          <p:cNvSpPr txBox="1">
            <a:spLocks noChangeArrowheads="1"/>
          </p:cNvSpPr>
          <p:nvPr/>
        </p:nvSpPr>
        <p:spPr bwMode="auto">
          <a:xfrm>
            <a:off x="3588273" y="3940333"/>
            <a:ext cx="939801" cy="20955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(Parking lot)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4" name="CallAddL" hidden="1"/>
          <p:cNvSpPr txBox="1">
            <a:spLocks noChangeArrowheads="1"/>
          </p:cNvSpPr>
          <p:nvPr/>
        </p:nvSpPr>
        <p:spPr bwMode="auto">
          <a:xfrm>
            <a:off x="2806588" y="4528028"/>
            <a:ext cx="939801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(Judiciary Lane)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5" name="CallAddL" hidden="1"/>
          <p:cNvSpPr txBox="1">
            <a:spLocks noChangeArrowheads="1"/>
          </p:cNvSpPr>
          <p:nvPr/>
        </p:nvSpPr>
        <p:spPr bwMode="auto">
          <a:xfrm>
            <a:off x="2876438" y="4824889"/>
            <a:ext cx="869951" cy="226378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(First Street)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6" name="CallAddL" hidden="1"/>
          <p:cNvSpPr txBox="1">
            <a:spLocks noChangeArrowheads="1"/>
          </p:cNvSpPr>
          <p:nvPr/>
        </p:nvSpPr>
        <p:spPr bwMode="auto">
          <a:xfrm>
            <a:off x="6040646" y="1205073"/>
            <a:ext cx="939801" cy="17272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(Security office)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7" name="CallAddL" hidden="1"/>
          <p:cNvSpPr txBox="1">
            <a:spLocks noChangeArrowheads="1"/>
          </p:cNvSpPr>
          <p:nvPr/>
        </p:nvSpPr>
        <p:spPr bwMode="auto">
          <a:xfrm>
            <a:off x="6553013" y="1648550"/>
            <a:ext cx="939801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(Foreign Embassy)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8" name="CallAddL" hidden="1"/>
          <p:cNvSpPr txBox="1">
            <a:spLocks noChangeArrowheads="1"/>
          </p:cNvSpPr>
          <p:nvPr/>
        </p:nvSpPr>
        <p:spPr bwMode="auto">
          <a:xfrm>
            <a:off x="6199791" y="3019470"/>
            <a:ext cx="1206501" cy="220028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(Building generator)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9" name="CallAddL" hidden="1"/>
          <p:cNvSpPr txBox="1">
            <a:spLocks noChangeArrowheads="1"/>
          </p:cNvSpPr>
          <p:nvPr/>
        </p:nvSpPr>
        <p:spPr bwMode="auto">
          <a:xfrm>
            <a:off x="6770023" y="3710464"/>
            <a:ext cx="660401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(Parking garage)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70" name="CallAddL" hidden="1"/>
          <p:cNvSpPr txBox="1">
            <a:spLocks noChangeArrowheads="1"/>
          </p:cNvSpPr>
          <p:nvPr/>
        </p:nvSpPr>
        <p:spPr bwMode="auto">
          <a:xfrm>
            <a:off x="6300122" y="4587941"/>
            <a:ext cx="939801" cy="20284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(Second Street)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1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52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Threaded Exercise Workbook Part 7</a:t>
            </a:r>
            <a:endParaRPr lang="en-US" sz="800" b="0" dirty="0"/>
          </a:p>
        </p:txBody>
      </p:sp>
      <p:sp>
        <p:nvSpPr>
          <p:cNvPr id="5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000" b="0" dirty="0"/>
          </a:p>
        </p:txBody>
      </p:sp>
      <p:grpSp>
        <p:nvGrpSpPr>
          <p:cNvPr id="54" name="CallTop" hidden="1"/>
          <p:cNvGrpSpPr/>
          <p:nvPr/>
        </p:nvGrpSpPr>
        <p:grpSpPr>
          <a:xfrm>
            <a:off x="18466" y="5334000"/>
            <a:ext cx="2970807" cy="1246301"/>
            <a:chOff x="1815178" y="1157431"/>
            <a:chExt cx="5759919" cy="3195431"/>
          </a:xfrm>
        </p:grpSpPr>
        <p:sp>
          <p:nvSpPr>
            <p:cNvPr id="55" name="Text Box 99" hidden="1"/>
            <p:cNvSpPr txBox="1">
              <a:spLocks noChangeArrowheads="1"/>
            </p:cNvSpPr>
            <p:nvPr/>
          </p:nvSpPr>
          <p:spPr bwMode="auto">
            <a:xfrm>
              <a:off x="3781596" y="1228508"/>
              <a:ext cx="998859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Ministry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of Defense</a:t>
              </a:r>
            </a:p>
          </p:txBody>
        </p:sp>
        <p:sp>
          <p:nvSpPr>
            <p:cNvPr id="56" name="Text Box 98" hidden="1"/>
            <p:cNvSpPr txBox="1">
              <a:spLocks noChangeArrowheads="1"/>
            </p:cNvSpPr>
            <p:nvPr/>
          </p:nvSpPr>
          <p:spPr bwMode="auto">
            <a:xfrm>
              <a:off x="4530391" y="1182537"/>
              <a:ext cx="1351949" cy="44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Security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office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7" name="Text Box 100" hidden="1"/>
            <p:cNvSpPr txBox="1">
              <a:spLocks noChangeArrowheads="1"/>
            </p:cNvSpPr>
            <p:nvPr/>
          </p:nvSpPr>
          <p:spPr bwMode="auto">
            <a:xfrm>
              <a:off x="5923307" y="1926054"/>
              <a:ext cx="139731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Foreign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embassy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8" name="Text Box 101" hidden="1"/>
            <p:cNvSpPr txBox="1">
              <a:spLocks noChangeArrowheads="1"/>
            </p:cNvSpPr>
            <p:nvPr/>
          </p:nvSpPr>
          <p:spPr bwMode="auto">
            <a:xfrm>
              <a:off x="5994629" y="2505873"/>
              <a:ext cx="1064310" cy="49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Building generator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9" name="Text Box 130" hidden="1"/>
            <p:cNvSpPr txBox="1">
              <a:spLocks noChangeArrowheads="1"/>
            </p:cNvSpPr>
            <p:nvPr/>
          </p:nvSpPr>
          <p:spPr bwMode="auto">
            <a:xfrm>
              <a:off x="5016217" y="4013046"/>
              <a:ext cx="1544954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Second Street</a:t>
              </a:r>
            </a:p>
          </p:txBody>
        </p:sp>
        <p:sp>
          <p:nvSpPr>
            <p:cNvPr id="60" name="Text Box 129" hidden="1"/>
            <p:cNvSpPr txBox="1">
              <a:spLocks noChangeArrowheads="1"/>
            </p:cNvSpPr>
            <p:nvPr/>
          </p:nvSpPr>
          <p:spPr bwMode="auto">
            <a:xfrm>
              <a:off x="3327415" y="3839696"/>
              <a:ext cx="1360806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First Street</a:t>
              </a:r>
            </a:p>
          </p:txBody>
        </p:sp>
        <p:sp>
          <p:nvSpPr>
            <p:cNvPr id="61" name="Text Box 96" hidden="1"/>
            <p:cNvSpPr txBox="1">
              <a:spLocks noChangeArrowheads="1"/>
            </p:cNvSpPr>
            <p:nvPr/>
          </p:nvSpPr>
          <p:spPr bwMode="auto">
            <a:xfrm>
              <a:off x="1815178" y="3626654"/>
              <a:ext cx="1845308" cy="34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Judiciary Lane</a:t>
              </a:r>
            </a:p>
          </p:txBody>
        </p:sp>
        <p:sp>
          <p:nvSpPr>
            <p:cNvPr id="71" name="Text Box 95" hidden="1"/>
            <p:cNvSpPr txBox="1">
              <a:spLocks noChangeArrowheads="1"/>
            </p:cNvSpPr>
            <p:nvPr/>
          </p:nvSpPr>
          <p:spPr bwMode="auto">
            <a:xfrm>
              <a:off x="1877869" y="3064731"/>
              <a:ext cx="1562099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National Avenue</a:t>
              </a:r>
            </a:p>
          </p:txBody>
        </p:sp>
        <p:sp>
          <p:nvSpPr>
            <p:cNvPr id="72" name="Text Box 97" hidden="1"/>
            <p:cNvSpPr txBox="1">
              <a:spLocks noChangeArrowheads="1"/>
            </p:cNvSpPr>
            <p:nvPr/>
          </p:nvSpPr>
          <p:spPr bwMode="auto">
            <a:xfrm>
              <a:off x="2209773" y="1726729"/>
              <a:ext cx="1038861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National 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Building</a:t>
              </a:r>
            </a:p>
          </p:txBody>
        </p:sp>
        <p:sp>
          <p:nvSpPr>
            <p:cNvPr id="73" name="Text Box 128" hidden="1"/>
            <p:cNvSpPr txBox="1">
              <a:spLocks noChangeArrowheads="1"/>
            </p:cNvSpPr>
            <p:nvPr/>
          </p:nvSpPr>
          <p:spPr bwMode="auto">
            <a:xfrm>
              <a:off x="3388849" y="2817806"/>
              <a:ext cx="869316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Parking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lot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4" name="Text Box 107" hidden="1"/>
            <p:cNvSpPr txBox="1">
              <a:spLocks noChangeArrowheads="1"/>
            </p:cNvSpPr>
            <p:nvPr/>
          </p:nvSpPr>
          <p:spPr bwMode="auto">
            <a:xfrm>
              <a:off x="5862176" y="3386712"/>
              <a:ext cx="1273017" cy="280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Parking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garage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5" name="CallAddL" hidden="1"/>
            <p:cNvSpPr txBox="1">
              <a:spLocks noChangeArrowheads="1"/>
            </p:cNvSpPr>
            <p:nvPr/>
          </p:nvSpPr>
          <p:spPr bwMode="auto">
            <a:xfrm>
              <a:off x="2177947" y="1157431"/>
              <a:ext cx="1893955" cy="309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(Ministry of Defense)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6" name="Text Box 98" hidden="1"/>
            <p:cNvSpPr txBox="1">
              <a:spLocks noChangeArrowheads="1"/>
            </p:cNvSpPr>
            <p:nvPr/>
          </p:nvSpPr>
          <p:spPr bwMode="auto">
            <a:xfrm>
              <a:off x="5694853" y="1188085"/>
              <a:ext cx="1460500" cy="23882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(Security office)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7" name="Text Box 100" hidden="1"/>
            <p:cNvSpPr txBox="1">
              <a:spLocks noChangeArrowheads="1"/>
            </p:cNvSpPr>
            <p:nvPr/>
          </p:nvSpPr>
          <p:spPr bwMode="auto">
            <a:xfrm>
              <a:off x="5420265" y="1553312"/>
              <a:ext cx="1735090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(Foreign embassy)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8" name="Text Box 101" hidden="1"/>
            <p:cNvSpPr txBox="1">
              <a:spLocks noChangeArrowheads="1"/>
            </p:cNvSpPr>
            <p:nvPr/>
          </p:nvSpPr>
          <p:spPr bwMode="auto">
            <a:xfrm>
              <a:off x="5614788" y="3026831"/>
              <a:ext cx="1837409" cy="1460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(Building generator)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9" name="Text Box 130" hidden="1"/>
            <p:cNvSpPr txBox="1">
              <a:spLocks noChangeArrowheads="1"/>
            </p:cNvSpPr>
            <p:nvPr/>
          </p:nvSpPr>
          <p:spPr bwMode="auto">
            <a:xfrm>
              <a:off x="6056759" y="3995324"/>
              <a:ext cx="1511141" cy="247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(Second Street)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0" name="Text Box 129" hidden="1"/>
            <p:cNvSpPr txBox="1">
              <a:spLocks noChangeArrowheads="1"/>
            </p:cNvSpPr>
            <p:nvPr/>
          </p:nvSpPr>
          <p:spPr bwMode="auto">
            <a:xfrm>
              <a:off x="3823506" y="4100599"/>
              <a:ext cx="1192710" cy="2314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(First Street)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1" name="Text Box 96" hidden="1"/>
            <p:cNvSpPr txBox="1">
              <a:spLocks noChangeArrowheads="1"/>
            </p:cNvSpPr>
            <p:nvPr/>
          </p:nvSpPr>
          <p:spPr bwMode="auto">
            <a:xfrm>
              <a:off x="1944912" y="4048062"/>
              <a:ext cx="1495055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(Judiciary Lane)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2" name="Text Box 95" hidden="1"/>
            <p:cNvSpPr txBox="1">
              <a:spLocks noChangeArrowheads="1"/>
            </p:cNvSpPr>
            <p:nvPr/>
          </p:nvSpPr>
          <p:spPr bwMode="auto">
            <a:xfrm>
              <a:off x="1815178" y="3299269"/>
              <a:ext cx="2200275" cy="1711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(National Avenue)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3" name="Text Box 97" hidden="1"/>
            <p:cNvSpPr txBox="1">
              <a:spLocks noChangeArrowheads="1"/>
            </p:cNvSpPr>
            <p:nvPr/>
          </p:nvSpPr>
          <p:spPr bwMode="auto">
            <a:xfrm>
              <a:off x="2142024" y="2491859"/>
              <a:ext cx="1929876" cy="2611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(National </a:t>
              </a: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Building)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4" name="Text Box 128" hidden="1"/>
            <p:cNvSpPr txBox="1">
              <a:spLocks noChangeArrowheads="1"/>
            </p:cNvSpPr>
            <p:nvPr/>
          </p:nvSpPr>
          <p:spPr bwMode="auto">
            <a:xfrm>
              <a:off x="3384723" y="3479500"/>
              <a:ext cx="1246189" cy="2101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(Parking lot)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5" name="Text Box 107" hidden="1"/>
            <p:cNvSpPr txBox="1">
              <a:spLocks noChangeArrowheads="1"/>
            </p:cNvSpPr>
            <p:nvPr/>
          </p:nvSpPr>
          <p:spPr bwMode="auto">
            <a:xfrm>
              <a:off x="6457496" y="3404374"/>
              <a:ext cx="1117601" cy="4591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(Parking garage)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705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TeachBack Moment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What are elements of the security inspection and validation program?</a:t>
            </a:r>
          </a:p>
          <a:p>
            <a:r>
              <a:rPr lang="en-US" dirty="0" smtClean="0"/>
              <a:t>What are the three phases of a security inspection and validation program?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TeachBack Moment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elements of the security inspection and validation program?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the three phases of a security inspection and validation program?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409367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Summary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Purpose of a security inspection and validation program</a:t>
            </a:r>
          </a:p>
          <a:p>
            <a:pPr lvl="0"/>
            <a:r>
              <a:rPr lang="en-US" dirty="0" smtClean="0"/>
              <a:t>Elements of a security inspection and validation program</a:t>
            </a:r>
          </a:p>
          <a:p>
            <a:pPr lvl="0"/>
            <a:r>
              <a:rPr lang="en-US" dirty="0" smtClean="0"/>
              <a:t>Phases of the security inspection and validation program</a:t>
            </a:r>
            <a:endParaRPr lang="en-US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Purpose of a security inspection and validation program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Elements of a security inspection and validation program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Phases of the security inspection and validation program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Summary</a:t>
            </a:r>
            <a:endParaRPr lang="en-US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 Security </a:t>
            </a:r>
            <a:br>
              <a:rPr lang="en-US" dirty="0" smtClean="0"/>
            </a:br>
            <a:r>
              <a:rPr lang="en-US" dirty="0" smtClean="0"/>
              <a:t>Inspection and Validation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Provides management with a means to evaluate the effectiveness of an existing physical protection system</a:t>
            </a:r>
          </a:p>
          <a:p>
            <a:r>
              <a:rPr lang="en-US" dirty="0" smtClean="0"/>
              <a:t>Evaluates all aspects of the critical infrastructure’s assets including personnel, processes, equipment, and information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Purpose of a Security </a:t>
            </a:r>
            <a:br>
              <a:rPr lang="en-US" sz="1000" b="0" smtClean="0"/>
            </a:br>
            <a:r>
              <a:rPr lang="en-US" sz="1000" b="0" smtClean="0"/>
              <a:t>Inspection and Validation Program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Provides management with a means to evaluate the effectiveness of an existing physical protection system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Evaluates all aspects of the critical infrastructure’s assets including personnel, processes, equipment, and information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7170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Have evaluators ever come to your agency to conduct an inspection of security? </a:t>
            </a:r>
          </a:p>
          <a:p>
            <a:pPr lvl="1"/>
            <a:r>
              <a:rPr lang="en-US" dirty="0" smtClean="0"/>
              <a:t>If so, what did they do? </a:t>
            </a:r>
          </a:p>
          <a:p>
            <a:pPr lvl="1"/>
            <a:r>
              <a:rPr lang="en-US" dirty="0" smtClean="0"/>
              <a:t>What questions did they ask?</a:t>
            </a:r>
          </a:p>
          <a:p>
            <a:pPr lvl="1"/>
            <a:r>
              <a:rPr lang="en-US" dirty="0" smtClean="0"/>
              <a:t>What types of documents did they review?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Have evaluators ever come to your agency to conduct an inspection of security?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If so, what did they do?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What questions did they ask?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What types of documents did they review? 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1444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Security </a:t>
            </a:r>
            <a:br>
              <a:rPr lang="en-US" dirty="0" smtClean="0"/>
            </a:br>
            <a:r>
              <a:rPr lang="en-US" dirty="0" smtClean="0"/>
              <a:t>Inspection and Validation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This section will cover: 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Reference list</a:t>
            </a:r>
          </a:p>
          <a:p>
            <a:pPr lvl="1"/>
            <a:r>
              <a:rPr lang="en-US" dirty="0" smtClean="0"/>
              <a:t>Definitions list</a:t>
            </a:r>
          </a:p>
          <a:p>
            <a:pPr lvl="1"/>
            <a:r>
              <a:rPr lang="en-US" dirty="0" smtClean="0"/>
              <a:t>How to conduct the program</a:t>
            </a:r>
          </a:p>
          <a:p>
            <a:pPr lvl="1"/>
            <a:r>
              <a:rPr lang="en-US" dirty="0" smtClean="0"/>
              <a:t>Responsibilities of senior managers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Elements of a Security </a:t>
            </a:r>
            <a:br>
              <a:rPr lang="en-US" sz="1000" b="0" smtClean="0"/>
            </a:br>
            <a:r>
              <a:rPr lang="en-US" sz="1000" b="0" smtClean="0"/>
              <a:t>Inspection and Validation Program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This section will cover: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Introduction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Reference list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Definitions list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How to conduct the program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Responsibilities of senior managers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1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14: Security Inspection and 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97" y="1600200"/>
            <a:ext cx="2487605" cy="334010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States the purpose of the inspection</a:t>
            </a:r>
          </a:p>
          <a:p>
            <a:r>
              <a:rPr lang="en-US" dirty="0"/>
              <a:t>Explains </a:t>
            </a:r>
            <a:r>
              <a:rPr lang="en-US" dirty="0" smtClean="0"/>
              <a:t>to whom </a:t>
            </a:r>
            <a:r>
              <a:rPr lang="en-US" dirty="0"/>
              <a:t>the information </a:t>
            </a:r>
            <a:r>
              <a:rPr lang="en-US" dirty="0" smtClean="0"/>
              <a:t>applies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724855"/>
            <a:ext cx="1990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alexandriava.gov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Introduction</a:t>
            </a:r>
            <a:endParaRPr lang="en-US" sz="1000" b="0" dirty="0"/>
          </a:p>
        </p:txBody>
      </p:sp>
      <p:sp>
        <p:nvSpPr>
          <p:cNvPr id="11" name="CallBottom" hidden="1"/>
          <p:cNvSpPr>
            <a:spLocks noGrp="1"/>
          </p:cNvSpPr>
          <p:nvPr>
            <p:ph sz="quarter" idx="13"/>
          </p:nvPr>
        </p:nvSpPr>
        <p:spPr>
          <a:xfrm>
            <a:off x="50800" y="5334000"/>
            <a:ext cx="2844800" cy="1244600"/>
          </a:xfrm>
          <a:solidFill>
            <a:srgbClr val="E6E6E6"/>
          </a:solidFill>
        </p:spPr>
        <p:txBody>
          <a:bodyPr/>
          <a:lstStyle/>
          <a:p>
            <a:pPr marL="114300" indent="-114300">
              <a:spcAft>
                <a:spcPts val="0"/>
              </a:spcAft>
            </a:pPr>
            <a:r>
              <a:rPr lang="en-US" sz="1000" b="0" dirty="0"/>
              <a:t>States the purpose of the inspection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/>
              <a:t>Explains </a:t>
            </a:r>
            <a:r>
              <a:rPr lang="en-US" sz="1000" b="0" dirty="0" smtClean="0"/>
              <a:t>to whom </a:t>
            </a:r>
            <a:r>
              <a:rPr lang="en-US" sz="1000" b="0" dirty="0"/>
              <a:t>the information </a:t>
            </a:r>
            <a:r>
              <a:rPr lang="en-US" sz="1000" b="0" dirty="0" smtClean="0"/>
              <a:t>applies</a:t>
            </a:r>
            <a:endParaRPr lang="en-US" sz="1000" b="0" dirty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81461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List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3061" y="3619039"/>
            <a:ext cx="2090146" cy="2299161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Cites all sources used to formulate the security inspection and validation program</a:t>
            </a:r>
          </a:p>
          <a:p>
            <a:pPr lvl="0"/>
            <a:r>
              <a:rPr lang="en-US" dirty="0" smtClean="0"/>
              <a:t>Includes regulations, policies, and procedures</a:t>
            </a:r>
          </a:p>
          <a:p>
            <a:r>
              <a:rPr lang="en-US" dirty="0" smtClean="0"/>
              <a:t>Allows evaluators to easily locate documentation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7355" y="5683657"/>
            <a:ext cx="1990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Reference List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Cites all sources used to formulate the security inspection and validation program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Includes regulations, policies, and procedures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Allows evaluators to easily locate documentation 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776206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14: Security Inspection and Validation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types of policies and procedures can you use to formulate a security inspection and validation program?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types of policies and procedures can you use to formulate a security inspection and validation program? 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993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85736-B111-41EB-AFCB-75917D21F858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1D0350-14D8-43C1-8863-B194BE819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CourseAcronym02b_Module Template_FG-PG_vNO</Template>
  <TotalTime>1234</TotalTime>
  <Words>2767</Words>
  <Application>Microsoft Office PowerPoint</Application>
  <PresentationFormat>On-screen Show (4:3)</PresentationFormat>
  <Paragraphs>584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Primary Master No Icons</vt:lpstr>
      <vt:lpstr>Reference Master Icons</vt:lpstr>
      <vt:lpstr>Security Inspection and Validation</vt:lpstr>
      <vt:lpstr>Module Objective</vt:lpstr>
      <vt:lpstr>Physical Protection System</vt:lpstr>
      <vt:lpstr>Purpose of a Security  Inspection and Validation Program</vt:lpstr>
      <vt:lpstr>Discussion Questions</vt:lpstr>
      <vt:lpstr>Elements of a Security  Inspection and Validation Program</vt:lpstr>
      <vt:lpstr>Introduction</vt:lpstr>
      <vt:lpstr>Reference List</vt:lpstr>
      <vt:lpstr>Discussion Question</vt:lpstr>
      <vt:lpstr>Definitions List</vt:lpstr>
      <vt:lpstr>Conducting Inspections</vt:lpstr>
      <vt:lpstr>Conducting Inspections —  Team Leader (1 of 2)</vt:lpstr>
      <vt:lpstr>Conducting Inspections —  Team Leader (2 of 2)</vt:lpstr>
      <vt:lpstr>Conducting Inspections —  Technical Writer (1 of 2)</vt:lpstr>
      <vt:lpstr>Conducting Inspections —  Technical Writer (2 of 2)</vt:lpstr>
      <vt:lpstr>Conducting Inspections —  Subject Matter Expert (1 of 2)</vt:lpstr>
      <vt:lpstr>Conducting Inspections —  Subject Matter Expert (2 of 2)</vt:lpstr>
      <vt:lpstr>Senior Management Responsibilities</vt:lpstr>
      <vt:lpstr>Documenting Elements in  Standard Operating Procedures</vt:lpstr>
      <vt:lpstr>Security Inspection and  Validation Program Directive (1 of 2)</vt:lpstr>
      <vt:lpstr>Security Inspection and  Validation Program Directive (2 of 2)</vt:lpstr>
      <vt:lpstr>Phases of the Security  Inspection and Validation Program</vt:lpstr>
      <vt:lpstr>Phase 1: Inspection Planning (1 of 2)</vt:lpstr>
      <vt:lpstr>Phase 1: Inspection Planning (2 of 2)</vt:lpstr>
      <vt:lpstr>Phase 2: Conducting the Inspection</vt:lpstr>
      <vt:lpstr>Security Inspection and Validation Checklists (1 of 2) </vt:lpstr>
      <vt:lpstr>Security Inspection and Validation Checklists (2 of 2) </vt:lpstr>
      <vt:lpstr>Limited Scope  Performance Testing Purpose</vt:lpstr>
      <vt:lpstr>Limited Scope  Performance Testing Classes</vt:lpstr>
      <vt:lpstr>Limited Scope  Performance Testing Results</vt:lpstr>
      <vt:lpstr>Limited Scope Performance Testing Rating System</vt:lpstr>
      <vt:lpstr>Phase 3: Close-Out</vt:lpstr>
      <vt:lpstr>Security Inspection and Validation Report (1 of 2)</vt:lpstr>
      <vt:lpstr>Security Inspection and Validation Report (2 of 2)</vt:lpstr>
      <vt:lpstr>Threaded Exercise—National Ministries Building Part 7 (1 of 2) </vt:lpstr>
      <vt:lpstr>Threaded Exercise—National Ministries Building Part 7 (2 of 2) </vt:lpstr>
      <vt:lpstr>TeachBack Moment</vt:lpstr>
      <vt:lpstr>Module Summary</vt:lpstr>
    </vt:vector>
  </TitlesOfParts>
  <Company>Office of Antiterrorism Assistance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14: Security Inspection and Validation</dc:title>
  <dc:subject>Critical Infrastructure Security and Resilience (CISR)</dc:subject>
  <dc:creator>ATA</dc:creator>
  <cp:lastModifiedBy>Bryant</cp:lastModifiedBy>
  <cp:revision>121</cp:revision>
  <dcterms:created xsi:type="dcterms:W3CDTF">2013-12-04T17:15:08Z</dcterms:created>
  <dcterms:modified xsi:type="dcterms:W3CDTF">2019-01-15T14:23:43Z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