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3756" r:id="rId5"/>
    <p:sldMasterId id="2147483769" r:id="rId6"/>
    <p:sldMasterId id="2147483782" r:id="rId7"/>
  </p:sldMasterIdLst>
  <p:notesMasterIdLst>
    <p:notesMasterId r:id="rId14"/>
  </p:notesMasterIdLst>
  <p:handoutMasterIdLst>
    <p:handoutMasterId r:id="rId15"/>
  </p:handoutMasterIdLst>
  <p:sldIdLst>
    <p:sldId id="275" r:id="rId8"/>
    <p:sldId id="280" r:id="rId9"/>
    <p:sldId id="276" r:id="rId10"/>
    <p:sldId id="277" r:id="rId11"/>
    <p:sldId id="278" r:id="rId12"/>
    <p:sldId id="279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pos="252">
          <p15:clr>
            <a:srgbClr val="A4A3A4"/>
          </p15:clr>
        </p15:guide>
        <p15:guide id="10" pos="5499">
          <p15:clr>
            <a:srgbClr val="A4A3A4"/>
          </p15:clr>
        </p15:guide>
        <p15:guide id="11" pos="48">
          <p15:clr>
            <a:srgbClr val="A4A3A4"/>
          </p15:clr>
        </p15:guide>
        <p15:guide id="12" pos="1824">
          <p15:clr>
            <a:srgbClr val="A4A3A4"/>
          </p15:clr>
        </p15:guide>
        <p15:guide id="13" pos="2880">
          <p15:clr>
            <a:srgbClr val="A4A3A4"/>
          </p15:clr>
        </p15:guide>
        <p15:guide id="14" pos="4031">
          <p15:clr>
            <a:srgbClr val="A4A3A4"/>
          </p15:clr>
        </p15:guide>
        <p15:guide id="15" orient="horz" pos="920">
          <p15:clr>
            <a:srgbClr val="A4A3A4"/>
          </p15:clr>
        </p15:guide>
        <p15:guide id="16" pos="2995">
          <p15:clr>
            <a:srgbClr val="A4A3A4"/>
          </p15:clr>
        </p15:guide>
        <p15:guide id="17" pos="2765">
          <p15:clr>
            <a:srgbClr val="A4A3A4"/>
          </p15:clr>
        </p15:guide>
        <p15:guide id="18" pos="4232">
          <p15:clr>
            <a:srgbClr val="A4A3A4"/>
          </p15:clr>
        </p15:guide>
        <p15:guide id="19" pos="152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F8DB88"/>
    <a:srgbClr val="FFFF99"/>
    <a:srgbClr val="D7CB29"/>
    <a:srgbClr val="EADB16"/>
    <a:srgbClr val="F3D80D"/>
    <a:srgbClr val="F5EF6F"/>
    <a:srgbClr val="EEE412"/>
    <a:srgbClr val="E2E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632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384" y="-90"/>
      </p:cViewPr>
      <p:guideLst>
        <p:guide orient="horz" pos="768"/>
        <p:guide orient="horz" pos="720"/>
        <p:guide orient="horz" pos="144"/>
        <p:guide orient="horz" pos="3108"/>
        <p:guide orient="horz"/>
        <p:guide orient="horz" pos="3168"/>
        <p:guide orient="horz" pos="3360"/>
        <p:guide orient="horz" pos="4146"/>
        <p:guide orient="horz" pos="920"/>
        <p:guide pos="252"/>
        <p:guide pos="5499"/>
        <p:guide pos="48"/>
        <p:guide pos="1824"/>
        <p:guide pos="2880"/>
        <p:guide pos="4031"/>
        <p:guide pos="2995"/>
        <p:guide pos="2765"/>
        <p:guide pos="4232"/>
        <p:guide pos="1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070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657600" y="0"/>
            <a:ext cx="3148717" cy="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9441" numCol="1" anchor="b" anchorCtr="0" compatLnSpc="1">
            <a:prstTxWarp prst="textNoShape">
              <a:avLst/>
            </a:prstTxWarp>
          </a:bodyPr>
          <a:lstStyle>
            <a:lvl1pPr defTabSz="967155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8883" y="9132849"/>
            <a:ext cx="3148717" cy="1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0" numCol="1" anchor="t" anchorCtr="0" compatLnSpc="1">
            <a:prstTxWarp prst="textNoShape">
              <a:avLst/>
            </a:prstTxWarp>
          </a:bodyPr>
          <a:lstStyle>
            <a:lvl1pPr algn="r" defTabSz="967155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</a:t>
            </a:r>
            <a:r>
              <a:rPr lang="en-US" sz="900" dirty="0" err="1" smtClean="0"/>
              <a:t>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8883" y="0"/>
            <a:ext cx="3148717" cy="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9441" numCol="1" anchor="b" anchorCtr="0" compatLnSpc="1">
            <a:prstTxWarp prst="textNoShape">
              <a:avLst/>
            </a:prstTxWarp>
          </a:bodyPr>
          <a:lstStyle>
            <a:lvl1pPr defTabSz="967155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17: Summary and Evaluation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7600" y="9132849"/>
            <a:ext cx="3148717" cy="1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0" numCol="1" anchor="t" anchorCtr="0" compatLnSpc="1">
            <a:prstTxWarp prst="textNoShape">
              <a:avLst/>
            </a:prstTxWarp>
          </a:bodyPr>
          <a:lstStyle>
            <a:lvl1pPr algn="r" defTabSz="967155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56592" y="468351"/>
            <a:ext cx="6202017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592" y="9132849"/>
            <a:ext cx="6202017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8884" y="9272410"/>
            <a:ext cx="6297433" cy="328790"/>
          </a:xfrm>
          <a:prstGeom prst="rect">
            <a:avLst/>
          </a:prstGeom>
          <a:noFill/>
        </p:spPr>
        <p:txBody>
          <a:bodyPr wrap="square" lIns="94412" tIns="9441" rIns="94412" bIns="9441" rtlCol="0">
            <a:noAutofit/>
          </a:bodyPr>
          <a:lstStyle/>
          <a:p>
            <a:pPr algn="ctr"/>
            <a:r>
              <a:rPr lang="en-US" sz="900" b="1" dirty="0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14547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52941" y="4561313"/>
            <a:ext cx="5009320" cy="430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657600" y="0"/>
            <a:ext cx="3148717" cy="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9441" numCol="1" anchor="b" anchorCtr="0" compatLnSpc="1">
            <a:prstTxWarp prst="textNoShape">
              <a:avLst/>
            </a:prstTxWarp>
          </a:bodyPr>
          <a:lstStyle>
            <a:lvl1pPr defTabSz="967155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8883" y="9132849"/>
            <a:ext cx="3148717" cy="1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0" numCol="1" anchor="t" anchorCtr="0" compatLnSpc="1">
            <a:prstTxWarp prst="textNoShape">
              <a:avLst/>
            </a:prstTxWarp>
          </a:bodyPr>
          <a:lstStyle>
            <a:lvl1pPr algn="r" defTabSz="967155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</a:t>
            </a:r>
            <a:r>
              <a:rPr lang="en-US" sz="900" dirty="0" err="1" smtClean="0"/>
              <a:t>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08883" y="0"/>
            <a:ext cx="3148717" cy="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9441" numCol="1" anchor="b" anchorCtr="0" compatLnSpc="1">
            <a:prstTxWarp prst="textNoShape">
              <a:avLst/>
            </a:prstTxWarp>
          </a:bodyPr>
          <a:lstStyle>
            <a:lvl1pPr defTabSz="967155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17: Summary and Evaluation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7600" y="9132849"/>
            <a:ext cx="3148717" cy="1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206" tIns="9441" rIns="47206" bIns="0" numCol="1" anchor="t" anchorCtr="0" compatLnSpc="1">
            <a:prstTxWarp prst="textNoShape">
              <a:avLst/>
            </a:prstTxWarp>
          </a:bodyPr>
          <a:lstStyle>
            <a:lvl1pPr algn="r" defTabSz="967155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6592" y="468351"/>
            <a:ext cx="6202017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592" y="9132849"/>
            <a:ext cx="6202017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884" y="9272410"/>
            <a:ext cx="6297433" cy="328790"/>
          </a:xfrm>
          <a:prstGeom prst="rect">
            <a:avLst/>
          </a:prstGeom>
          <a:noFill/>
        </p:spPr>
        <p:txBody>
          <a:bodyPr wrap="square" lIns="94412" tIns="9441" rIns="94412" bIns="9441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69680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Office of Antiterrorism Assistance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Critical Infrastructure Security and Resilience (CISR) </a:t>
            </a:r>
            <a:r>
              <a:rPr lang="en-US" dirty="0" err="1" smtClean="0"/>
              <a:t>v4.00</a:t>
            </a:r>
            <a:endParaRPr lang="en-US" dirty="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Module 17: Summary and Evaluation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F048F-2B64-47B1-8DD0-0143CCAF98F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9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</a:t>
            </a:r>
            <a:r>
              <a:rPr lang="en-US" sz="900" dirty="0" err="1" smtClean="0"/>
              <a:t>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17: Summary and Evaluation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718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Office of Antiterrorism Assistance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Module 17: Summary and Evaluation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35390-F17E-4099-AA65-DA760ABE6DC8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04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04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Critical Infrastructure Security and Resilience (CISR) </a:t>
            </a:r>
            <a:r>
              <a:rPr lang="en-US" dirty="0" err="1" smtClean="0">
                <a:latin typeface="Arial" pitchFamily="34" charset="0"/>
              </a:rPr>
              <a:t>v4.00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488" name="Slide Number Placeholder 4"/>
          <p:cNvSpPr txBox="1">
            <a:spLocks noGrp="1"/>
          </p:cNvSpPr>
          <p:nvPr/>
        </p:nvSpPr>
        <p:spPr bwMode="auto">
          <a:xfrm>
            <a:off x="4148142" y="9120191"/>
            <a:ext cx="31670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 anchor="b"/>
          <a:lstStyle/>
          <a:p>
            <a:pPr algn="r" defTabSz="972892"/>
            <a:fld id="{937E6D5F-AA98-45FF-9A64-73AA9B372832}" type="slidenum">
              <a:rPr lang="en-US" sz="1400">
                <a:cs typeface="Arial" pitchFamily="34" charset="0"/>
              </a:rPr>
              <a:pPr algn="r" defTabSz="972892"/>
              <a:t>4</a:t>
            </a:fld>
            <a:endParaRPr lang="en-US" sz="1400" dirty="0">
              <a:cs typeface="Arial" pitchFamily="34" charset="0"/>
            </a:endParaRPr>
          </a:p>
        </p:txBody>
      </p:sp>
      <p:sp>
        <p:nvSpPr>
          <p:cNvPr id="20489" name="Footer Placeholder 5"/>
          <p:cNvSpPr txBox="1">
            <a:spLocks noGrp="1"/>
          </p:cNvSpPr>
          <p:nvPr/>
        </p:nvSpPr>
        <p:spPr bwMode="auto">
          <a:xfrm>
            <a:off x="1" y="9120191"/>
            <a:ext cx="31670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 anchor="b"/>
          <a:lstStyle/>
          <a:p>
            <a:pPr defTabSz="972892"/>
            <a:r>
              <a:rPr lang="en-US" sz="1400" dirty="0">
                <a:cs typeface="Arial" pitchFamily="34" charset="0"/>
              </a:rPr>
              <a:t>Module 17</a:t>
            </a:r>
          </a:p>
        </p:txBody>
      </p:sp>
      <p:sp>
        <p:nvSpPr>
          <p:cNvPr id="20490" name="Header Placeholder 6"/>
          <p:cNvSpPr txBox="1">
            <a:spLocks noGrp="1"/>
          </p:cNvSpPr>
          <p:nvPr/>
        </p:nvSpPr>
        <p:spPr bwMode="auto">
          <a:xfrm>
            <a:off x="1" y="2"/>
            <a:ext cx="31670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/>
          <a:lstStyle/>
          <a:p>
            <a:pPr defTabSz="972892"/>
            <a:r>
              <a:rPr lang="en-US" sz="1400" dirty="0">
                <a:cs typeface="Arial" pitchFamily="34" charset="0"/>
              </a:rPr>
              <a:t>Investigative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71616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Office of Antiterrorism Assistance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Module 17: Summary and Evaluation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35390-F17E-4099-AA65-DA760ABE6DC8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04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04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Critical Infrastructure Security and Resilience (CISR) </a:t>
            </a:r>
            <a:r>
              <a:rPr lang="en-US" dirty="0" err="1" smtClean="0">
                <a:latin typeface="Arial" pitchFamily="34" charset="0"/>
              </a:rPr>
              <a:t>v4.00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488" name="Slide Number Placeholder 4"/>
          <p:cNvSpPr txBox="1">
            <a:spLocks noGrp="1"/>
          </p:cNvSpPr>
          <p:nvPr/>
        </p:nvSpPr>
        <p:spPr bwMode="auto">
          <a:xfrm>
            <a:off x="4148142" y="9120191"/>
            <a:ext cx="31670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 anchor="b"/>
          <a:lstStyle/>
          <a:p>
            <a:pPr algn="r" defTabSz="972892"/>
            <a:fld id="{937E6D5F-AA98-45FF-9A64-73AA9B372832}" type="slidenum">
              <a:rPr lang="en-US" sz="1400">
                <a:cs typeface="Arial" pitchFamily="34" charset="0"/>
              </a:rPr>
              <a:pPr algn="r" defTabSz="972892"/>
              <a:t>5</a:t>
            </a:fld>
            <a:endParaRPr lang="en-US" sz="1400" dirty="0">
              <a:cs typeface="Arial" pitchFamily="34" charset="0"/>
            </a:endParaRPr>
          </a:p>
        </p:txBody>
      </p:sp>
      <p:sp>
        <p:nvSpPr>
          <p:cNvPr id="20489" name="Footer Placeholder 5"/>
          <p:cNvSpPr txBox="1">
            <a:spLocks noGrp="1"/>
          </p:cNvSpPr>
          <p:nvPr/>
        </p:nvSpPr>
        <p:spPr bwMode="auto">
          <a:xfrm>
            <a:off x="1" y="9120191"/>
            <a:ext cx="31670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 anchor="b"/>
          <a:lstStyle/>
          <a:p>
            <a:pPr defTabSz="972892"/>
            <a:r>
              <a:rPr lang="en-US" sz="1400" dirty="0">
                <a:cs typeface="Arial" pitchFamily="34" charset="0"/>
              </a:rPr>
              <a:t>Module 17</a:t>
            </a:r>
          </a:p>
        </p:txBody>
      </p:sp>
      <p:sp>
        <p:nvSpPr>
          <p:cNvPr id="20490" name="Header Placeholder 6"/>
          <p:cNvSpPr txBox="1">
            <a:spLocks noGrp="1"/>
          </p:cNvSpPr>
          <p:nvPr/>
        </p:nvSpPr>
        <p:spPr bwMode="auto">
          <a:xfrm>
            <a:off x="1" y="2"/>
            <a:ext cx="31670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68" tIns="48684" rIns="97368" bIns="48684"/>
          <a:lstStyle/>
          <a:p>
            <a:pPr defTabSz="972892"/>
            <a:r>
              <a:rPr lang="en-US" sz="1400" dirty="0">
                <a:cs typeface="Arial" pitchFamily="34" charset="0"/>
              </a:rPr>
              <a:t>Investigative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36716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3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40274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57094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7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22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1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4131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9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17: Summary and Evaluation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0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1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5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159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000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3777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530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0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3598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591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6688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7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45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15226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05350" y="1224974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6376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8286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308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11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4466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0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40274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05350" y="1220788"/>
            <a:ext cx="4027487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98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8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808514"/>
            <a:ext cx="6826847" cy="1223159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17: Summary and Evaluation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65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5226" y="2796639"/>
            <a:ext cx="8318500" cy="1217221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17: Summary and Evaluation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09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imary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1935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93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728987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7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22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330934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8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3934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40274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794001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Content,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05350" y="1220788"/>
            <a:ext cx="4024313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439640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40274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794020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62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49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7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362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3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7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9652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7096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05350" y="1224974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5796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1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1333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17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sma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955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3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40274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05350" y="1220788"/>
            <a:ext cx="4027487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9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8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866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40274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99752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05350" y="1220788"/>
            <a:ext cx="4024313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76452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228600"/>
            <a:ext cx="832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219200"/>
            <a:ext cx="83296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4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0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CallBottom"/>
          <p:cNvSpPr txBox="1">
            <a:spLocks/>
          </p:cNvSpPr>
          <p:nvPr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not place content within this area.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Please preserve for insertion of English Text (Callout Boxes).</a:t>
            </a:r>
          </a:p>
        </p:txBody>
      </p:sp>
      <p:sp>
        <p:nvSpPr>
          <p:cNvPr id="8" name="CallBottom"/>
          <p:cNvSpPr txBox="1">
            <a:spLocks/>
          </p:cNvSpPr>
          <p:nvPr userDrawn="1"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34" charset="0"/>
              </a:rPr>
              <a:t>Do not allow text content to overlap this area.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/>
            </a:pPr>
            <a:endParaRPr lang="en-US" sz="1400" b="1" kern="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/>
            </a:pPr>
            <a:r>
              <a:rPr lang="en-US" sz="1200" b="1" kern="0" dirty="0" smtClean="0">
                <a:solidFill>
                  <a:srgbClr val="FFFFFF"/>
                </a:solidFill>
                <a:cs typeface="Arial" pitchFamily="34" charset="0"/>
              </a:rPr>
              <a:t>This area reserved for insertion of English Text (Callout Boxes).</a:t>
            </a:r>
          </a:p>
        </p:txBody>
      </p:sp>
    </p:spTree>
    <p:extLst>
      <p:ext uri="{BB962C8B-B14F-4D97-AF65-F5344CB8AC3E}">
        <p14:creationId xmlns:p14="http://schemas.microsoft.com/office/powerpoint/2010/main" val="10266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17: Summary and Evaluation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allBottom"/>
          <p:cNvSpPr txBox="1">
            <a:spLocks/>
          </p:cNvSpPr>
          <p:nvPr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bg1">
                <a:lumMod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not place content within this area.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Please preserve for insertion of English Text (Callout Boxes).</a:t>
            </a:r>
          </a:p>
        </p:txBody>
      </p:sp>
    </p:spTree>
    <p:extLst>
      <p:ext uri="{BB962C8B-B14F-4D97-AF65-F5344CB8AC3E}">
        <p14:creationId xmlns:p14="http://schemas.microsoft.com/office/powerpoint/2010/main" val="3231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Summary and Evaluation</a:t>
            </a:r>
            <a:endParaRPr lang="en-US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Module 17</a:t>
            </a:r>
            <a:endParaRPr lang="en-US" dirty="0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 Game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Participate in the game of Jeopardy to review course content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60 minutes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1750039"/>
            <a:ext cx="4027488" cy="3005498"/>
          </a:xfrm>
        </p:spPr>
      </p:pic>
      <p:sp>
        <p:nvSpPr>
          <p:cNvPr id="20" name="Rectangle 19"/>
          <p:cNvSpPr/>
          <p:nvPr/>
        </p:nvSpPr>
        <p:spPr bwMode="auto">
          <a:xfrm>
            <a:off x="5447345" y="4546473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 smtClean="0"/>
              <a:t>Source: DS/T/ATA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Overview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Participate in the game of Jeopardy to review course content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Time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60 minutes</a:t>
            </a:r>
            <a:endParaRPr lang="en-US" sz="1000" b="0" dirty="0"/>
          </a:p>
        </p:txBody>
      </p:sp>
      <p:sp>
        <p:nvSpPr>
          <p:cNvPr id="1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Jeopardy Game Review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9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Expectations and Next Steps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17: Summary and Evaluation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well did this course meet your expectations?</a:t>
            </a:r>
          </a:p>
          <a:p>
            <a:r>
              <a:rPr lang="en-US" dirty="0" smtClean="0"/>
              <a:t>How do you plan to use what you learned?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455370"/>
            <a:ext cx="2509652" cy="2876918"/>
          </a:xfrm>
        </p:spPr>
      </p:pic>
      <p:sp>
        <p:nvSpPr>
          <p:cNvPr id="9" name="Rectangle 8"/>
          <p:cNvSpPr/>
          <p:nvPr/>
        </p:nvSpPr>
        <p:spPr bwMode="auto">
          <a:xfrm>
            <a:off x="5314716" y="4109004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/>
              <a:t>Source: </a:t>
            </a:r>
            <a:r>
              <a:rPr lang="en-US" sz="800" b="1" dirty="0" smtClean="0"/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Expectations and Next Steps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well did this course meet your expectations?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do you plan to use what you learned?</a:t>
            </a:r>
            <a:endParaRPr lang="en-US" sz="1000" b="0" dirty="0"/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Expectations and Next Steps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ontent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  <a:p>
            <a:pPr lvl="1"/>
            <a:r>
              <a:rPr lang="en-US" smtClean="0"/>
              <a:t>Complete the post-course knowledge survey</a:t>
            </a:r>
          </a:p>
          <a:p>
            <a:r>
              <a:rPr lang="en-US" smtClean="0"/>
              <a:t>Time</a:t>
            </a:r>
          </a:p>
          <a:p>
            <a:pPr lvl="1"/>
            <a:r>
              <a:rPr lang="en-US" smtClean="0"/>
              <a:t>As needed</a:t>
            </a:r>
            <a:endParaRPr lang="en-US" dirty="0" smtClean="0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67" y="1608083"/>
            <a:ext cx="2822469" cy="2817873"/>
          </a:xfrm>
        </p:spPr>
      </p:pic>
      <p:sp>
        <p:nvSpPr>
          <p:cNvPr id="14340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Post-Course Knowledge Survey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17: Summary and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17.1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423750" y="4202672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/>
              <a:t>Source: </a:t>
            </a:r>
            <a:r>
              <a:rPr lang="en-US" sz="800" b="1" dirty="0" smtClean="0"/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CallBottom" hidden="1"/>
          <p:cNvSpPr txBox="1">
            <a:spLocks noChangeArrowheads="1"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Overview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Complete the post-course knowledge survey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Time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As needed</a:t>
            </a:r>
          </a:p>
        </p:txBody>
      </p:sp>
      <p:sp>
        <p:nvSpPr>
          <p:cNvPr id="15" name="CallAddLeft" hidden="1"/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Post-Course Knowledge Survey</a:t>
            </a:r>
            <a:endParaRPr lang="en-US" sz="1000" b="0" dirty="0" smtClean="0"/>
          </a:p>
        </p:txBody>
      </p:sp>
      <p:sp>
        <p:nvSpPr>
          <p:cNvPr id="23" name="CallAddLeft" hidden="1"/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Post-Course </a:t>
            </a:r>
          </a:p>
          <a:p>
            <a:r>
              <a:rPr lang="en-US" sz="1000" b="0" dirty="0" smtClean="0"/>
              <a:t>Knowledge Survey</a:t>
            </a:r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17.1</a:t>
            </a:r>
            <a:endParaRPr lang="en-US" sz="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85" y="1620081"/>
            <a:ext cx="2810451" cy="2805875"/>
          </a:xfrm>
        </p:spPr>
      </p:pic>
      <p:sp>
        <p:nvSpPr>
          <p:cNvPr id="6149" name="Content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  <a:p>
            <a:pPr lvl="1"/>
            <a:r>
              <a:rPr lang="en-US" smtClean="0"/>
              <a:t>Complete the participant critique of training</a:t>
            </a:r>
          </a:p>
          <a:p>
            <a:r>
              <a:rPr lang="en-US" smtClean="0"/>
              <a:t>Time</a:t>
            </a:r>
          </a:p>
          <a:p>
            <a:pPr lvl="1"/>
            <a:r>
              <a:rPr lang="en-US" smtClean="0"/>
              <a:t>As needed</a:t>
            </a:r>
            <a:endParaRPr lang="en-US" dirty="0" smtClean="0"/>
          </a:p>
        </p:txBody>
      </p:sp>
      <p:sp>
        <p:nvSpPr>
          <p:cNvPr id="14340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Participant Critique of Training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17: Summary and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Critique Form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423750" y="4202672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/>
              <a:t>Source: </a:t>
            </a:r>
            <a:r>
              <a:rPr lang="en-US" sz="800" b="1" dirty="0" smtClean="0"/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allBottom" hidden="1"/>
          <p:cNvSpPr txBox="1">
            <a:spLocks noChangeArrowheads="1"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Overview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Complete the participant critique of training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Time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As needed</a:t>
            </a:r>
            <a:endParaRPr lang="en-US" sz="1000" b="0" dirty="0" smtClean="0"/>
          </a:p>
        </p:txBody>
      </p:sp>
      <p:sp>
        <p:nvSpPr>
          <p:cNvPr id="16" name="CallAddLeft" hidden="1"/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Participant Critique of Training</a:t>
            </a:r>
            <a:endParaRPr lang="en-US" sz="1000" b="0" dirty="0" smtClean="0"/>
          </a:p>
        </p:txBody>
      </p:sp>
      <p:sp>
        <p:nvSpPr>
          <p:cNvPr id="24" name="CallAddLeft" hidden="1"/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Participant </a:t>
            </a:r>
          </a:p>
          <a:p>
            <a:r>
              <a:rPr lang="en-US" sz="1000" b="0" dirty="0" smtClean="0"/>
              <a:t>Critique of Training</a:t>
            </a:r>
          </a:p>
        </p:txBody>
      </p:sp>
      <p:sp>
        <p:nvSpPr>
          <p:cNvPr id="27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8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Critique Form</a:t>
            </a:r>
            <a:endParaRPr lang="en-US" sz="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Commencement Ceremony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17: Summary and 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llTop" hidden="1"/>
          <p:cNvSpPr txBox="1">
            <a:spLocks/>
          </p:cNvSpPr>
          <p:nvPr/>
        </p:nvSpPr>
        <p:spPr bwMode="auto">
          <a:xfrm>
            <a:off x="50800" y="62738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ts val="200"/>
              </a:spcAft>
              <a:defRPr sz="36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000" b="0" smtClean="0"/>
              <a:t>Commencement Ceremony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imary Master No Icons">
  <a:themeElements>
    <a:clrScheme name="Soft_Target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85736-B111-41EB-AFCB-75917D21F858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ABAFB-4111-4F05-8728-4093B491E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CourseAcronym95b_Evaluation and Commencement_FG-PG_vNO</Template>
  <TotalTime>496</TotalTime>
  <Words>342</Words>
  <Application>Microsoft Office PowerPoint</Application>
  <PresentationFormat>On-screen Show (4:3)</PresentationFormat>
  <Paragraphs>97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Primary Master No Icons</vt:lpstr>
      <vt:lpstr>Reference Master Icons</vt:lpstr>
      <vt:lpstr>1_Primary Master No Icons</vt:lpstr>
      <vt:lpstr>1_Reference Master Icons</vt:lpstr>
      <vt:lpstr>Summary and Evaluation</vt:lpstr>
      <vt:lpstr>Jeopardy Game Review</vt:lpstr>
      <vt:lpstr>Course Expectations and Next Steps</vt:lpstr>
      <vt:lpstr>Post-Course Knowledge Survey</vt:lpstr>
      <vt:lpstr>Participant Critique of Training</vt:lpstr>
      <vt:lpstr>Commencement Ceremony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17: Summary and Evaluation</dc:title>
  <dc:subject>Critical Infrastructure Security and Resilience (CISR)</dc:subject>
  <dc:creator>ATA</dc:creator>
  <cp:lastModifiedBy>Bryant</cp:lastModifiedBy>
  <cp:revision>37</cp:revision>
  <cp:lastPrinted>2013-11-21T02:39:41Z</cp:lastPrinted>
  <dcterms:created xsi:type="dcterms:W3CDTF">2013-11-21T02:21:02Z</dcterms:created>
  <dcterms:modified xsi:type="dcterms:W3CDTF">2019-01-15T14:17:50Z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