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5"/>
  </p:sldMasterIdLst>
  <p:notesMasterIdLst>
    <p:notesMasterId r:id="rId36"/>
  </p:notesMasterIdLst>
  <p:handoutMasterIdLst>
    <p:handoutMasterId r:id="rId37"/>
  </p:handoutMasterIdLst>
  <p:sldIdLst>
    <p:sldId id="326" r:id="rId6"/>
    <p:sldId id="325" r:id="rId7"/>
    <p:sldId id="257" r:id="rId8"/>
    <p:sldId id="322" r:id="rId9"/>
    <p:sldId id="263" r:id="rId10"/>
    <p:sldId id="264" r:id="rId11"/>
    <p:sldId id="265" r:id="rId12"/>
    <p:sldId id="267" r:id="rId13"/>
    <p:sldId id="268" r:id="rId14"/>
    <p:sldId id="269" r:id="rId15"/>
    <p:sldId id="270" r:id="rId16"/>
    <p:sldId id="286" r:id="rId17"/>
    <p:sldId id="266" r:id="rId18"/>
    <p:sldId id="271" r:id="rId19"/>
    <p:sldId id="320" r:id="rId20"/>
    <p:sldId id="273" r:id="rId21"/>
    <p:sldId id="324" r:id="rId22"/>
    <p:sldId id="319" r:id="rId23"/>
    <p:sldId id="275" r:id="rId24"/>
    <p:sldId id="276" r:id="rId25"/>
    <p:sldId id="277" r:id="rId26"/>
    <p:sldId id="278" r:id="rId27"/>
    <p:sldId id="279" r:id="rId28"/>
    <p:sldId id="280" r:id="rId29"/>
    <p:sldId id="323" r:id="rId30"/>
    <p:sldId id="281" r:id="rId31"/>
    <p:sldId id="282" r:id="rId32"/>
    <p:sldId id="285" r:id="rId33"/>
    <p:sldId id="283" r:id="rId34"/>
    <p:sldId id="284" r:id="rId35"/>
  </p:sldIdLst>
  <p:sldSz cx="9144000" cy="6858000" type="screen4x3"/>
  <p:notesSz cx="7010400" cy="92964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932"/>
    <a:srgbClr val="FFCA19"/>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83309" autoAdjust="0"/>
  </p:normalViewPr>
  <p:slideViewPr>
    <p:cSldViewPr>
      <p:cViewPr varScale="1">
        <p:scale>
          <a:sx n="143" d="100"/>
          <a:sy n="143"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582"/>
    </p:cViewPr>
  </p:sorterViewPr>
  <p:notesViewPr>
    <p:cSldViewPr>
      <p:cViewPr varScale="1">
        <p:scale>
          <a:sx n="73" d="100"/>
          <a:sy n="73" d="100"/>
        </p:scale>
        <p:origin x="-32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8BD63AB6-F440-4040-A852-1B4D237A3487}" type="datetimeFigureOut">
              <a:rPr lang="en-US"/>
              <a:pPr>
                <a:defRPr/>
              </a:pPr>
              <a:t>1/15/2019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8A83E83D-CB7F-4663-ADCE-3BF19A3B983E}" type="slidenum">
              <a:rPr lang="en-US"/>
              <a:pPr>
                <a:defRPr/>
              </a:pPr>
              <a:t>‹#›</a:t>
            </a:fld>
            <a:endParaRPr lang="en-US" dirty="0"/>
          </a:p>
        </p:txBody>
      </p:sp>
    </p:spTree>
    <p:extLst>
      <p:ext uri="{BB962C8B-B14F-4D97-AF65-F5344CB8AC3E}">
        <p14:creationId xmlns:p14="http://schemas.microsoft.com/office/powerpoint/2010/main" val="109319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dirty="0"/>
          </a:p>
        </p:txBody>
      </p:sp>
      <p:sp>
        <p:nvSpPr>
          <p:cNvPr id="148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8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dirty="0"/>
          </a:p>
        </p:txBody>
      </p:sp>
      <p:sp>
        <p:nvSpPr>
          <p:cNvPr id="148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ea typeface="ＭＳ Ｐゴシック" charset="-128"/>
              </a:defRPr>
            </a:lvl1pPr>
          </a:lstStyle>
          <a:p>
            <a:pPr>
              <a:defRPr/>
            </a:pPr>
            <a:fld id="{2A030636-4136-4C7C-988D-0120A05A6595}" type="slidenum">
              <a:rPr lang="en-US"/>
              <a:pPr>
                <a:defRPr/>
              </a:pPr>
              <a:t>‹#›</a:t>
            </a:fld>
            <a:endParaRPr lang="en-US" dirty="0"/>
          </a:p>
        </p:txBody>
      </p:sp>
    </p:spTree>
    <p:extLst>
      <p:ext uri="{BB962C8B-B14F-4D97-AF65-F5344CB8AC3E}">
        <p14:creationId xmlns:p14="http://schemas.microsoft.com/office/powerpoint/2010/main" val="2898471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1901191-C517-4AF7-9F79-0F5AF14800E1}" type="slidenum">
              <a:rPr lang="en-US" smtClean="0">
                <a:latin typeface="Times New Roman" pitchFamily="18" charset="0"/>
              </a:rPr>
              <a:pPr/>
              <a:t>2</a:t>
            </a:fld>
            <a:endParaRPr lang="en-US" dirty="0" smtClean="0">
              <a:latin typeface="Times New Roman" pitchFamily="18" charset="0"/>
            </a:endParaRPr>
          </a:p>
        </p:txBody>
      </p:sp>
    </p:spTree>
    <p:extLst>
      <p:ext uri="{BB962C8B-B14F-4D97-AF65-F5344CB8AC3E}">
        <p14:creationId xmlns:p14="http://schemas.microsoft.com/office/powerpoint/2010/main" val="104381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ED7BFCF-CC0D-497B-A07F-3D224DF871AC}" type="slidenum">
              <a:rPr lang="en-US" smtClean="0">
                <a:latin typeface="Times New Roman" pitchFamily="18" charset="0"/>
              </a:rPr>
              <a:pPr/>
              <a:t>11</a:t>
            </a:fld>
            <a:endParaRPr lang="en-US"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7, Objective 1, Slide 3, Knowledge Survey Question 8</a:t>
            </a:r>
            <a:endParaRPr lang="en-US" baseline="0"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7654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A319BA3-9959-4B5C-8854-5C8393E3E453}" type="slidenum">
              <a:rPr lang="en-US" smtClean="0">
                <a:latin typeface="Times New Roman" pitchFamily="18" charset="0"/>
              </a:rPr>
              <a:pPr/>
              <a:t>12</a:t>
            </a:fld>
            <a:endParaRPr lang="en-US" dirty="0"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1175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10D15B1-37E4-4628-9031-0B4FED7721B9}" type="slidenum">
              <a:rPr lang="en-US" smtClean="0">
                <a:latin typeface="Times New Roman" pitchFamily="18" charset="0"/>
              </a:rPr>
              <a:pPr/>
              <a:t>13</a:t>
            </a:fld>
            <a:endParaRPr lang="en-US"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6, Objective 2, Slide 11, Knowledge Survey Question 7</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6723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9E39207-FCDF-4FF3-B40B-3C61B91A4C3C}" type="slidenum">
              <a:rPr lang="en-US" smtClean="0">
                <a:latin typeface="Times New Roman" pitchFamily="18" charset="0"/>
              </a:rPr>
              <a:pPr/>
              <a:t>14</a:t>
            </a:fld>
            <a:endParaRPr lang="en-US" dirty="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8, Objective 4, Slide 15, Knowledge Survey Question 10</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2786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D6DA4CE-D1FA-4A26-AE49-1A69CF46DAF2}" type="slidenum">
              <a:rPr lang="en-US" smtClean="0">
                <a:latin typeface="Times New Roman" pitchFamily="18" charset="0"/>
              </a:rPr>
              <a:pPr/>
              <a:t>15</a:t>
            </a:fld>
            <a:endParaRPr lang="en-US"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9, Objective 2, Slide 38, Knowledge Survey Question 13</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2540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D74E5A3-2B36-43C9-9252-86A415A8BFF9}" type="slidenum">
              <a:rPr lang="en-US" smtClean="0">
                <a:latin typeface="Times New Roman" pitchFamily="18" charset="0"/>
              </a:rPr>
              <a:pPr/>
              <a:t>16</a:t>
            </a:fld>
            <a:endParaRPr lang="en-US" dirty="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8, Objective 4, Slide 18, Knowledge Survey Question 11</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7959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23DA12E-8F76-495B-82E7-752A00E009F5}" type="slidenum">
              <a:rPr lang="en-US" smtClean="0">
                <a:latin typeface="Times New Roman" pitchFamily="18" charset="0"/>
              </a:rPr>
              <a:pPr/>
              <a:t>17</a:t>
            </a:fld>
            <a:endParaRPr lang="en-US" dirty="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178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03B4180-3B70-41CC-B81B-E2E15E85FD6A}" type="slidenum">
              <a:rPr lang="en-US" smtClean="0">
                <a:latin typeface="Times New Roman" pitchFamily="18" charset="0"/>
              </a:rPr>
              <a:pPr/>
              <a:t>18</a:t>
            </a:fld>
            <a:endParaRPr lang="en-US" dirty="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9, Objective 2, Slide 39, Knowledge Survey Question 14</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99535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426C8F8-176C-4CF6-9C80-6FA8389D524F}" type="slidenum">
              <a:rPr lang="en-US" smtClean="0">
                <a:latin typeface="Times New Roman" pitchFamily="18" charset="0"/>
              </a:rPr>
              <a:pPr/>
              <a:t>19</a:t>
            </a:fld>
            <a:endParaRPr lang="en-US" dirty="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7, Objective 3, Slide 25, Knowledge Survey Question 9</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8972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B0B0624-FAC0-452D-87DE-BA92610E057A}" type="slidenum">
              <a:rPr lang="en-US" smtClean="0">
                <a:latin typeface="Times New Roman" pitchFamily="18" charset="0"/>
              </a:rPr>
              <a:pPr/>
              <a:t>20</a:t>
            </a:fld>
            <a:endParaRPr lang="en-US" dirty="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10, Objective 1, Slide 4, Knowledge Survey Question 14</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3655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28C0847-83BA-40CC-B417-4F90AABFB2D5}" type="slidenum">
              <a:rPr lang="en-US" smtClean="0">
                <a:latin typeface="Times New Roman" pitchFamily="18" charset="0"/>
              </a:rPr>
              <a:pPr/>
              <a:t>3</a:t>
            </a:fld>
            <a:endParaRPr lang="en-US" dirty="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5, Objective 1, Slide 6, Knowledge Survey Question 1</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6790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287028B-5070-4D0B-89E1-95D3386F53CB}" type="slidenum">
              <a:rPr lang="en-US" smtClean="0">
                <a:latin typeface="Times New Roman" pitchFamily="18" charset="0"/>
              </a:rPr>
              <a:pPr/>
              <a:t>21</a:t>
            </a:fld>
            <a:endParaRPr lang="en-US" dirty="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12, Objective 1, Slide 17,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9650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B15796C-29D9-436B-88D6-B0035553DDE6}" type="slidenum">
              <a:rPr lang="en-US" smtClean="0">
                <a:latin typeface="Times New Roman" pitchFamily="18" charset="0"/>
              </a:rPr>
              <a:pPr/>
              <a:t>22</a:t>
            </a:fld>
            <a:endParaRPr lang="en-US" dirty="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11, Objective 4, Slide 74,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79712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4871777-3C1F-4FBF-948B-C85FD843BBCF}" type="slidenum">
              <a:rPr lang="en-US" smtClean="0">
                <a:latin typeface="Times New Roman" pitchFamily="18" charset="0"/>
              </a:rPr>
              <a:pPr/>
              <a:t>23</a:t>
            </a:fld>
            <a:endParaRPr lang="en-US" dirty="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12, Objective 2, Slide 44, Knowledge Survey Question 17</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3887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0098A5F-F8D6-4F82-8E42-FDD31D00A3B8}" type="slidenum">
              <a:rPr lang="en-US" smtClean="0">
                <a:latin typeface="Times New Roman" pitchFamily="18" charset="0"/>
              </a:rPr>
              <a:pPr/>
              <a:t>24</a:t>
            </a:fld>
            <a:endParaRPr lang="en-US" dirty="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11, Objective 1, Slide 8, Knowledge Survey Question 15</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4962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3E08A9C-8F0C-4ACE-B11E-16CE1813E010}" type="slidenum">
              <a:rPr lang="en-US" smtClean="0">
                <a:latin typeface="Times New Roman" pitchFamily="18" charset="0"/>
              </a:rPr>
              <a:pPr/>
              <a:t>25</a:t>
            </a:fld>
            <a:endParaRPr lang="en-US" dirty="0"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4696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7A364D3-0C96-4980-8CF1-E02A4055FB15}" type="slidenum">
              <a:rPr lang="en-US" smtClean="0">
                <a:latin typeface="Times New Roman" pitchFamily="18" charset="0"/>
              </a:rPr>
              <a:pPr/>
              <a:t>26</a:t>
            </a:fld>
            <a:endParaRPr lang="en-US" dirty="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13, Objective 2, Slide 13, Knowledge Survey Question 18</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5805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0DF7E6F-8533-409C-BDB1-C9D4A560CBE7}" type="slidenum">
              <a:rPr lang="en-US" smtClean="0">
                <a:latin typeface="Times New Roman" pitchFamily="18" charset="0"/>
              </a:rPr>
              <a:pPr/>
              <a:t>27</a:t>
            </a:fld>
            <a:endParaRPr lang="en-US" dirty="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14, Objective 2, Slide 20,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5195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38A8B08-2530-4AD2-B8DD-ACDFB318093C}" type="slidenum">
              <a:rPr lang="en-US" smtClean="0">
                <a:latin typeface="Times New Roman" pitchFamily="18" charset="0"/>
              </a:rPr>
              <a:pPr/>
              <a:t>28</a:t>
            </a:fld>
            <a:endParaRPr lang="en-US"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14, Objective 3, Slide 23, Knowledge Survey Question 19</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61422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38BB92-C007-420A-B4CA-9CF790A694BF}" type="slidenum">
              <a:rPr lang="en-US" smtClean="0">
                <a:latin typeface="Times New Roman" pitchFamily="18" charset="0"/>
              </a:rPr>
              <a:pPr/>
              <a:t>29</a:t>
            </a:fld>
            <a:endParaRPr lang="en-US" dirty="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15, Objective 3, Slide 21,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1249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9BFF2C5-583D-4B19-9974-339FC833D188}" type="slidenum">
              <a:rPr lang="en-US" smtClean="0">
                <a:latin typeface="Times New Roman" pitchFamily="18" charset="0"/>
              </a:rPr>
              <a:pPr/>
              <a:t>30</a:t>
            </a:fld>
            <a:endParaRPr lang="en-US" dirty="0"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15, Objective 3, Slide 25, Knowledge Survey Question 20</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3561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CCD2CB1-23E7-44A0-96AC-7547B890F436}" type="slidenum">
              <a:rPr lang="en-US" smtClean="0">
                <a:latin typeface="Times New Roman" pitchFamily="18" charset="0"/>
              </a:rPr>
              <a:pPr/>
              <a:t>4</a:t>
            </a:fld>
            <a:endParaRPr 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5, Objective 2, Slide 33, Knowledge Survey Question 4</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0414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BBC1B25-8010-44AF-9D9F-FDB273EC3A26}" type="slidenum">
              <a:rPr lang="en-US" smtClean="0">
                <a:latin typeface="Times New Roman" pitchFamily="18" charset="0"/>
              </a:rPr>
              <a:pPr/>
              <a:t>5</a:t>
            </a:fld>
            <a:endParaRPr lang="en-US"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2, Objective 4, Slide 51, Knowledge Survey Question 2</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2870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3010929-DC05-4F81-82AB-176FB7FB5029}" type="slidenum">
              <a:rPr lang="en-US" smtClean="0">
                <a:latin typeface="Times New Roman" pitchFamily="18" charset="0"/>
              </a:rPr>
              <a:pPr/>
              <a:t>6</a:t>
            </a:fld>
            <a:endParaRPr lang="en-US" dirty="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2, Objective 6, Slide 65, No Corresponding Knowledge Survey Question</a:t>
            </a:r>
            <a:endParaRPr lang="en-US" dirty="0" smtClean="0">
              <a:effectLst>
                <a:outerShdw sx="0" sy="0">
                  <a:srgbClr val="000000"/>
                </a:outerShdw>
              </a:effectLst>
            </a:endParaRPr>
          </a:p>
        </p:txBody>
      </p:sp>
    </p:spTree>
    <p:extLst>
      <p:ext uri="{BB962C8B-B14F-4D97-AF65-F5344CB8AC3E}">
        <p14:creationId xmlns:p14="http://schemas.microsoft.com/office/powerpoint/2010/main" val="302702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5BBC62-AAEC-4432-86FD-A275532023F8}" type="slidenum">
              <a:rPr lang="en-US" smtClean="0">
                <a:latin typeface="Times New Roman" pitchFamily="18" charset="0"/>
              </a:rPr>
              <a:pPr/>
              <a:t>7</a:t>
            </a:fld>
            <a:endParaRPr lang="en-US" dirty="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2, Objective 3, Slide 20, Knowledge Survey Question 3</a:t>
            </a:r>
            <a:endParaRPr lang="en-US" dirty="0" smtClean="0">
              <a:effectLst>
                <a:outerShdw sx="0" sy="0">
                  <a:srgbClr val="000000"/>
                </a:outerShdw>
              </a:effectLst>
            </a:endParaRPr>
          </a:p>
        </p:txBody>
      </p:sp>
    </p:spTree>
    <p:extLst>
      <p:ext uri="{BB962C8B-B14F-4D97-AF65-F5344CB8AC3E}">
        <p14:creationId xmlns:p14="http://schemas.microsoft.com/office/powerpoint/2010/main" val="399581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7932F14-7C13-44D1-819A-C7F13E964F0E}" type="slidenum">
              <a:rPr lang="en-US" smtClean="0">
                <a:latin typeface="Times New Roman" pitchFamily="18" charset="0"/>
              </a:rPr>
              <a:pPr/>
              <a:t>8</a:t>
            </a:fld>
            <a:endParaRPr lang="en-US" dirty="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4, Objective 1, Slide 4,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348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C53B34E-C2A9-4B51-B5F5-E965CC85558C}" type="slidenum">
              <a:rPr lang="en-US" smtClean="0">
                <a:latin typeface="Times New Roman" pitchFamily="18" charset="0"/>
              </a:rPr>
              <a:pPr/>
              <a:t>9</a:t>
            </a:fld>
            <a:endParaRPr lang="en-US" dirty="0"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4, Objective 2, Slide 15, Knowledge Survey Question 5</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4057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064D536-703F-4CEF-8A2A-234E82EEE126}" type="slidenum">
              <a:rPr lang="en-US" smtClean="0">
                <a:latin typeface="Times New Roman" pitchFamily="18" charset="0"/>
              </a:rPr>
              <a:pPr/>
              <a:t>10</a:t>
            </a:fld>
            <a:endParaRPr lang="en-US" dirty="0"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6, Objective 1, Slide 8, Knowledge Survey Question 6</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4634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6F04E0-C9A4-42B9-824E-DD59A697EACC}" type="slidenum">
              <a:rPr lang="en-US"/>
              <a:pPr>
                <a:defRPr/>
              </a:pPr>
              <a:t>‹#›</a:t>
            </a:fld>
            <a:endParaRPr lang="en-US" dirty="0"/>
          </a:p>
        </p:txBody>
      </p:sp>
    </p:spTree>
    <p:extLst>
      <p:ext uri="{BB962C8B-B14F-4D97-AF65-F5344CB8AC3E}">
        <p14:creationId xmlns:p14="http://schemas.microsoft.com/office/powerpoint/2010/main" val="18470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B67882-CC5F-489A-8186-41A2F2589CA5}" type="slidenum">
              <a:rPr lang="en-US"/>
              <a:pPr>
                <a:defRPr/>
              </a:pPr>
              <a:t>‹#›</a:t>
            </a:fld>
            <a:endParaRPr lang="en-US" dirty="0"/>
          </a:p>
        </p:txBody>
      </p:sp>
    </p:spTree>
    <p:extLst>
      <p:ext uri="{BB962C8B-B14F-4D97-AF65-F5344CB8AC3E}">
        <p14:creationId xmlns:p14="http://schemas.microsoft.com/office/powerpoint/2010/main" val="158366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A60F33F-2B2F-4775-A0D6-11C914C07118}" type="slidenum">
              <a:rPr lang="en-US"/>
              <a:pPr>
                <a:defRPr/>
              </a:pPr>
              <a:t>‹#›</a:t>
            </a:fld>
            <a:endParaRPr lang="en-US" dirty="0"/>
          </a:p>
        </p:txBody>
      </p:sp>
    </p:spTree>
    <p:extLst>
      <p:ext uri="{BB962C8B-B14F-4D97-AF65-F5344CB8AC3E}">
        <p14:creationId xmlns:p14="http://schemas.microsoft.com/office/powerpoint/2010/main" val="91808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49224B-70DE-4EA8-AFAB-8B010E921DD2}" type="slidenum">
              <a:rPr lang="en-US"/>
              <a:pPr>
                <a:defRPr/>
              </a:pPr>
              <a:t>‹#›</a:t>
            </a:fld>
            <a:endParaRPr lang="en-US" dirty="0"/>
          </a:p>
        </p:txBody>
      </p:sp>
    </p:spTree>
    <p:extLst>
      <p:ext uri="{BB962C8B-B14F-4D97-AF65-F5344CB8AC3E}">
        <p14:creationId xmlns:p14="http://schemas.microsoft.com/office/powerpoint/2010/main" val="2735334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89257D-B623-4526-925E-9DCEF65B61DC}" type="slidenum">
              <a:rPr lang="en-US"/>
              <a:pPr>
                <a:defRPr/>
              </a:pPr>
              <a:t>‹#›</a:t>
            </a:fld>
            <a:endParaRPr lang="en-US" dirty="0"/>
          </a:p>
        </p:txBody>
      </p:sp>
    </p:spTree>
    <p:extLst>
      <p:ext uri="{BB962C8B-B14F-4D97-AF65-F5344CB8AC3E}">
        <p14:creationId xmlns:p14="http://schemas.microsoft.com/office/powerpoint/2010/main" val="267493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2C8FB64-480B-4F32-82B1-19B071885441}" type="slidenum">
              <a:rPr lang="en-US"/>
              <a:pPr>
                <a:defRPr/>
              </a:pPr>
              <a:t>‹#›</a:t>
            </a:fld>
            <a:endParaRPr lang="en-US" dirty="0"/>
          </a:p>
        </p:txBody>
      </p:sp>
    </p:spTree>
    <p:extLst>
      <p:ext uri="{BB962C8B-B14F-4D97-AF65-F5344CB8AC3E}">
        <p14:creationId xmlns:p14="http://schemas.microsoft.com/office/powerpoint/2010/main" val="230056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A11460-B80F-4204-BA42-87718981C922}" type="slidenum">
              <a:rPr lang="en-US"/>
              <a:pPr>
                <a:defRPr/>
              </a:pPr>
              <a:t>‹#›</a:t>
            </a:fld>
            <a:endParaRPr lang="en-US" dirty="0"/>
          </a:p>
        </p:txBody>
      </p:sp>
    </p:spTree>
    <p:extLst>
      <p:ext uri="{BB962C8B-B14F-4D97-AF65-F5344CB8AC3E}">
        <p14:creationId xmlns:p14="http://schemas.microsoft.com/office/powerpoint/2010/main" val="126317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FE8B6EE-4CB9-44B4-9000-C9AB007B1257}" type="slidenum">
              <a:rPr lang="en-US"/>
              <a:pPr>
                <a:defRPr/>
              </a:pPr>
              <a:t>‹#›</a:t>
            </a:fld>
            <a:endParaRPr lang="en-US" dirty="0"/>
          </a:p>
        </p:txBody>
      </p:sp>
    </p:spTree>
    <p:extLst>
      <p:ext uri="{BB962C8B-B14F-4D97-AF65-F5344CB8AC3E}">
        <p14:creationId xmlns:p14="http://schemas.microsoft.com/office/powerpoint/2010/main" val="126475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1AC0A57-0534-46F4-9690-1BDABE27DE5B}" type="slidenum">
              <a:rPr lang="en-US"/>
              <a:pPr>
                <a:defRPr/>
              </a:pPr>
              <a:t>‹#›</a:t>
            </a:fld>
            <a:endParaRPr lang="en-US" dirty="0"/>
          </a:p>
        </p:txBody>
      </p:sp>
    </p:spTree>
    <p:extLst>
      <p:ext uri="{BB962C8B-B14F-4D97-AF65-F5344CB8AC3E}">
        <p14:creationId xmlns:p14="http://schemas.microsoft.com/office/powerpoint/2010/main" val="372414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572D3BB-5324-45D3-B758-3ADE0E7914DA}" type="slidenum">
              <a:rPr lang="en-US"/>
              <a:pPr>
                <a:defRPr/>
              </a:pPr>
              <a:t>‹#›</a:t>
            </a:fld>
            <a:endParaRPr lang="en-US" dirty="0"/>
          </a:p>
        </p:txBody>
      </p:sp>
    </p:spTree>
    <p:extLst>
      <p:ext uri="{BB962C8B-B14F-4D97-AF65-F5344CB8AC3E}">
        <p14:creationId xmlns:p14="http://schemas.microsoft.com/office/powerpoint/2010/main" val="124820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22B134-52CE-4DD2-9A9D-EBCC324CEE75}" type="slidenum">
              <a:rPr lang="en-US"/>
              <a:pPr>
                <a:defRPr/>
              </a:pPr>
              <a:t>‹#›</a:t>
            </a:fld>
            <a:endParaRPr lang="en-US" dirty="0"/>
          </a:p>
        </p:txBody>
      </p:sp>
    </p:spTree>
    <p:extLst>
      <p:ext uri="{BB962C8B-B14F-4D97-AF65-F5344CB8AC3E}">
        <p14:creationId xmlns:p14="http://schemas.microsoft.com/office/powerpoint/2010/main" val="11707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charset="0"/>
                <a:ea typeface="ＭＳ Ｐゴシック" charset="0"/>
                <a:cs typeface="ＭＳ Ｐゴシック" charset="0"/>
              </a:defRPr>
            </a:lvl1pPr>
          </a:lstStyle>
          <a:p>
            <a:pPr>
              <a:defRPr/>
            </a:pPr>
            <a:endParaRPr lang="en-US" dirty="0"/>
          </a:p>
        </p:txBody>
      </p:sp>
      <p:sp>
        <p:nvSpPr>
          <p:cNvPr id="136197" name="Rectangle 5"/>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charset="0"/>
                <a:ea typeface="ＭＳ Ｐゴシック" charset="0"/>
                <a:cs typeface="ＭＳ Ｐゴシック" charset="0"/>
              </a:defRPr>
            </a:lvl1pPr>
          </a:lstStyle>
          <a:p>
            <a:pPr>
              <a:defRPr/>
            </a:pPr>
            <a:endParaRPr lang="en-US" dirty="0"/>
          </a:p>
        </p:txBody>
      </p:sp>
      <p:sp>
        <p:nvSpPr>
          <p:cNvPr id="136198" name="Rectangle 6"/>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ea typeface="ＭＳ Ｐゴシック" charset="-128"/>
              </a:defRPr>
            </a:lvl1pPr>
          </a:lstStyle>
          <a:p>
            <a:pPr>
              <a:defRPr/>
            </a:pPr>
            <a:fld id="{C1A3FA34-BCB3-47B2-8EFE-DBE4D24C0215}" type="slidenum">
              <a:rPr lang="en-US"/>
              <a:pPr>
                <a:defRPr/>
              </a:pPr>
              <a:t>‹#›</a:t>
            </a:fld>
            <a:endParaRPr lang="en-US" dirty="0"/>
          </a:p>
        </p:txBody>
      </p:sp>
      <p:sp>
        <p:nvSpPr>
          <p:cNvPr id="103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b"/>
        <a:defRPr kumimoji="1"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9.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12.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0.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audio" Target="../media/audio4.bin"/></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14.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2.xml"/><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3.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slide" Target="slide2.xml"/><Relationship Id="rId11" Type="http://schemas.openxmlformats.org/officeDocument/2006/relationships/image" Target="../media/image9.png"/><Relationship Id="rId5" Type="http://schemas.openxmlformats.org/officeDocument/2006/relationships/image" Target="../media/image11.jpeg"/><Relationship Id="rId10" Type="http://schemas.openxmlformats.org/officeDocument/2006/relationships/audio" Target="../media/audio3.wav"/><Relationship Id="rId4" Type="http://schemas.openxmlformats.org/officeDocument/2006/relationships/image" Target="../media/image10.jpe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16.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4.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5.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audio" Target="../media/audio4.bin"/></Relationships>
</file>

<file path=ppt/slides/_rels/slide1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7.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20.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8.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1.xml"/><Relationship Id="rId18" Type="http://schemas.openxmlformats.org/officeDocument/2006/relationships/slide" Target="slide23.xml"/><Relationship Id="rId26" Type="http://schemas.openxmlformats.org/officeDocument/2006/relationships/slide" Target="slide4.xml"/><Relationship Id="rId3" Type="http://schemas.openxmlformats.org/officeDocument/2006/relationships/notesSlide" Target="../notesSlides/notesSlide1.xml"/><Relationship Id="rId21" Type="http://schemas.openxmlformats.org/officeDocument/2006/relationships/slide" Target="slide27.xml"/><Relationship Id="rId7" Type="http://schemas.openxmlformats.org/officeDocument/2006/relationships/slide" Target="slide16.xml"/><Relationship Id="rId12" Type="http://schemas.openxmlformats.org/officeDocument/2006/relationships/slide" Target="slide10.xml"/><Relationship Id="rId17" Type="http://schemas.openxmlformats.org/officeDocument/2006/relationships/slide" Target="slide22.xml"/><Relationship Id="rId25" Type="http://schemas.openxmlformats.org/officeDocument/2006/relationships/slide" Target="slide3.xml"/><Relationship Id="rId2" Type="http://schemas.openxmlformats.org/officeDocument/2006/relationships/slideLayout" Target="../slideLayouts/slideLayout1.xml"/><Relationship Id="rId16" Type="http://schemas.openxmlformats.org/officeDocument/2006/relationships/slide" Target="slide21.xml"/><Relationship Id="rId20" Type="http://schemas.openxmlformats.org/officeDocument/2006/relationships/slide" Target="slide25.xml"/><Relationship Id="rId29" Type="http://schemas.openxmlformats.org/officeDocument/2006/relationships/slide" Target="slide7.xml"/><Relationship Id="rId1" Type="http://schemas.openxmlformats.org/officeDocument/2006/relationships/tags" Target="../tags/tag3.xml"/><Relationship Id="rId6" Type="http://schemas.openxmlformats.org/officeDocument/2006/relationships/slide" Target="slide15.xml"/><Relationship Id="rId11" Type="http://schemas.openxmlformats.org/officeDocument/2006/relationships/slide" Target="slide9.xml"/><Relationship Id="rId24" Type="http://schemas.openxmlformats.org/officeDocument/2006/relationships/slide" Target="slide30.xml"/><Relationship Id="rId5" Type="http://schemas.openxmlformats.org/officeDocument/2006/relationships/slide" Target="slide14.xml"/><Relationship Id="rId15" Type="http://schemas.openxmlformats.org/officeDocument/2006/relationships/slide" Target="slide20.xml"/><Relationship Id="rId23" Type="http://schemas.openxmlformats.org/officeDocument/2006/relationships/slide" Target="slide29.xml"/><Relationship Id="rId28" Type="http://schemas.openxmlformats.org/officeDocument/2006/relationships/slide" Target="slide6.xml"/><Relationship Id="rId10" Type="http://schemas.openxmlformats.org/officeDocument/2006/relationships/slide" Target="slide8.xml"/><Relationship Id="rId19" Type="http://schemas.openxmlformats.org/officeDocument/2006/relationships/slide" Target="slide24.xml"/><Relationship Id="rId4" Type="http://schemas.openxmlformats.org/officeDocument/2006/relationships/image" Target="../media/image4.jpg"/><Relationship Id="rId9" Type="http://schemas.openxmlformats.org/officeDocument/2006/relationships/slide" Target="slide19.xml"/><Relationship Id="rId14" Type="http://schemas.openxmlformats.org/officeDocument/2006/relationships/slide" Target="slide12.xml"/><Relationship Id="rId22" Type="http://schemas.openxmlformats.org/officeDocument/2006/relationships/slide" Target="slide28.xml"/><Relationship Id="rId27"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9.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0.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23.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21.xml"/><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2.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3.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audio" Target="../media/audio4.bin"/></Relationships>
</file>

<file path=ppt/slides/_rels/slide2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5.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6.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29.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27.xml"/><Relationship Id="rId9"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8.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9.png"/><Relationship Id="rId3" Type="http://schemas.openxmlformats.org/officeDocument/2006/relationships/audio" Target="file:///C:\Users\amalone\Desktop\DoS_Jeopardy\Incorrect.wav" TargetMode="External"/><Relationship Id="rId7" Type="http://schemas.openxmlformats.org/officeDocument/2006/relationships/image" Target="../media/image6.pn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notesSlide" Target="../notesSlides/notesSlide2.xml"/><Relationship Id="rId15" Type="http://schemas.openxmlformats.org/officeDocument/2006/relationships/image" Target="../media/image11.jpeg"/><Relationship Id="rId10" Type="http://schemas.openxmlformats.org/officeDocument/2006/relationships/audio" Target="../media/audio2.wav"/><Relationship Id="rId4" Type="http://schemas.openxmlformats.org/officeDocument/2006/relationships/slideLayout" Target="../slideLayouts/slideLayout11.xml"/><Relationship Id="rId9" Type="http://schemas.openxmlformats.org/officeDocument/2006/relationships/image" Target="../media/image7.jpeg"/><Relationship Id="rId1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9.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8.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Text Placeholder 2"/>
          <p:cNvSpPr>
            <a:spLocks noGrp="1"/>
          </p:cNvSpPr>
          <p:nvPr>
            <p:ph type="body" idx="1"/>
          </p:nvPr>
        </p:nvSpPr>
        <p:spPr/>
        <p:txBody>
          <a:bodyPr/>
          <a:lstStyle/>
          <a:p>
            <a:pPr>
              <a:defRPr/>
            </a:pPr>
            <a:endParaRPr lang="en-US" dirty="0"/>
          </a:p>
        </p:txBody>
      </p:sp>
      <p:pic>
        <p:nvPicPr>
          <p:cNvPr id="2052" name="Picture 2" descr="C:\Users\amalone\Desktop\DoS_Jeopardy\Nathan Graphics\ATA_jeapardy_scrn0.jpg">
            <a:hlinkHover r:id="" action="ppaction://noaction">
              <a:snd r:embed="rId5" name="applause.wav"/>
            </a:hlinkHov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ame249.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bwMode="auto">
          <a:xfrm>
            <a:off x="8534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Miscellaneous - 300</a:t>
            </a:r>
          </a:p>
        </p:txBody>
      </p:sp>
      <p:pic>
        <p:nvPicPr>
          <p:cNvPr id="11270"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576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txBox="1">
            <a:spLocks noChangeArrowheads="1"/>
          </p:cNvSpPr>
          <p:nvPr/>
        </p:nvSpPr>
        <p:spPr bwMode="auto">
          <a:xfrm>
            <a:off x="0" y="1782761"/>
            <a:ext cx="9144000" cy="2089151"/>
          </a:xfrm>
          <a:prstGeom prst="rect">
            <a:avLst/>
          </a:prstGeom>
          <a:solidFill>
            <a:schemeClr val="bg2">
              <a:alpha val="62000"/>
            </a:schemeClr>
          </a:solidFill>
          <a:ln w="9525">
            <a:noFill/>
            <a:miter lim="800000"/>
            <a:headEnd/>
            <a:tailEnd/>
          </a:ln>
        </p:spPr>
        <p:txBody>
          <a:bodyPr anchor="ctr"/>
          <a:lstStyle/>
          <a:p>
            <a:pPr marL="342900" indent="-342900" algn="ctr">
              <a:spcBef>
                <a:spcPts val="2400"/>
              </a:spcBef>
              <a:buClr>
                <a:schemeClr val="accent1"/>
              </a:buClr>
              <a:buSzPct val="75000"/>
              <a:buFont typeface="Monotype Sorts" charset="0"/>
              <a:buNone/>
              <a:defRPr/>
            </a:pPr>
            <a:r>
              <a:rPr kumimoji="1" lang="en-US" sz="3200" b="1" kern="0" dirty="0">
                <a:ea typeface="ＭＳ Ｐゴシック" charset="0"/>
                <a:cs typeface="Arial" pitchFamily="34" charset="0"/>
              </a:rPr>
              <a:t>Identifying all _________________ is necessary before conducting an asset analysis.</a:t>
            </a:r>
            <a:endParaRPr kumimoji="1" lang="en-US" sz="3200" kern="0" dirty="0">
              <a:effectLst>
                <a:outerShdw blurRad="38100" dist="38100" dir="2700000" algn="tl">
                  <a:srgbClr val="000000"/>
                </a:outerShdw>
              </a:effectLst>
              <a:latin typeface="+mn-lt"/>
              <a:ea typeface="ＭＳ Ｐゴシック" charset="0"/>
              <a:cs typeface="ＭＳ Ｐゴシック" charset="0"/>
            </a:endParaRPr>
          </a:p>
        </p:txBody>
      </p:sp>
      <p:sp>
        <p:nvSpPr>
          <p:cNvPr id="11" name="Text Box 6"/>
          <p:cNvSpPr txBox="1">
            <a:spLocks noChangeArrowheads="1"/>
          </p:cNvSpPr>
          <p:nvPr/>
        </p:nvSpPr>
        <p:spPr bwMode="auto">
          <a:xfrm>
            <a:off x="0" y="44253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defRPr/>
            </a:pPr>
            <a:r>
              <a:rPr lang="en-US" sz="3200" b="1" dirty="0" smtClean="0"/>
              <a:t>Critical assets </a:t>
            </a:r>
          </a:p>
          <a:p>
            <a:pPr algn="ctr">
              <a:spcBef>
                <a:spcPts val="0"/>
              </a:spcBef>
              <a:defRPr/>
            </a:pPr>
            <a:r>
              <a:rPr lang="en-US" sz="2600" b="1" dirty="0" smtClean="0"/>
              <a:t>(Module 6)</a:t>
            </a:r>
            <a:endParaRPr lang="en-US" sz="2600" b="1" dirty="0" smtClean="0">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0" y="45777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defRPr/>
            </a:pPr>
            <a:r>
              <a:rPr lang="en-US" sz="3200" b="1" dirty="0" err="1" smtClean="0"/>
              <a:t>Cyberthreat</a:t>
            </a:r>
            <a:endParaRPr lang="en-US" sz="3200" b="1" dirty="0" smtClean="0"/>
          </a:p>
          <a:p>
            <a:pPr algn="ctr">
              <a:spcBef>
                <a:spcPts val="0"/>
              </a:spcBef>
              <a:defRPr/>
            </a:pPr>
            <a:r>
              <a:rPr lang="en-US" sz="2600" b="1" dirty="0" smtClean="0"/>
              <a:t>(Module 7)</a:t>
            </a:r>
            <a:endParaRPr lang="en-US" sz="2600" b="1" dirty="0" smtClean="0">
              <a:latin typeface="Times New Roman" pitchFamily="18" charset="0"/>
            </a:endParaRPr>
          </a:p>
        </p:txBody>
      </p:sp>
      <p:pic>
        <p:nvPicPr>
          <p:cNvPr id="12292"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Miscellaneous - 400</a:t>
            </a:r>
          </a:p>
        </p:txBody>
      </p:sp>
      <p:sp>
        <p:nvSpPr>
          <p:cNvPr id="15" name="Rectangle 14"/>
          <p:cNvSpPr txBox="1">
            <a:spLocks noChangeArrowheads="1"/>
          </p:cNvSpPr>
          <p:nvPr/>
        </p:nvSpPr>
        <p:spPr bwMode="auto">
          <a:xfrm>
            <a:off x="0" y="1782763"/>
            <a:ext cx="9144000" cy="2532061"/>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lang="en-US" sz="3200" b="1" dirty="0"/>
              <a:t>What is any circumstance or event with the potential to adversely affect an information system via unauthorized access, destruction, disclosure, modification of information, or denial of service? </a:t>
            </a:r>
          </a:p>
        </p:txBody>
      </p:sp>
      <p:pic>
        <p:nvPicPr>
          <p:cNvPr id="12295"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148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left)">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946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679575" y="1524000"/>
            <a:ext cx="5788025" cy="381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Daily</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Double!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358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aily Dou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0" y="4009072"/>
            <a:ext cx="91440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Prioritize protection for assets according to their </a:t>
            </a:r>
            <a:r>
              <a:rPr lang="en-US" sz="3200" b="1" dirty="0" smtClean="0">
                <a:cs typeface="Arial" pitchFamily="34" charset="0"/>
              </a:rPr>
              <a:t>importance</a:t>
            </a:r>
          </a:p>
          <a:p>
            <a:pPr algn="ctr"/>
            <a:r>
              <a:rPr lang="en-US" sz="2600" b="1" dirty="0" smtClean="0">
                <a:cs typeface="Arial" pitchFamily="34" charset="0"/>
              </a:rPr>
              <a:t>(Module 6)</a:t>
            </a:r>
            <a:endParaRPr lang="en-US" sz="2600" b="1" dirty="0">
              <a:cs typeface="Arial" pitchFamily="34" charset="0"/>
            </a:endParaRPr>
          </a:p>
        </p:txBody>
      </p:sp>
      <p:pic>
        <p:nvPicPr>
          <p:cNvPr id="14340"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p:cNvSpPr>
            <a:spLocks noGrp="1" noChangeArrowheads="1"/>
          </p:cNvSpPr>
          <p:nvPr>
            <p:ph type="title"/>
          </p:nvPr>
        </p:nvSpPr>
        <p:spPr>
          <a:xfrm>
            <a:off x="1371600" y="441325"/>
            <a:ext cx="7315200" cy="1143000"/>
          </a:xfrm>
        </p:spPr>
        <p:txBody>
          <a:bodyPr/>
          <a:lstStyle/>
          <a:p>
            <a:pPr algn="ctr">
              <a:defRPr/>
            </a:pPr>
            <a:r>
              <a:rPr lang="en-US" sz="3200" b="1" dirty="0" smtClean="0">
                <a:solidFill>
                  <a:srgbClr val="FFCA19"/>
                </a:solidFill>
                <a:latin typeface="Arial" pitchFamily="34" charset="0"/>
                <a:cs typeface="Arial" pitchFamily="34" charset="0"/>
              </a:rPr>
              <a:t>Miscellaneous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5" name="Rectangle 14"/>
          <p:cNvSpPr txBox="1">
            <a:spLocks noChangeArrowheads="1"/>
          </p:cNvSpPr>
          <p:nvPr/>
        </p:nvSpPr>
        <p:spPr bwMode="auto">
          <a:xfrm>
            <a:off x="0" y="1790700"/>
            <a:ext cx="9144000" cy="15621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lang="en-US" sz="3200" b="1" dirty="0">
                <a:cs typeface="Arial" pitchFamily="34" charset="0"/>
              </a:rPr>
              <a:t>Since it is not possible or practical to protect all critical infrastructure assets, you must:</a:t>
            </a:r>
            <a:endParaRPr kumimoji="1" lang="en-US" sz="3200" kern="0" dirty="0">
              <a:effectLst>
                <a:outerShdw blurRad="38100" dist="38100" dir="2700000" algn="tl">
                  <a:srgbClr val="000000"/>
                </a:outerShdw>
              </a:effectLst>
              <a:latin typeface="+mn-lt"/>
              <a:ea typeface="ＭＳ Ｐゴシック" charset="0"/>
              <a:cs typeface="ＭＳ Ｐゴシック" charset="0"/>
            </a:endParaRPr>
          </a:p>
        </p:txBody>
      </p:sp>
      <p:pic>
        <p:nvPicPr>
          <p:cNvPr id="14343"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543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left)">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536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0" y="45015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smtClean="0">
                <a:cs typeface="Arial" pitchFamily="34" charset="0"/>
              </a:rPr>
              <a:t>Surveillance</a:t>
            </a:r>
            <a:endParaRPr lang="en-US" sz="3200" b="1" dirty="0">
              <a:cs typeface="Arial" pitchFamily="34" charset="0"/>
            </a:endParaRPr>
          </a:p>
          <a:p>
            <a:pPr algn="ctr"/>
            <a:r>
              <a:rPr lang="en-US" sz="2600" b="1" dirty="0">
                <a:cs typeface="Arial" pitchFamily="34" charset="0"/>
              </a:rPr>
              <a:t>(Module </a:t>
            </a:r>
            <a:r>
              <a:rPr lang="en-US" sz="2600" b="1" dirty="0" smtClean="0">
                <a:cs typeface="Arial" pitchFamily="34" charset="0"/>
              </a:rPr>
              <a:t>8)</a:t>
            </a:r>
            <a:endParaRPr lang="en-US" sz="2600" b="1" dirty="0">
              <a:cs typeface="Arial" pitchFamily="34" charset="0"/>
            </a:endParaRPr>
          </a:p>
        </p:txBody>
      </p:sp>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- 100</a:t>
            </a:r>
          </a:p>
        </p:txBody>
      </p:sp>
      <p:sp>
        <p:nvSpPr>
          <p:cNvPr id="19" name="Rectangle 14"/>
          <p:cNvSpPr txBox="1">
            <a:spLocks noChangeArrowheads="1"/>
          </p:cNvSpPr>
          <p:nvPr/>
        </p:nvSpPr>
        <p:spPr bwMode="auto">
          <a:xfrm>
            <a:off x="0" y="1752600"/>
            <a:ext cx="9144000" cy="2209800"/>
          </a:xfrm>
          <a:prstGeom prst="rect">
            <a:avLst/>
          </a:prstGeom>
          <a:solidFill>
            <a:schemeClr val="bg2">
              <a:alpha val="62000"/>
            </a:schemeClr>
          </a:solidFill>
          <a:ln w="9525">
            <a:noFill/>
            <a:miter lim="800000"/>
            <a:headEnd/>
            <a:tailEnd/>
          </a:ln>
        </p:spPr>
        <p:txBody>
          <a:bodyPr/>
          <a:lstStyle/>
          <a:p>
            <a:pPr algn="ctr">
              <a:spcBef>
                <a:spcPts val="1800"/>
              </a:spcBef>
              <a:buClr>
                <a:schemeClr val="accent1"/>
              </a:buClr>
              <a:buSzPct val="75000"/>
              <a:defRPr/>
            </a:pPr>
            <a:r>
              <a:rPr kumimoji="1" lang="en-US" sz="3200" b="1" kern="0" dirty="0">
                <a:ea typeface="ＭＳ Ｐゴシック" charset="0"/>
                <a:cs typeface="Arial" pitchFamily="34" charset="0"/>
              </a:rPr>
              <a:t>As terrorist organizations prepare to launch an attack against a critical infrastructure site, </a:t>
            </a:r>
            <a:r>
              <a:rPr kumimoji="1" lang="en-US" sz="3200" b="1" kern="0" dirty="0" smtClean="0">
                <a:ea typeface="ＭＳ Ｐゴシック" charset="0"/>
                <a:cs typeface="Arial" pitchFamily="34" charset="0"/>
              </a:rPr>
              <a:t>________________ </a:t>
            </a:r>
            <a:r>
              <a:rPr kumimoji="1" lang="en-US" sz="3200" b="1" kern="0" dirty="0">
                <a:ea typeface="ＭＳ Ｐゴシック" charset="0"/>
                <a:cs typeface="Arial" pitchFamily="34" charset="0"/>
              </a:rPr>
              <a:t>can be the weak link in the preparation process.</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15365" name="Picture 8" descr="C:\Users\amalone\Desktop\DoS_Jeopardy\Nathan Graphics\ATA_scrn2_bottb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39624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C:\Users\amalone\Desktop\DoS_Jeopardy\Nathan Graphics\ATA_scrn2_topbo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p:cNvSpPr txBox="1">
            <a:spLocks noChangeArrowheads="1"/>
          </p:cNvSpPr>
          <p:nvPr/>
        </p:nvSpPr>
        <p:spPr bwMode="auto">
          <a:xfrm>
            <a:off x="0" y="4242137"/>
            <a:ext cx="92202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smtClean="0">
                <a:cs typeface="Arial" pitchFamily="34" charset="0"/>
              </a:rPr>
              <a:t>Distance </a:t>
            </a:r>
          </a:p>
          <a:p>
            <a:pPr algn="ctr"/>
            <a:r>
              <a:rPr lang="en-US" sz="2800" b="1" dirty="0" smtClean="0">
                <a:cs typeface="Arial" pitchFamily="34" charset="0"/>
              </a:rPr>
              <a:t>(Module 9)</a:t>
            </a:r>
            <a:endParaRPr lang="en-US" sz="2800" b="1" dirty="0">
              <a:cs typeface="Arial" pitchFamily="34" charset="0"/>
            </a:endParaRPr>
          </a:p>
        </p:txBody>
      </p:sp>
      <p:pic>
        <p:nvPicPr>
          <p:cNvPr id="16388"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200</a:t>
            </a:r>
          </a:p>
        </p:txBody>
      </p:sp>
      <p:sp>
        <p:nvSpPr>
          <p:cNvPr id="19" name="Rectangle 14"/>
          <p:cNvSpPr txBox="1">
            <a:spLocks noChangeArrowheads="1"/>
          </p:cNvSpPr>
          <p:nvPr/>
        </p:nvSpPr>
        <p:spPr bwMode="auto">
          <a:xfrm>
            <a:off x="0" y="1739899"/>
            <a:ext cx="9144000" cy="1660525"/>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defRPr/>
            </a:pPr>
            <a:r>
              <a:rPr kumimoji="1" lang="en-US" sz="3200" b="1" kern="0" dirty="0">
                <a:ea typeface="ＭＳ Ｐゴシック" charset="0"/>
                <a:cs typeface="Arial" pitchFamily="34" charset="0"/>
              </a:rPr>
              <a:t>What is the most effective security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measure </a:t>
            </a:r>
            <a:r>
              <a:rPr kumimoji="1" lang="en-US" sz="3200" b="1" kern="0" dirty="0">
                <a:ea typeface="ＭＳ Ｐゴシック" charset="0"/>
                <a:cs typeface="Arial" pitchFamily="34" charset="0"/>
              </a:rPr>
              <a:t>against a vehicle-borne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improvised </a:t>
            </a:r>
            <a:r>
              <a:rPr kumimoji="1" lang="en-US" sz="3200" b="1" kern="0" dirty="0">
                <a:ea typeface="ＭＳ Ｐゴシック" charset="0"/>
                <a:cs typeface="Arial" pitchFamily="34" charset="0"/>
              </a:rPr>
              <a:t>explosive device?</a:t>
            </a:r>
          </a:p>
        </p:txBody>
      </p:sp>
      <p:pic>
        <p:nvPicPr>
          <p:cNvPr id="16391"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4004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wipe(left)">
                                      <p:cBhvr>
                                        <p:cTn id="7"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4131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0" y="3962400"/>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smtClean="0">
                <a:cs typeface="Arial" pitchFamily="34" charset="0"/>
              </a:rPr>
              <a:t>Hostile surveillance</a:t>
            </a:r>
          </a:p>
          <a:p>
            <a:pPr algn="ctr">
              <a:spcBef>
                <a:spcPts val="0"/>
              </a:spcBef>
            </a:pPr>
            <a:r>
              <a:rPr lang="en-US" sz="2800" b="1" dirty="0" smtClean="0">
                <a:cs typeface="Arial" pitchFamily="34" charset="0"/>
              </a:rPr>
              <a:t>(</a:t>
            </a:r>
            <a:r>
              <a:rPr lang="en-US" sz="2800" b="1" dirty="0">
                <a:cs typeface="Arial" pitchFamily="34" charset="0"/>
              </a:rPr>
              <a:t>Module </a:t>
            </a:r>
            <a:r>
              <a:rPr lang="en-US" sz="2800" b="1" dirty="0" smtClean="0">
                <a:cs typeface="Arial" pitchFamily="34" charset="0"/>
              </a:rPr>
              <a:t>8)</a:t>
            </a:r>
            <a:endParaRPr lang="en-US" sz="2800" b="1" dirty="0">
              <a:cs typeface="Arial" pitchFamily="34" charset="0"/>
            </a:endParaRPr>
          </a:p>
        </p:txBody>
      </p:sp>
      <p:pic>
        <p:nvPicPr>
          <p:cNvPr id="1741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300</a:t>
            </a:r>
          </a:p>
        </p:txBody>
      </p:sp>
      <p:sp>
        <p:nvSpPr>
          <p:cNvPr id="15" name="Rectangle 14"/>
          <p:cNvSpPr txBox="1">
            <a:spLocks noChangeArrowheads="1"/>
          </p:cNvSpPr>
          <p:nvPr/>
        </p:nvSpPr>
        <p:spPr bwMode="auto">
          <a:xfrm>
            <a:off x="0" y="1739900"/>
            <a:ext cx="9144000" cy="1612900"/>
          </a:xfrm>
          <a:prstGeom prst="rect">
            <a:avLst/>
          </a:prstGeom>
          <a:solidFill>
            <a:schemeClr val="bg2">
              <a:alpha val="62000"/>
            </a:schemeClr>
          </a:solidFill>
          <a:ln w="9525">
            <a:noFill/>
            <a:miter lim="800000"/>
            <a:headEnd/>
            <a:tailEnd/>
          </a:ln>
          <a:effectLst/>
        </p:spPr>
        <p:txBody>
          <a:bodyPr anchor="ctr"/>
          <a:lstStyle/>
          <a:p>
            <a:pPr marL="342900" indent="-342900" algn="ctr">
              <a:spcBef>
                <a:spcPct val="20000"/>
              </a:spcBef>
              <a:buClr>
                <a:schemeClr val="accent1"/>
              </a:buClr>
              <a:buSzPct val="75000"/>
              <a:buFont typeface="Monotype Sorts" charset="0"/>
              <a:buNone/>
              <a:defRPr/>
            </a:pPr>
            <a:r>
              <a:rPr kumimoji="1" lang="en-US" sz="3200" b="1" kern="0" dirty="0">
                <a:effectLst>
                  <a:outerShdw blurRad="38100" dist="38100" dir="2700000" algn="tl">
                    <a:srgbClr val="000000"/>
                  </a:outerShdw>
                </a:effectLst>
                <a:ea typeface="ＭＳ Ｐゴシック" charset="0"/>
                <a:cs typeface="Arial" pitchFamily="34" charset="0"/>
              </a:rPr>
              <a:t>Unusual activities, such as taking quick photos of a site using a cell phone, can be an indicator of: </a:t>
            </a:r>
          </a:p>
        </p:txBody>
      </p:sp>
      <p:pic>
        <p:nvPicPr>
          <p:cNvPr id="17414"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WordArt 2"/>
          <p:cNvSpPr>
            <a:spLocks noChangeArrowheads="1" noChangeShapeType="1" noTextEdit="1"/>
          </p:cNvSpPr>
          <p:nvPr/>
        </p:nvSpPr>
        <p:spPr bwMode="auto">
          <a:xfrm>
            <a:off x="1679575" y="1524000"/>
            <a:ext cx="5788025" cy="381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Daily</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Double!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4745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aily Dou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0" y="4054495"/>
            <a:ext cx="9144000" cy="1015663"/>
          </a:xfrm>
          <a:prstGeom prst="rect">
            <a:avLst/>
          </a:prstGeom>
          <a:solidFill>
            <a:schemeClr val="bg2">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Vehicle-borne IEDs (VBIEDs</a:t>
            </a:r>
            <a:r>
              <a:rPr lang="en-US" sz="3200" b="1" dirty="0" smtClean="0">
                <a:cs typeface="Arial" pitchFamily="34" charset="0"/>
              </a:rPr>
              <a:t>)</a:t>
            </a:r>
          </a:p>
          <a:p>
            <a:pPr algn="ctr"/>
            <a:r>
              <a:rPr lang="en-US" sz="2800" b="1" dirty="0" smtClean="0">
                <a:cs typeface="Arial" pitchFamily="34" charset="0"/>
              </a:rPr>
              <a:t>(</a:t>
            </a:r>
            <a:r>
              <a:rPr lang="en-US" sz="2800" b="1" dirty="0">
                <a:cs typeface="Arial" pitchFamily="34" charset="0"/>
              </a:rPr>
              <a:t>Module </a:t>
            </a:r>
            <a:r>
              <a:rPr lang="en-US" sz="2800" b="1" dirty="0" smtClean="0">
                <a:cs typeface="Arial" pitchFamily="34" charset="0"/>
              </a:rPr>
              <a:t>9)</a:t>
            </a:r>
            <a:endParaRPr lang="en-US" sz="2800" b="1" dirty="0">
              <a:cs typeface="Arial" pitchFamily="34" charset="0"/>
            </a:endParaRPr>
          </a:p>
        </p:txBody>
      </p:sp>
      <p:pic>
        <p:nvPicPr>
          <p:cNvPr id="19459"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5" name="Rectangle 14"/>
          <p:cNvSpPr txBox="1">
            <a:spLocks noChangeArrowheads="1"/>
          </p:cNvSpPr>
          <p:nvPr/>
        </p:nvSpPr>
        <p:spPr bwMode="auto">
          <a:xfrm>
            <a:off x="19050" y="1768475"/>
            <a:ext cx="9144000" cy="1889125"/>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Which type of IED currently poses the most destructive threat to a critical infrastructure?</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19462"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3659188"/>
            <a:ext cx="9144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0" y="4267200"/>
            <a:ext cx="9144000" cy="150810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Robustness, resourcefulness,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and </a:t>
            </a:r>
            <a:r>
              <a:rPr lang="en-US" sz="3200" b="1" dirty="0">
                <a:cs typeface="Arial" pitchFamily="34" charset="0"/>
              </a:rPr>
              <a:t>rapid </a:t>
            </a:r>
            <a:r>
              <a:rPr lang="en-US" sz="3200" b="1" dirty="0" smtClean="0">
                <a:cs typeface="Arial" pitchFamily="34" charset="0"/>
              </a:rPr>
              <a:t>recovery</a:t>
            </a:r>
          </a:p>
          <a:p>
            <a:pPr algn="ctr"/>
            <a:r>
              <a:rPr lang="en-US" sz="2800" b="1" dirty="0" smtClean="0">
                <a:cs typeface="Arial" pitchFamily="34" charset="0"/>
              </a:rPr>
              <a:t>(Module 7)</a:t>
            </a:r>
            <a:endParaRPr lang="en-US" sz="2800" b="1" dirty="0">
              <a:cs typeface="Arial" pitchFamily="34" charset="0"/>
            </a:endParaRPr>
          </a:p>
        </p:txBody>
      </p:sp>
      <p:pic>
        <p:nvPicPr>
          <p:cNvPr id="20484"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6294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5" name="Rectangle 14"/>
          <p:cNvSpPr txBox="1">
            <a:spLocks noChangeArrowheads="1"/>
          </p:cNvSpPr>
          <p:nvPr/>
        </p:nvSpPr>
        <p:spPr bwMode="auto">
          <a:xfrm>
            <a:off x="0" y="1752600"/>
            <a:ext cx="9163050" cy="1857376"/>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0"/>
              <a:buNone/>
              <a:defRPr/>
            </a:pPr>
            <a:r>
              <a:rPr kumimoji="1" lang="en-US" sz="3200" b="1" kern="0" dirty="0">
                <a:ea typeface="ＭＳ Ｐゴシック" charset="0"/>
                <a:cs typeface="Arial" pitchFamily="34" charset="0"/>
              </a:rPr>
              <a:t>What are the three elements of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resilience </a:t>
            </a:r>
            <a:r>
              <a:rPr kumimoji="1" lang="en-US" sz="3200" b="1" kern="0" dirty="0">
                <a:ea typeface="ＭＳ Ｐゴシック" charset="0"/>
                <a:cs typeface="Arial" pitchFamily="34" charset="0"/>
              </a:rPr>
              <a:t>planning?</a:t>
            </a:r>
            <a:endParaRPr kumimoji="1" lang="en-US" sz="2800" b="1" kern="0" dirty="0">
              <a:ea typeface="ＭＳ Ｐゴシック" charset="0"/>
              <a:cs typeface="Arial" pitchFamily="34" charset="0"/>
            </a:endParaRPr>
          </a:p>
        </p:txBody>
      </p:sp>
      <p:pic>
        <p:nvPicPr>
          <p:cNvPr id="20487"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814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ipe(left)">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458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307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60005" y="1262390"/>
            <a:ext cx="1592082" cy="430887"/>
          </a:xfrm>
          <a:prstGeom prst="rect">
            <a:avLst/>
          </a:prstGeom>
          <a:noFill/>
        </p:spPr>
        <p:txBody>
          <a:bodyPr wrap="square">
            <a:spAutoFit/>
          </a:bodyPr>
          <a:lstStyle/>
          <a:p>
            <a:pPr algn="ctr">
              <a:defRPr/>
            </a:pPr>
            <a:r>
              <a:rPr lang="en-US" sz="1100" b="1" dirty="0" smtClean="0">
                <a:effectLst>
                  <a:outerShdw blurRad="38100" dist="38100" dir="2700000" algn="tl">
                    <a:srgbClr val="000000">
                      <a:alpha val="43137"/>
                    </a:srgbClr>
                  </a:outerShdw>
                </a:effectLst>
              </a:rPr>
              <a:t>Surveillance and Security</a:t>
            </a:r>
            <a:endParaRPr lang="en-US" sz="1100" b="1" dirty="0">
              <a:effectLst>
                <a:outerShdw blurRad="38100" dist="38100" dir="2700000" algn="tl">
                  <a:srgbClr val="000000">
                    <a:alpha val="43137"/>
                  </a:srgbClr>
                </a:outerShdw>
              </a:effectLst>
            </a:endParaRPr>
          </a:p>
        </p:txBody>
      </p:sp>
      <p:sp>
        <p:nvSpPr>
          <p:cNvPr id="3078" name="TextBox 6"/>
          <p:cNvSpPr txBox="1">
            <a:spLocks noChangeArrowheads="1"/>
          </p:cNvSpPr>
          <p:nvPr/>
        </p:nvSpPr>
        <p:spPr bwMode="auto">
          <a:xfrm>
            <a:off x="3905250" y="1912938"/>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5" action="ppaction://hlinksldjump"/>
              </a:rPr>
              <a:t>100</a:t>
            </a:r>
            <a:endParaRPr lang="en-US" sz="4800" b="1" dirty="0"/>
          </a:p>
        </p:txBody>
      </p:sp>
      <p:sp>
        <p:nvSpPr>
          <p:cNvPr id="3079" name="TextBox 7"/>
          <p:cNvSpPr txBox="1">
            <a:spLocks noChangeArrowheads="1"/>
          </p:cNvSpPr>
          <p:nvPr/>
        </p:nvSpPr>
        <p:spPr bwMode="auto">
          <a:xfrm>
            <a:off x="3905250"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6" action="ppaction://hlinksldjump"/>
              </a:rPr>
              <a:t>200</a:t>
            </a:r>
            <a:endParaRPr lang="en-US" sz="4800" b="1" dirty="0"/>
          </a:p>
        </p:txBody>
      </p:sp>
      <p:sp>
        <p:nvSpPr>
          <p:cNvPr id="3080" name="TextBox 8"/>
          <p:cNvSpPr txBox="1">
            <a:spLocks noChangeArrowheads="1"/>
          </p:cNvSpPr>
          <p:nvPr/>
        </p:nvSpPr>
        <p:spPr bwMode="auto">
          <a:xfrm>
            <a:off x="3905250"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7" action="ppaction://hlinksldjump"/>
              </a:rPr>
              <a:t>300</a:t>
            </a:r>
            <a:endParaRPr lang="en-US" sz="4800" b="1" dirty="0"/>
          </a:p>
        </p:txBody>
      </p:sp>
      <p:sp>
        <p:nvSpPr>
          <p:cNvPr id="3081" name="TextBox 9"/>
          <p:cNvSpPr txBox="1">
            <a:spLocks noChangeArrowheads="1"/>
          </p:cNvSpPr>
          <p:nvPr/>
        </p:nvSpPr>
        <p:spPr bwMode="auto">
          <a:xfrm>
            <a:off x="3905250" y="4724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8" action="ppaction://hlinksldjump"/>
              </a:rPr>
              <a:t>400</a:t>
            </a:r>
            <a:endParaRPr lang="en-US" sz="4800" b="1" dirty="0"/>
          </a:p>
        </p:txBody>
      </p:sp>
      <p:sp>
        <p:nvSpPr>
          <p:cNvPr id="3082" name="TextBox 10"/>
          <p:cNvSpPr txBox="1">
            <a:spLocks noChangeArrowheads="1"/>
          </p:cNvSpPr>
          <p:nvPr/>
        </p:nvSpPr>
        <p:spPr bwMode="auto">
          <a:xfrm>
            <a:off x="3905250" y="5638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9" action="ppaction://hlinksldjump"/>
              </a:rPr>
              <a:t>500</a:t>
            </a:r>
            <a:endParaRPr lang="en-US" sz="4800" b="1" dirty="0"/>
          </a:p>
        </p:txBody>
      </p:sp>
      <p:sp>
        <p:nvSpPr>
          <p:cNvPr id="12" name="TextBox 11"/>
          <p:cNvSpPr txBox="1"/>
          <p:nvPr/>
        </p:nvSpPr>
        <p:spPr>
          <a:xfrm>
            <a:off x="2286000" y="1295400"/>
            <a:ext cx="1554162" cy="261610"/>
          </a:xfrm>
          <a:prstGeom prst="rect">
            <a:avLst/>
          </a:prstGeom>
          <a:noFill/>
        </p:spPr>
        <p:txBody>
          <a:bodyPr wrap="square">
            <a:spAutoFit/>
          </a:bodyPr>
          <a:lstStyle/>
          <a:p>
            <a:pPr algn="ctr">
              <a:defRPr/>
            </a:pPr>
            <a:r>
              <a:rPr lang="en-US" sz="1100" b="1" dirty="0" smtClean="0">
                <a:effectLst>
                  <a:outerShdw blurRad="38100" dist="38100" dir="2700000" algn="tl">
                    <a:srgbClr val="000000">
                      <a:alpha val="43137"/>
                    </a:srgbClr>
                  </a:outerShdw>
                </a:effectLst>
              </a:rPr>
              <a:t>Miscellaneous</a:t>
            </a:r>
            <a:endParaRPr lang="en-US" sz="1100" b="1" dirty="0">
              <a:effectLst>
                <a:outerShdw blurRad="38100" dist="38100" dir="2700000" algn="tl">
                  <a:srgbClr val="000000">
                    <a:alpha val="43137"/>
                  </a:srgbClr>
                </a:outerShdw>
              </a:effectLst>
            </a:endParaRPr>
          </a:p>
        </p:txBody>
      </p:sp>
      <p:sp>
        <p:nvSpPr>
          <p:cNvPr id="13" name="TextBox 12"/>
          <p:cNvSpPr txBox="1"/>
          <p:nvPr/>
        </p:nvSpPr>
        <p:spPr>
          <a:xfrm rot="21370107">
            <a:off x="800100" y="1397163"/>
            <a:ext cx="1447800" cy="261610"/>
          </a:xfrm>
          <a:prstGeom prst="rect">
            <a:avLst/>
          </a:prstGeom>
          <a:noFill/>
        </p:spPr>
        <p:txBody>
          <a:bodyPr>
            <a:spAutoFit/>
          </a:bodyPr>
          <a:lstStyle/>
          <a:p>
            <a:pPr algn="ctr">
              <a:defRPr/>
            </a:pPr>
            <a:r>
              <a:rPr lang="en-US" sz="1100" b="1" spc="-100" dirty="0" smtClean="0">
                <a:effectLst>
                  <a:outerShdw blurRad="38100" dist="38100" dir="2700000" algn="tl">
                    <a:srgbClr val="000000">
                      <a:alpha val="43137"/>
                    </a:srgbClr>
                  </a:outerShdw>
                </a:effectLst>
              </a:rPr>
              <a:t> Critical Infrastructure</a:t>
            </a:r>
            <a:endParaRPr lang="en-US" sz="1100" b="1" spc="-100" dirty="0">
              <a:effectLst>
                <a:outerShdw blurRad="38100" dist="38100" dir="2700000" algn="tl">
                  <a:srgbClr val="000000">
                    <a:alpha val="43137"/>
                  </a:srgbClr>
                </a:outerShdw>
              </a:effectLst>
            </a:endParaRPr>
          </a:p>
        </p:txBody>
      </p:sp>
      <p:sp>
        <p:nvSpPr>
          <p:cNvPr id="14" name="TextBox 13"/>
          <p:cNvSpPr txBox="1"/>
          <p:nvPr/>
        </p:nvSpPr>
        <p:spPr>
          <a:xfrm>
            <a:off x="5321300" y="1371600"/>
            <a:ext cx="1612900" cy="261610"/>
          </a:xfrm>
          <a:prstGeom prst="rect">
            <a:avLst/>
          </a:prstGeom>
          <a:noFill/>
        </p:spPr>
        <p:txBody>
          <a:bodyPr>
            <a:spAutoFit/>
          </a:bodyPr>
          <a:lstStyle/>
          <a:p>
            <a:pPr algn="ctr">
              <a:defRPr/>
            </a:pPr>
            <a:r>
              <a:rPr lang="en-US" sz="1100" b="1" dirty="0" smtClean="0">
                <a:effectLst>
                  <a:outerShdw blurRad="38100" dist="38100" dir="2700000" algn="tl">
                    <a:srgbClr val="000000">
                      <a:alpha val="43137"/>
                    </a:srgbClr>
                  </a:outerShdw>
                </a:effectLst>
              </a:rPr>
              <a:t>Threats</a:t>
            </a:r>
            <a:endParaRPr lang="en-US" sz="1100" b="1" dirty="0">
              <a:effectLst>
                <a:outerShdw blurRad="38100" dist="38100" dir="2700000" algn="tl">
                  <a:srgbClr val="000000">
                    <a:alpha val="43137"/>
                  </a:srgbClr>
                </a:outerShdw>
              </a:effectLst>
            </a:endParaRPr>
          </a:p>
        </p:txBody>
      </p:sp>
      <p:sp>
        <p:nvSpPr>
          <p:cNvPr id="15" name="TextBox 14"/>
          <p:cNvSpPr txBox="1"/>
          <p:nvPr/>
        </p:nvSpPr>
        <p:spPr>
          <a:xfrm rot="268739">
            <a:off x="6872457" y="1279100"/>
            <a:ext cx="1550888" cy="430887"/>
          </a:xfrm>
          <a:prstGeom prst="rect">
            <a:avLst/>
          </a:prstGeom>
          <a:noFill/>
        </p:spPr>
        <p:txBody>
          <a:bodyPr wrap="square">
            <a:spAutoFit/>
          </a:bodyPr>
          <a:lstStyle/>
          <a:p>
            <a:pPr algn="ctr">
              <a:defRPr/>
            </a:pPr>
            <a:r>
              <a:rPr lang="en-US" sz="1100" b="1" dirty="0" smtClean="0">
                <a:effectLst>
                  <a:outerShdw blurRad="38100" dist="38100" dir="2700000" algn="tl">
                    <a:srgbClr val="000000">
                      <a:alpha val="43137"/>
                    </a:srgbClr>
                  </a:outerShdw>
                </a:effectLst>
              </a:rPr>
              <a:t>Technology &amp; Operations</a:t>
            </a:r>
            <a:endParaRPr lang="en-US" sz="1100" b="1" dirty="0">
              <a:effectLst>
                <a:outerShdw blurRad="38100" dist="38100" dir="2700000" algn="tl">
                  <a:srgbClr val="000000">
                    <a:alpha val="43137"/>
                  </a:srgbClr>
                </a:outerShdw>
              </a:effectLst>
            </a:endParaRPr>
          </a:p>
        </p:txBody>
      </p:sp>
      <p:sp>
        <p:nvSpPr>
          <p:cNvPr id="3087" name="TextBox 16"/>
          <p:cNvSpPr txBox="1">
            <a:spLocks noChangeArrowheads="1"/>
          </p:cNvSpPr>
          <p:nvPr/>
        </p:nvSpPr>
        <p:spPr bwMode="auto">
          <a:xfrm rot="-60000">
            <a:off x="2381250" y="1900238"/>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0" action="ppaction://hlinksldjump"/>
              </a:rPr>
              <a:t>100</a:t>
            </a:r>
            <a:endParaRPr lang="en-US" sz="4800" b="1" dirty="0"/>
          </a:p>
        </p:txBody>
      </p:sp>
      <p:sp>
        <p:nvSpPr>
          <p:cNvPr id="3088" name="TextBox 22"/>
          <p:cNvSpPr txBox="1">
            <a:spLocks noChangeArrowheads="1"/>
          </p:cNvSpPr>
          <p:nvPr/>
        </p:nvSpPr>
        <p:spPr bwMode="auto">
          <a:xfrm>
            <a:off x="2371725"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1" action="ppaction://hlinksldjump"/>
              </a:rPr>
              <a:t>200</a:t>
            </a:r>
            <a:endParaRPr lang="en-US" sz="4800" b="1" dirty="0"/>
          </a:p>
        </p:txBody>
      </p:sp>
      <p:sp>
        <p:nvSpPr>
          <p:cNvPr id="3089" name="TextBox 23"/>
          <p:cNvSpPr txBox="1">
            <a:spLocks noChangeArrowheads="1"/>
          </p:cNvSpPr>
          <p:nvPr/>
        </p:nvSpPr>
        <p:spPr bwMode="auto">
          <a:xfrm>
            <a:off x="2371725"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2" action="ppaction://hlinksldjump"/>
              </a:rPr>
              <a:t>300</a:t>
            </a:r>
            <a:endParaRPr lang="en-US" sz="4800" b="1" dirty="0"/>
          </a:p>
        </p:txBody>
      </p:sp>
      <p:sp>
        <p:nvSpPr>
          <p:cNvPr id="3090" name="TextBox 24"/>
          <p:cNvSpPr txBox="1">
            <a:spLocks noChangeArrowheads="1"/>
          </p:cNvSpPr>
          <p:nvPr/>
        </p:nvSpPr>
        <p:spPr bwMode="auto">
          <a:xfrm>
            <a:off x="2371725" y="4724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3" action="ppaction://hlinksldjump"/>
              </a:rPr>
              <a:t>400</a:t>
            </a:r>
            <a:endParaRPr lang="en-US" sz="4800" b="1" dirty="0"/>
          </a:p>
        </p:txBody>
      </p:sp>
      <p:sp>
        <p:nvSpPr>
          <p:cNvPr id="3091" name="TextBox 25"/>
          <p:cNvSpPr txBox="1">
            <a:spLocks noChangeArrowheads="1"/>
          </p:cNvSpPr>
          <p:nvPr/>
        </p:nvSpPr>
        <p:spPr bwMode="auto">
          <a:xfrm rot="183677">
            <a:off x="2371725" y="56102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4" action="ppaction://hlinksldjump"/>
              </a:rPr>
              <a:t>500</a:t>
            </a:r>
            <a:endParaRPr lang="en-US" sz="4800" b="1" dirty="0"/>
          </a:p>
        </p:txBody>
      </p:sp>
      <p:sp>
        <p:nvSpPr>
          <p:cNvPr id="3092" name="TextBox 26"/>
          <p:cNvSpPr txBox="1">
            <a:spLocks noChangeArrowheads="1"/>
          </p:cNvSpPr>
          <p:nvPr/>
        </p:nvSpPr>
        <p:spPr bwMode="auto">
          <a:xfrm rot="60000">
            <a:off x="5438775" y="1900238"/>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5" action="ppaction://hlinksldjump"/>
              </a:rPr>
              <a:t>100</a:t>
            </a:r>
            <a:endParaRPr lang="en-US" sz="4800" b="1" dirty="0"/>
          </a:p>
        </p:txBody>
      </p:sp>
      <p:sp>
        <p:nvSpPr>
          <p:cNvPr id="3093" name="TextBox 27"/>
          <p:cNvSpPr txBox="1">
            <a:spLocks noChangeArrowheads="1"/>
          </p:cNvSpPr>
          <p:nvPr/>
        </p:nvSpPr>
        <p:spPr bwMode="auto">
          <a:xfrm>
            <a:off x="5438775"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6" action="ppaction://hlinksldjump"/>
              </a:rPr>
              <a:t>200</a:t>
            </a:r>
            <a:endParaRPr lang="en-US" sz="4800" b="1" dirty="0"/>
          </a:p>
        </p:txBody>
      </p:sp>
      <p:sp>
        <p:nvSpPr>
          <p:cNvPr id="3094" name="TextBox 28"/>
          <p:cNvSpPr txBox="1">
            <a:spLocks noChangeArrowheads="1"/>
          </p:cNvSpPr>
          <p:nvPr/>
        </p:nvSpPr>
        <p:spPr bwMode="auto">
          <a:xfrm>
            <a:off x="5438775"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7" action="ppaction://hlinksldjump"/>
              </a:rPr>
              <a:t>300</a:t>
            </a:r>
            <a:endParaRPr lang="en-US" sz="4800" b="1" dirty="0"/>
          </a:p>
        </p:txBody>
      </p:sp>
      <p:sp>
        <p:nvSpPr>
          <p:cNvPr id="3095" name="TextBox 29"/>
          <p:cNvSpPr txBox="1">
            <a:spLocks noChangeArrowheads="1"/>
          </p:cNvSpPr>
          <p:nvPr/>
        </p:nvSpPr>
        <p:spPr bwMode="auto">
          <a:xfrm>
            <a:off x="5438775" y="4724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8" action="ppaction://hlinksldjump"/>
              </a:rPr>
              <a:t>400</a:t>
            </a:r>
            <a:endParaRPr lang="en-US" sz="4800" b="1" dirty="0"/>
          </a:p>
        </p:txBody>
      </p:sp>
      <p:sp>
        <p:nvSpPr>
          <p:cNvPr id="3096" name="TextBox 30"/>
          <p:cNvSpPr txBox="1">
            <a:spLocks noChangeArrowheads="1"/>
          </p:cNvSpPr>
          <p:nvPr/>
        </p:nvSpPr>
        <p:spPr bwMode="auto">
          <a:xfrm rot="-160082">
            <a:off x="5438775" y="559435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9" action="ppaction://hlinksldjump"/>
              </a:rPr>
              <a:t>500</a:t>
            </a:r>
            <a:endParaRPr lang="en-US" sz="4800" b="1" dirty="0"/>
          </a:p>
        </p:txBody>
      </p:sp>
      <p:sp>
        <p:nvSpPr>
          <p:cNvPr id="3097" name="TextBox 31"/>
          <p:cNvSpPr txBox="1">
            <a:spLocks noChangeArrowheads="1"/>
          </p:cNvSpPr>
          <p:nvPr/>
        </p:nvSpPr>
        <p:spPr bwMode="auto">
          <a:xfrm rot="120000">
            <a:off x="6981825" y="19653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0" action="ppaction://hlinksldjump"/>
              </a:rPr>
              <a:t>100</a:t>
            </a:r>
            <a:endParaRPr lang="en-US" sz="4800" b="1" dirty="0"/>
          </a:p>
        </p:txBody>
      </p:sp>
      <p:sp>
        <p:nvSpPr>
          <p:cNvPr id="3098" name="TextBox 37"/>
          <p:cNvSpPr txBox="1">
            <a:spLocks noChangeArrowheads="1"/>
          </p:cNvSpPr>
          <p:nvPr/>
        </p:nvSpPr>
        <p:spPr bwMode="auto">
          <a:xfrm>
            <a:off x="6981825"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1" action="ppaction://hlinksldjump"/>
              </a:rPr>
              <a:t>200</a:t>
            </a:r>
            <a:endParaRPr lang="en-US" sz="4800" b="1" dirty="0"/>
          </a:p>
        </p:txBody>
      </p:sp>
      <p:sp>
        <p:nvSpPr>
          <p:cNvPr id="3099" name="TextBox 38"/>
          <p:cNvSpPr txBox="1">
            <a:spLocks noChangeArrowheads="1"/>
          </p:cNvSpPr>
          <p:nvPr/>
        </p:nvSpPr>
        <p:spPr bwMode="auto">
          <a:xfrm>
            <a:off x="6981825"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2" action="ppaction://hlinksldjump"/>
              </a:rPr>
              <a:t>300</a:t>
            </a:r>
            <a:endParaRPr lang="en-US" sz="4800" b="1" dirty="0"/>
          </a:p>
        </p:txBody>
      </p:sp>
      <p:sp>
        <p:nvSpPr>
          <p:cNvPr id="3100" name="TextBox 39"/>
          <p:cNvSpPr txBox="1">
            <a:spLocks noChangeArrowheads="1"/>
          </p:cNvSpPr>
          <p:nvPr/>
        </p:nvSpPr>
        <p:spPr bwMode="auto">
          <a:xfrm rot="-152408">
            <a:off x="6981825" y="4602163"/>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3" action="ppaction://hlinksldjump"/>
              </a:rPr>
              <a:t>400</a:t>
            </a:r>
            <a:endParaRPr lang="en-US" sz="4800" b="1" dirty="0"/>
          </a:p>
        </p:txBody>
      </p:sp>
      <p:sp>
        <p:nvSpPr>
          <p:cNvPr id="3101" name="TextBox 40"/>
          <p:cNvSpPr txBox="1">
            <a:spLocks noChangeArrowheads="1"/>
          </p:cNvSpPr>
          <p:nvPr/>
        </p:nvSpPr>
        <p:spPr bwMode="auto">
          <a:xfrm rot="-250971">
            <a:off x="6981825" y="5511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4" action="ppaction://hlinksldjump"/>
              </a:rPr>
              <a:t>500</a:t>
            </a:r>
            <a:endParaRPr lang="en-US" sz="4800" b="1" dirty="0"/>
          </a:p>
        </p:txBody>
      </p:sp>
      <p:sp>
        <p:nvSpPr>
          <p:cNvPr id="3102" name="TextBox 41"/>
          <p:cNvSpPr txBox="1">
            <a:spLocks noChangeArrowheads="1"/>
          </p:cNvSpPr>
          <p:nvPr/>
        </p:nvSpPr>
        <p:spPr bwMode="auto">
          <a:xfrm rot="21427239">
            <a:off x="868363" y="19653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5" action="ppaction://hlinksldjump"/>
              </a:rPr>
              <a:t>100</a:t>
            </a:r>
            <a:endParaRPr lang="en-US" sz="4800" b="1" dirty="0"/>
          </a:p>
        </p:txBody>
      </p:sp>
      <p:sp>
        <p:nvSpPr>
          <p:cNvPr id="3103" name="TextBox 42"/>
          <p:cNvSpPr txBox="1">
            <a:spLocks noChangeArrowheads="1"/>
          </p:cNvSpPr>
          <p:nvPr/>
        </p:nvSpPr>
        <p:spPr bwMode="auto">
          <a:xfrm>
            <a:off x="858838"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6" action="ppaction://hlinksldjump"/>
              </a:rPr>
              <a:t>200</a:t>
            </a:r>
            <a:endParaRPr lang="en-US" sz="4800" b="1" dirty="0"/>
          </a:p>
        </p:txBody>
      </p:sp>
      <p:sp>
        <p:nvSpPr>
          <p:cNvPr id="3104" name="TextBox 43"/>
          <p:cNvSpPr txBox="1">
            <a:spLocks noChangeArrowheads="1"/>
          </p:cNvSpPr>
          <p:nvPr/>
        </p:nvSpPr>
        <p:spPr bwMode="auto">
          <a:xfrm>
            <a:off x="858838"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7" action="ppaction://hlinksldjump"/>
              </a:rPr>
              <a:t>300</a:t>
            </a:r>
            <a:endParaRPr lang="en-US" sz="4800" b="1" dirty="0"/>
          </a:p>
        </p:txBody>
      </p:sp>
      <p:sp>
        <p:nvSpPr>
          <p:cNvPr id="3105" name="TextBox 44"/>
          <p:cNvSpPr txBox="1">
            <a:spLocks noChangeArrowheads="1"/>
          </p:cNvSpPr>
          <p:nvPr/>
        </p:nvSpPr>
        <p:spPr bwMode="auto">
          <a:xfrm rot="194384">
            <a:off x="858838" y="46101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8" action="ppaction://hlinksldjump"/>
              </a:rPr>
              <a:t>400</a:t>
            </a:r>
            <a:endParaRPr lang="en-US" sz="4800" b="1" dirty="0"/>
          </a:p>
        </p:txBody>
      </p:sp>
      <p:sp>
        <p:nvSpPr>
          <p:cNvPr id="3106" name="TextBox 45"/>
          <p:cNvSpPr txBox="1">
            <a:spLocks noChangeArrowheads="1"/>
          </p:cNvSpPr>
          <p:nvPr/>
        </p:nvSpPr>
        <p:spPr bwMode="auto">
          <a:xfrm rot="239980">
            <a:off x="858838" y="5522913"/>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9" action="ppaction://hlinksldjump"/>
              </a:rPr>
              <a:t>500</a:t>
            </a:r>
            <a:endParaRPr lang="en-US" sz="4800" b="1"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0" y="3962400"/>
            <a:ext cx="92202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Gather intelligence information on one or more threats</a:t>
            </a:r>
          </a:p>
          <a:p>
            <a:pPr algn="ctr">
              <a:spcBef>
                <a:spcPts val="0"/>
              </a:spcBef>
            </a:pPr>
            <a:r>
              <a:rPr lang="en-US" sz="2600" b="1" dirty="0">
                <a:cs typeface="Arial" pitchFamily="34" charset="0"/>
              </a:rPr>
              <a:t>(Module </a:t>
            </a:r>
            <a:r>
              <a:rPr lang="en-US" sz="2600" b="1" dirty="0" smtClean="0">
                <a:cs typeface="Arial" pitchFamily="34" charset="0"/>
              </a:rPr>
              <a:t>10)</a:t>
            </a:r>
            <a:endParaRPr lang="en-US" sz="2600" b="1" dirty="0">
              <a:cs typeface="Arial" pitchFamily="34" charset="0"/>
            </a:endParaRPr>
          </a:p>
        </p:txBody>
      </p:sp>
      <p:pic>
        <p:nvPicPr>
          <p:cNvPr id="21507"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599" y="441325"/>
            <a:ext cx="7081837" cy="1143000"/>
          </a:xfrm>
        </p:spPr>
        <p:txBody>
          <a:bodyPr/>
          <a:lstStyle/>
          <a:p>
            <a:pPr algn="ctr">
              <a:defRPr/>
            </a:pPr>
            <a:r>
              <a:rPr lang="en-US" sz="3200" b="1" dirty="0" smtClean="0">
                <a:solidFill>
                  <a:srgbClr val="FFCA19"/>
                </a:solidFill>
                <a:latin typeface="Arial" pitchFamily="34" charset="0"/>
                <a:cs typeface="Arial" pitchFamily="34" charset="0"/>
              </a:rPr>
              <a:t>Threats - 100</a:t>
            </a:r>
          </a:p>
        </p:txBody>
      </p:sp>
      <p:sp>
        <p:nvSpPr>
          <p:cNvPr id="15" name="Rectangle 14"/>
          <p:cNvSpPr txBox="1">
            <a:spLocks noChangeArrowheads="1"/>
          </p:cNvSpPr>
          <p:nvPr/>
        </p:nvSpPr>
        <p:spPr bwMode="auto">
          <a:xfrm>
            <a:off x="0" y="1739900"/>
            <a:ext cx="9144000" cy="1413828"/>
          </a:xfrm>
          <a:prstGeom prst="rect">
            <a:avLst/>
          </a:prstGeom>
          <a:solidFill>
            <a:schemeClr val="bg2">
              <a:alpha val="62000"/>
            </a:schemeClr>
          </a:solidFill>
          <a:ln w="9525">
            <a:noFill/>
            <a:miter lim="800000"/>
            <a:headEnd/>
            <a:tailEnd/>
          </a:ln>
        </p:spPr>
        <p:txBody>
          <a:bodyPr anchor="ctr"/>
          <a:lstStyle/>
          <a:p>
            <a:pPr marL="342900" indent="-342900" algn="ctr">
              <a:spcBef>
                <a:spcPct val="20000"/>
              </a:spcBef>
              <a:buClr>
                <a:schemeClr val="accent1"/>
              </a:buClr>
              <a:buSzPct val="75000"/>
              <a:buFont typeface="Monotype Sorts" charset="0"/>
              <a:buNone/>
              <a:defRPr/>
            </a:pPr>
            <a:r>
              <a:rPr lang="en-US" sz="3200" b="1" dirty="0"/>
              <a:t>What is the overall purpose of a threat analysis statement?</a:t>
            </a:r>
            <a:endParaRPr kumimoji="1" lang="en-US" sz="3200" b="1" kern="0" dirty="0">
              <a:effectLst>
                <a:outerShdw blurRad="38100" dist="38100" dir="2700000" algn="tl">
                  <a:srgbClr val="000000"/>
                </a:outerShdw>
              </a:effectLst>
              <a:ea typeface="ＭＳ Ｐゴシック" charset="0"/>
              <a:cs typeface="Arial" pitchFamily="34" charset="0"/>
            </a:endParaRPr>
          </a:p>
        </p:txBody>
      </p:sp>
      <p:pic>
        <p:nvPicPr>
          <p:cNvPr id="21510"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242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0" y="3810000"/>
            <a:ext cx="9144000" cy="1969770"/>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A process in which an alarm sensor activates due to an intrusion, a nuisance alarm,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or </a:t>
            </a:r>
            <a:r>
              <a:rPr lang="en-US" sz="3200" b="1" dirty="0">
                <a:cs typeface="Arial" pitchFamily="34" charset="0"/>
              </a:rPr>
              <a:t>false </a:t>
            </a:r>
            <a:r>
              <a:rPr lang="en-US" sz="3200" b="1" dirty="0" smtClean="0">
                <a:cs typeface="Arial" pitchFamily="34" charset="0"/>
              </a:rPr>
              <a:t>alarm</a:t>
            </a:r>
          </a:p>
          <a:p>
            <a:pPr algn="ctr">
              <a:spcBef>
                <a:spcPts val="0"/>
              </a:spcBef>
            </a:pPr>
            <a:r>
              <a:rPr lang="en-US" sz="2600" b="1" dirty="0" smtClean="0">
                <a:cs typeface="Arial" pitchFamily="34" charset="0"/>
              </a:rPr>
              <a:t>(Module 12)</a:t>
            </a:r>
            <a:endParaRPr lang="en-US" sz="2600" b="1" dirty="0">
              <a:cs typeface="Arial" pitchFamily="34" charset="0"/>
            </a:endParaRPr>
          </a:p>
        </p:txBody>
      </p:sp>
      <p:pic>
        <p:nvPicPr>
          <p:cNvPr id="2253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2390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200</a:t>
            </a:r>
          </a:p>
        </p:txBody>
      </p:sp>
      <p:sp>
        <p:nvSpPr>
          <p:cNvPr id="15" name="Rectangle 14"/>
          <p:cNvSpPr txBox="1">
            <a:spLocks noChangeArrowheads="1"/>
          </p:cNvSpPr>
          <p:nvPr/>
        </p:nvSpPr>
        <p:spPr bwMode="auto">
          <a:xfrm>
            <a:off x="0" y="1752600"/>
            <a:ext cx="9144000" cy="1718310"/>
          </a:xfrm>
          <a:prstGeom prst="rect">
            <a:avLst/>
          </a:prstGeom>
          <a:solidFill>
            <a:schemeClr val="bg2">
              <a:alpha val="62000"/>
            </a:schemeClr>
          </a:solidFill>
          <a:ln w="9525">
            <a:noFill/>
            <a:miter lim="800000"/>
            <a:headEnd/>
            <a:tailEnd/>
          </a:ln>
          <a:effectLst/>
        </p:spPr>
        <p:txBody>
          <a:bodyPr anchor="ctr"/>
          <a:lstStyle/>
          <a:p>
            <a:pPr marL="342900" algn="ctr">
              <a:spcBef>
                <a:spcPct val="20000"/>
              </a:spcBef>
              <a:buClr>
                <a:schemeClr val="accent1"/>
              </a:buClr>
              <a:buSzPct val="75000"/>
              <a:buFont typeface="Monotype Sorts" charset="0"/>
              <a:buNone/>
              <a:defRPr/>
            </a:pPr>
            <a:r>
              <a:rPr kumimoji="1" lang="en-US" sz="3200" b="1" kern="0" dirty="0">
                <a:effectLst>
                  <a:outerShdw blurRad="38100" dist="38100" dir="2700000" algn="tl">
                    <a:srgbClr val="000000"/>
                  </a:outerShdw>
                </a:effectLst>
                <a:ea typeface="ＭＳ Ｐゴシック" charset="0"/>
                <a:cs typeface="Arial" pitchFamily="34" charset="0"/>
              </a:rPr>
              <a:t>In a physical protection system, what is detection?</a:t>
            </a:r>
          </a:p>
        </p:txBody>
      </p:sp>
      <p:pic>
        <p:nvPicPr>
          <p:cNvPr id="22534"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wipe(left)">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0" y="4501515"/>
            <a:ext cx="9171296"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Previously defined policies and </a:t>
            </a:r>
            <a:r>
              <a:rPr lang="en-US" sz="3200" b="1" dirty="0" smtClean="0">
                <a:cs typeface="Arial" pitchFamily="34" charset="0"/>
              </a:rPr>
              <a:t>procedures</a:t>
            </a:r>
          </a:p>
          <a:p>
            <a:pPr algn="ctr">
              <a:spcBef>
                <a:spcPts val="0"/>
              </a:spcBef>
            </a:pPr>
            <a:r>
              <a:rPr lang="en-US" sz="2600" b="1" dirty="0" smtClean="0">
                <a:cs typeface="Arial" pitchFamily="34" charset="0"/>
              </a:rPr>
              <a:t>(Module 11)</a:t>
            </a:r>
            <a:endParaRPr lang="en-US" sz="2600" b="1" dirty="0">
              <a:cs typeface="Arial" pitchFamily="34" charset="0"/>
            </a:endParaRPr>
          </a:p>
        </p:txBody>
      </p:sp>
      <p:pic>
        <p:nvPicPr>
          <p:cNvPr id="23556"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152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300</a:t>
            </a:r>
          </a:p>
        </p:txBody>
      </p:sp>
      <p:sp>
        <p:nvSpPr>
          <p:cNvPr id="15" name="Rectangle 14"/>
          <p:cNvSpPr txBox="1">
            <a:spLocks noChangeArrowheads="1"/>
          </p:cNvSpPr>
          <p:nvPr/>
        </p:nvSpPr>
        <p:spPr bwMode="auto">
          <a:xfrm>
            <a:off x="0" y="1739901"/>
            <a:ext cx="9144000" cy="2228214"/>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When a bomb threat is received, the decision options are to search, evacuate, or ignore the threat. What should this response decision be based on?</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3559"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96" y="39338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left)">
                                      <p:cBhvr>
                                        <p:cTn id="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765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152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5" name="Rectangle 14"/>
          <p:cNvSpPr txBox="1">
            <a:spLocks noChangeArrowheads="1"/>
          </p:cNvSpPr>
          <p:nvPr/>
        </p:nvSpPr>
        <p:spPr bwMode="auto">
          <a:xfrm>
            <a:off x="0" y="1739900"/>
            <a:ext cx="9144000" cy="14605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0"/>
              <a:buNone/>
              <a:defRPr/>
            </a:pPr>
            <a:r>
              <a:rPr kumimoji="1" lang="en-US" sz="3200" b="1" kern="0" dirty="0">
                <a:effectLst>
                  <a:outerShdw blurRad="38100" dist="38100" dir="2700000" algn="tl">
                    <a:srgbClr val="000000"/>
                  </a:outerShdw>
                </a:effectLst>
                <a:ea typeface="ＭＳ Ｐゴシック" charset="0"/>
                <a:cs typeface="Arial" pitchFamily="34" charset="0"/>
              </a:rPr>
              <a:t>What are the four primary elements </a:t>
            </a:r>
            <a:r>
              <a:rPr kumimoji="1" lang="en-US" sz="3200" b="1" kern="0" dirty="0" smtClean="0">
                <a:effectLst>
                  <a:outerShdw blurRad="38100" dist="38100" dir="2700000" algn="tl">
                    <a:srgbClr val="000000"/>
                  </a:outerShdw>
                </a:effectLst>
                <a:ea typeface="ＭＳ Ｐゴシック" charset="0"/>
                <a:cs typeface="Arial" pitchFamily="34" charset="0"/>
              </a:rPr>
              <a:t/>
            </a:r>
            <a:br>
              <a:rPr kumimoji="1" lang="en-US" sz="3200" b="1" kern="0" dirty="0" smtClean="0">
                <a:effectLst>
                  <a:outerShdw blurRad="38100" dist="38100" dir="2700000" algn="tl">
                    <a:srgbClr val="000000"/>
                  </a:outerShdw>
                </a:effectLst>
                <a:ea typeface="ＭＳ Ｐゴシック" charset="0"/>
                <a:cs typeface="Arial" pitchFamily="34" charset="0"/>
              </a:rPr>
            </a:br>
            <a:r>
              <a:rPr kumimoji="1" lang="en-US" sz="3200" b="1" kern="0" dirty="0" smtClean="0">
                <a:effectLst>
                  <a:outerShdw blurRad="38100" dist="38100" dir="2700000" algn="tl">
                    <a:srgbClr val="000000"/>
                  </a:outerShdw>
                </a:effectLst>
                <a:ea typeface="ＭＳ Ｐゴシック" charset="0"/>
                <a:cs typeface="Arial" pitchFamily="34" charset="0"/>
              </a:rPr>
              <a:t>that </a:t>
            </a:r>
            <a:r>
              <a:rPr kumimoji="1" lang="en-US" sz="3200" b="1" kern="0" dirty="0">
                <a:effectLst>
                  <a:outerShdw blurRad="38100" dist="38100" dir="2700000" algn="tl">
                    <a:srgbClr val="000000"/>
                  </a:outerShdw>
                </a:effectLst>
                <a:ea typeface="ＭＳ Ｐゴシック" charset="0"/>
                <a:cs typeface="Arial" pitchFamily="34" charset="0"/>
              </a:rPr>
              <a:t>contribute to the effectiveness of a security force?</a:t>
            </a:r>
          </a:p>
        </p:txBody>
      </p:sp>
      <p:pic>
        <p:nvPicPr>
          <p:cNvPr id="24581"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04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
          <p:cNvSpPr txBox="1">
            <a:spLocks noChangeArrowheads="1"/>
          </p:cNvSpPr>
          <p:nvPr/>
        </p:nvSpPr>
        <p:spPr bwMode="auto">
          <a:xfrm>
            <a:off x="0" y="3701296"/>
            <a:ext cx="9144000" cy="1785104"/>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b="1" dirty="0">
                <a:cs typeface="Arial" pitchFamily="34" charset="0"/>
              </a:rPr>
              <a:t>Appropriate supervision, selection of </a:t>
            </a:r>
            <a:r>
              <a:rPr lang="en-US" sz="2800" b="1" dirty="0" smtClean="0">
                <a:cs typeface="Arial" pitchFamily="34" charset="0"/>
              </a:rPr>
              <a:t/>
            </a:r>
            <a:br>
              <a:rPr lang="en-US" sz="2800" b="1" dirty="0" smtClean="0">
                <a:cs typeface="Arial" pitchFamily="34" charset="0"/>
              </a:rPr>
            </a:br>
            <a:r>
              <a:rPr lang="en-US" sz="2800" b="1" dirty="0" smtClean="0">
                <a:cs typeface="Arial" pitchFamily="34" charset="0"/>
              </a:rPr>
              <a:t>security </a:t>
            </a:r>
            <a:r>
              <a:rPr lang="en-US" sz="2800" b="1" dirty="0">
                <a:cs typeface="Arial" pitchFamily="34" charset="0"/>
              </a:rPr>
              <a:t>force members, initial and continuous training, and deployment of adequate </a:t>
            </a:r>
            <a:r>
              <a:rPr lang="en-US" sz="2800" b="1" dirty="0" smtClean="0">
                <a:cs typeface="Arial" pitchFamily="34" charset="0"/>
              </a:rPr>
              <a:t>equipment</a:t>
            </a:r>
          </a:p>
          <a:p>
            <a:pPr algn="ctr"/>
            <a:r>
              <a:rPr lang="en-US" sz="2600" b="1" dirty="0" smtClean="0">
                <a:cs typeface="Arial" pitchFamily="34" charset="0"/>
              </a:rPr>
              <a:t>(Module 12)</a:t>
            </a:r>
            <a:endParaRPr lang="en-US" sz="2600" b="1" dirty="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0" y="4165937"/>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solidFill>
                  <a:srgbClr val="FFFFFF"/>
                </a:solidFill>
                <a:cs typeface="Arial" pitchFamily="34" charset="0"/>
              </a:rPr>
              <a:t>Provide consistent security force response  </a:t>
            </a:r>
          </a:p>
          <a:p>
            <a:pPr algn="ctr"/>
            <a:r>
              <a:rPr lang="en-US" sz="2800" b="1" dirty="0">
                <a:solidFill>
                  <a:srgbClr val="FFFFFF"/>
                </a:solidFill>
                <a:cs typeface="Arial" pitchFamily="34" charset="0"/>
              </a:rPr>
              <a:t>(Module </a:t>
            </a:r>
            <a:r>
              <a:rPr lang="en-US" sz="2800" b="1" dirty="0" smtClean="0">
                <a:solidFill>
                  <a:srgbClr val="FFFFFF"/>
                </a:solidFill>
                <a:cs typeface="Arial" pitchFamily="34" charset="0"/>
              </a:rPr>
              <a:t>11)</a:t>
            </a:r>
            <a:endParaRPr lang="en-US" sz="2800" b="1" dirty="0">
              <a:cs typeface="Arial" pitchFamily="34" charset="0"/>
            </a:endParaRPr>
          </a:p>
        </p:txBody>
      </p:sp>
      <p:pic>
        <p:nvPicPr>
          <p:cNvPr id="2560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21" name="Rectangle 14"/>
          <p:cNvSpPr txBox="1">
            <a:spLocks noChangeArrowheads="1"/>
          </p:cNvSpPr>
          <p:nvPr/>
        </p:nvSpPr>
        <p:spPr bwMode="auto">
          <a:xfrm>
            <a:off x="31532" y="1754189"/>
            <a:ext cx="9144000" cy="1674811"/>
          </a:xfrm>
          <a:prstGeom prst="rect">
            <a:avLst/>
          </a:prstGeom>
          <a:solidFill>
            <a:schemeClr val="bg2">
              <a:alpha val="62000"/>
            </a:schemeClr>
          </a:solidFill>
          <a:ln w="9525">
            <a:noFill/>
            <a:miter lim="800000"/>
            <a:headEnd/>
            <a:tailEnd/>
          </a:ln>
        </p:spPr>
        <p:txBody>
          <a:bodyPr/>
          <a:lstStyle/>
          <a:p>
            <a:pPr algn="ctr">
              <a:spcBef>
                <a:spcPct val="20000"/>
              </a:spcBef>
              <a:buClr>
                <a:schemeClr val="accent1"/>
              </a:buClr>
              <a:buSzPct val="75000"/>
              <a:buFont typeface="Monotype Sorts" charset="0"/>
              <a:buNone/>
              <a:tabLst>
                <a:tab pos="57150" algn="l"/>
              </a:tabLst>
              <a:defRPr/>
            </a:pPr>
            <a:r>
              <a:rPr kumimoji="1" lang="en-US" sz="3200" b="1" kern="0" dirty="0">
                <a:effectLst>
                  <a:outerShdw blurRad="38100" dist="38100" dir="2700000" algn="tl">
                    <a:srgbClr val="000000"/>
                  </a:outerShdw>
                </a:effectLst>
                <a:ea typeface="ＭＳ Ｐゴシック" charset="0"/>
                <a:cs typeface="Arial" pitchFamily="34" charset="0"/>
              </a:rPr>
              <a:t>What is the purpose of having written procedures pertaining to critical infrastructure security?</a:t>
            </a:r>
          </a:p>
        </p:txBody>
      </p:sp>
      <p:pic>
        <p:nvPicPr>
          <p:cNvPr id="25606"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WordArt 2"/>
          <p:cNvSpPr>
            <a:spLocks noChangeArrowheads="1" noChangeShapeType="1" noTextEdit="1"/>
          </p:cNvSpPr>
          <p:nvPr/>
        </p:nvSpPr>
        <p:spPr bwMode="auto">
          <a:xfrm>
            <a:off x="1679575" y="1524000"/>
            <a:ext cx="5788025" cy="381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Daily</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Double!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4643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aily Dou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0" y="4038600"/>
            <a:ext cx="9144000" cy="150810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3200" b="1" dirty="0">
                <a:cs typeface="Arial" pitchFamily="34" charset="0"/>
              </a:rPr>
              <a:t>It detects some type of energy emitted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by </a:t>
            </a:r>
            <a:r>
              <a:rPr lang="en-US" sz="3200" b="1" dirty="0">
                <a:cs typeface="Arial" pitchFamily="34" charset="0"/>
              </a:rPr>
              <a:t>the intruder</a:t>
            </a:r>
            <a:r>
              <a:rPr lang="en-US" sz="3200" b="1" dirty="0" smtClean="0">
                <a:cs typeface="Arial" pitchFamily="34" charset="0"/>
              </a:rPr>
              <a:t/>
            </a:r>
            <a:br>
              <a:rPr lang="en-US" sz="3200" b="1" dirty="0" smtClean="0">
                <a:cs typeface="Arial" pitchFamily="34" charset="0"/>
              </a:rPr>
            </a:br>
            <a:r>
              <a:rPr lang="en-US" sz="2800" b="1" dirty="0" smtClean="0">
                <a:cs typeface="Arial" pitchFamily="34" charset="0"/>
              </a:rPr>
              <a:t>(Module 13)</a:t>
            </a:r>
            <a:endParaRPr lang="en-US" sz="2800" b="1" dirty="0">
              <a:cs typeface="Arial" pitchFamily="34" charset="0"/>
            </a:endParaRPr>
          </a:p>
        </p:txBody>
      </p:sp>
      <p:pic>
        <p:nvPicPr>
          <p:cNvPr id="2765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- 100</a:t>
            </a:r>
            <a:endParaRPr lang="en-US" sz="3200" b="1" dirty="0" smtClean="0">
              <a:solidFill>
                <a:srgbClr val="FFCA19"/>
              </a:solidFill>
              <a:latin typeface="Arial" pitchFamily="34" charset="0"/>
              <a:cs typeface="Arial" pitchFamily="34" charset="0"/>
            </a:endParaRPr>
          </a:p>
        </p:txBody>
      </p:sp>
      <p:sp>
        <p:nvSpPr>
          <p:cNvPr id="18" name="Rectangle 14"/>
          <p:cNvSpPr txBox="1">
            <a:spLocks noChangeArrowheads="1"/>
          </p:cNvSpPr>
          <p:nvPr/>
        </p:nvSpPr>
        <p:spPr bwMode="auto">
          <a:xfrm>
            <a:off x="0" y="1739900"/>
            <a:ext cx="9144000" cy="16891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smtClean="0">
                <a:ea typeface="ＭＳ Ｐゴシック" charset="0"/>
                <a:cs typeface="Arial" pitchFamily="34" charset="0"/>
              </a:rPr>
              <a:t>What </a:t>
            </a:r>
            <a:r>
              <a:rPr kumimoji="1" lang="en-US" sz="3200" b="1" kern="0" dirty="0">
                <a:ea typeface="ＭＳ Ｐゴシック" charset="0"/>
                <a:cs typeface="Arial" pitchFamily="34" charset="0"/>
              </a:rPr>
              <a:t>is the function of </a:t>
            </a:r>
            <a:r>
              <a:rPr kumimoji="1" lang="en-US" sz="3200" b="1" kern="0" dirty="0" smtClean="0">
                <a:ea typeface="ＭＳ Ｐゴシック" charset="0"/>
                <a:cs typeface="Arial" pitchFamily="34" charset="0"/>
              </a:rPr>
              <a:t>a </a:t>
            </a:r>
            <a:r>
              <a:rPr kumimoji="1" lang="en-US" sz="3200" b="1" kern="0" dirty="0">
                <a:ea typeface="ＭＳ Ｐゴシック" charset="0"/>
                <a:cs typeface="Arial" pitchFamily="34" charset="0"/>
              </a:rPr>
              <a:t>passive sensor?</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7654"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004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9525" y="3810000"/>
            <a:ext cx="91440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Security inspection and validation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program </a:t>
            </a:r>
            <a:r>
              <a:rPr lang="en-US" sz="3200" b="1" dirty="0">
                <a:cs typeface="Arial" pitchFamily="34" charset="0"/>
              </a:rPr>
              <a:t>directive</a:t>
            </a:r>
          </a:p>
          <a:p>
            <a:pPr algn="ctr">
              <a:spcBef>
                <a:spcPts val="0"/>
              </a:spcBef>
            </a:pPr>
            <a:r>
              <a:rPr lang="en-US" sz="2600" b="1" dirty="0">
                <a:cs typeface="Arial" pitchFamily="34" charset="0"/>
              </a:rPr>
              <a:t>(Module </a:t>
            </a:r>
            <a:r>
              <a:rPr lang="en-US" sz="2600" b="1" dirty="0" smtClean="0">
                <a:cs typeface="Arial" pitchFamily="34" charset="0"/>
              </a:rPr>
              <a:t>14)</a:t>
            </a:r>
            <a:endParaRPr lang="en-US" sz="2600" b="1" dirty="0">
              <a:cs typeface="Arial" pitchFamily="34" charset="0"/>
            </a:endParaRPr>
          </a:p>
        </p:txBody>
      </p:sp>
      <p:pic>
        <p:nvPicPr>
          <p:cNvPr id="28675"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- 200</a:t>
            </a:r>
            <a:endParaRPr lang="en-US" sz="3200" b="1" dirty="0" smtClean="0">
              <a:solidFill>
                <a:srgbClr val="FFCA19"/>
              </a:solidFill>
              <a:latin typeface="Arial" pitchFamily="34" charset="0"/>
              <a:cs typeface="Arial" pitchFamily="34" charset="0"/>
            </a:endParaRPr>
          </a:p>
        </p:txBody>
      </p:sp>
      <p:sp>
        <p:nvSpPr>
          <p:cNvPr id="15" name="Rectangle 14"/>
          <p:cNvSpPr txBox="1">
            <a:spLocks noChangeArrowheads="1"/>
          </p:cNvSpPr>
          <p:nvPr/>
        </p:nvSpPr>
        <p:spPr bwMode="auto">
          <a:xfrm>
            <a:off x="0" y="1739900"/>
            <a:ext cx="9144000" cy="17653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What is a written order for implementing and conducting a security inspection and validation </a:t>
            </a:r>
            <a:r>
              <a:rPr kumimoji="1" lang="en-US" sz="3200" b="1" kern="0" dirty="0" smtClean="0">
                <a:ea typeface="ＭＳ Ｐゴシック" charset="0"/>
                <a:cs typeface="Arial" pitchFamily="34" charset="0"/>
              </a:rPr>
              <a:t>program?</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8678"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766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0" y="4653915"/>
            <a:ext cx="9143999"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a:defRPr/>
            </a:pPr>
            <a:r>
              <a:rPr lang="en-US" sz="3200" b="1" dirty="0">
                <a:cs typeface="Arial" pitchFamily="34" charset="0"/>
              </a:rPr>
              <a:t>Phase 1: Inspection </a:t>
            </a:r>
            <a:r>
              <a:rPr lang="en-US" sz="3200" b="1" dirty="0" smtClean="0">
                <a:cs typeface="Arial" pitchFamily="34" charset="0"/>
              </a:rPr>
              <a:t>planning</a:t>
            </a:r>
          </a:p>
          <a:p>
            <a:pPr marL="0" indent="0" algn="ctr">
              <a:defRPr/>
            </a:pPr>
            <a:r>
              <a:rPr lang="en-US" sz="2600" b="1" dirty="0" smtClean="0">
                <a:cs typeface="Arial" pitchFamily="34" charset="0"/>
              </a:rPr>
              <a:t>(Module 14)</a:t>
            </a:r>
          </a:p>
        </p:txBody>
      </p:sp>
      <p:pic>
        <p:nvPicPr>
          <p:cNvPr id="29700"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- 300</a:t>
            </a:r>
            <a:endParaRPr lang="en-US" sz="3200" b="1" dirty="0" smtClean="0">
              <a:solidFill>
                <a:srgbClr val="FFCA19"/>
              </a:solidFill>
              <a:latin typeface="Arial" pitchFamily="34" charset="0"/>
              <a:cs typeface="Arial" pitchFamily="34" charset="0"/>
            </a:endParaRPr>
          </a:p>
        </p:txBody>
      </p:sp>
      <p:sp>
        <p:nvSpPr>
          <p:cNvPr id="15" name="Rectangle 14"/>
          <p:cNvSpPr txBox="1">
            <a:spLocks noChangeArrowheads="1"/>
          </p:cNvSpPr>
          <p:nvPr/>
        </p:nvSpPr>
        <p:spPr bwMode="auto">
          <a:xfrm>
            <a:off x="0" y="1739900"/>
            <a:ext cx="9144000" cy="26035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smtClean="0">
                <a:ea typeface="ＭＳ Ｐゴシック" charset="0"/>
                <a:cs typeface="Arial" pitchFamily="34" charset="0"/>
              </a:rPr>
              <a:t>What is the name of the phase </a:t>
            </a:r>
            <a:r>
              <a:rPr kumimoji="1" lang="en-US" sz="3200" b="1" kern="0" dirty="0">
                <a:ea typeface="ＭＳ Ｐゴシック" charset="0"/>
                <a:cs typeface="Arial" pitchFamily="34" charset="0"/>
              </a:rPr>
              <a:t>of the security inspection validation </a:t>
            </a:r>
            <a:r>
              <a:rPr kumimoji="1" lang="en-US" sz="3200" b="1" kern="0" dirty="0" smtClean="0">
                <a:ea typeface="ＭＳ Ｐゴシック" charset="0"/>
                <a:cs typeface="Arial" pitchFamily="34" charset="0"/>
              </a:rPr>
              <a:t>when </a:t>
            </a:r>
            <a:r>
              <a:rPr kumimoji="1" lang="en-US" sz="3200" b="1" kern="0" dirty="0">
                <a:ea typeface="ＭＳ Ｐゴシック" charset="0"/>
                <a:cs typeface="Arial" pitchFamily="34" charset="0"/>
              </a:rPr>
              <a:t>you identify assets associated with the critical infrastructure?</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9703"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148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0" y="4546937"/>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Gap </a:t>
            </a:r>
            <a:r>
              <a:rPr lang="en-US" sz="3200" b="1" dirty="0" smtClean="0">
                <a:cs typeface="Arial" pitchFamily="34" charset="0"/>
              </a:rPr>
              <a:t>analysis</a:t>
            </a:r>
          </a:p>
          <a:p>
            <a:pPr algn="ctr"/>
            <a:r>
              <a:rPr lang="en-US" sz="2800" b="1" dirty="0" smtClean="0">
                <a:cs typeface="Arial" pitchFamily="34" charset="0"/>
              </a:rPr>
              <a:t>(Module 15)</a:t>
            </a:r>
            <a:endParaRPr lang="en-US" sz="2800" b="1" dirty="0">
              <a:cs typeface="Arial" pitchFamily="34" charset="0"/>
            </a:endParaRPr>
          </a:p>
        </p:txBody>
      </p:sp>
      <p:pic>
        <p:nvPicPr>
          <p:cNvPr id="31747"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8" name="Rectangle 14"/>
          <p:cNvSpPr txBox="1">
            <a:spLocks noChangeArrowheads="1"/>
          </p:cNvSpPr>
          <p:nvPr/>
        </p:nvSpPr>
        <p:spPr bwMode="auto">
          <a:xfrm>
            <a:off x="0" y="1739901"/>
            <a:ext cx="9144000" cy="2349836"/>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Which of the following is a management tool used to compare the actual performance of an existing physical protection system with its potential </a:t>
            </a:r>
            <a:r>
              <a:rPr kumimoji="1" lang="en-US" sz="3200" b="1" kern="0" dirty="0" smtClean="0">
                <a:ea typeface="ＭＳ Ｐゴシック" charset="0"/>
                <a:cs typeface="Arial" pitchFamily="34" charset="0"/>
              </a:rPr>
              <a:t>performance?</a:t>
            </a:r>
            <a:endParaRPr kumimoji="1" lang="en-US" sz="3200" b="1" kern="0" dirty="0">
              <a:ea typeface="ＭＳ Ｐゴシック" charset="0"/>
              <a:cs typeface="Arial" pitchFamily="34" charset="0"/>
            </a:endParaRPr>
          </a:p>
        </p:txBody>
      </p:sp>
      <p:pic>
        <p:nvPicPr>
          <p:cNvPr id="31750"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3" y="4086225"/>
            <a:ext cx="914400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ipe(left)">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5"/>
          <p:cNvSpPr txBox="1">
            <a:spLocks noChangeArrowheads="1"/>
          </p:cNvSpPr>
          <p:nvPr/>
        </p:nvSpPr>
        <p:spPr bwMode="auto">
          <a:xfrm>
            <a:off x="0" y="42729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The evaluation of functional </a:t>
            </a:r>
            <a:r>
              <a:rPr lang="en-US" sz="3200" b="1" dirty="0" smtClean="0">
                <a:cs typeface="Arial" pitchFamily="34" charset="0"/>
              </a:rPr>
              <a:t>components</a:t>
            </a:r>
          </a:p>
          <a:p>
            <a:pPr algn="ctr"/>
            <a:r>
              <a:rPr lang="en-US" sz="2600" b="1" dirty="0" smtClean="0">
                <a:cs typeface="Arial" pitchFamily="34" charset="0"/>
              </a:rPr>
              <a:t>(Module 5)</a:t>
            </a:r>
            <a:endParaRPr lang="en-US" sz="2600" b="1" dirty="0">
              <a:cs typeface="Arial" pitchFamily="34" charset="0"/>
            </a:endParaRPr>
          </a:p>
        </p:txBody>
      </p:sp>
      <p:pic>
        <p:nvPicPr>
          <p:cNvPr id="8" name="Correct.wav">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428625" y="6716713"/>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ncorrect.wav">
            <a:hlinkClick r:id="" action="ppaction://media"/>
          </p:cNvPr>
          <p:cNvPicPr>
            <a:picLocks noRot="1" noChangeAspect="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1352550" y="6705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- 100</a:t>
            </a:r>
          </a:p>
        </p:txBody>
      </p:sp>
      <p:sp>
        <p:nvSpPr>
          <p:cNvPr id="5134" name="Rectangle 14"/>
          <p:cNvSpPr>
            <a:spLocks noGrp="1" noChangeArrowheads="1"/>
          </p:cNvSpPr>
          <p:nvPr>
            <p:ph type="body" sz="half" idx="1"/>
          </p:nvPr>
        </p:nvSpPr>
        <p:spPr>
          <a:xfrm>
            <a:off x="0" y="1739900"/>
            <a:ext cx="9144000" cy="2070100"/>
          </a:xfrm>
          <a:solidFill>
            <a:schemeClr val="bg2">
              <a:alpha val="62000"/>
            </a:schemeClr>
          </a:solidFill>
        </p:spPr>
        <p:txBody>
          <a:bodyPr anchor="ctr"/>
          <a:lstStyle/>
          <a:p>
            <a:pPr marL="0" indent="0" algn="ctr">
              <a:buNone/>
              <a:defRPr/>
            </a:pPr>
            <a:r>
              <a:rPr lang="en-US" b="1" dirty="0">
                <a:effectLst/>
                <a:latin typeface="Arial" pitchFamily="34" charset="0"/>
                <a:ea typeface="ＭＳ Ｐゴシック" charset="0"/>
                <a:cs typeface="Arial" pitchFamily="34" charset="0"/>
              </a:rPr>
              <a:t>An assessment of a given critical infrastructure consists of ________________. </a:t>
            </a:r>
            <a:endParaRPr lang="en-US" sz="2800" dirty="0">
              <a:ea typeface="ＭＳ Ｐゴシック" charset="0"/>
              <a:cs typeface="ＭＳ Ｐゴシック" charset="0"/>
            </a:endParaRPr>
          </a:p>
        </p:txBody>
      </p:sp>
      <p:pic>
        <p:nvPicPr>
          <p:cNvPr id="4103" name="Picture 7" descr="C:\Users\amalone\Desktop\DoS_Jeopardy\Nathan Graphics\butt_home.jp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8" descr="C:\Users\amalone\Desktop\DoS_Jeopardy\Nathan Graphics\ATA_scrn2_bottbor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76237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9" descr="C:\Users\amalone\Desktop\DoS_Jeopardy\Nathan Graphics\ATA_scrn2_topbord.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7526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wipe(left)">
                                      <p:cBhvr>
                                        <p:cTn id="7"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8"/>
                                        </p:tgtEl>
                                      </p:cBhvr>
                                    </p:cmd>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170" fill="hold"/>
                                        <p:tgtEl>
                                          <p:spTgt spid="9"/>
                                        </p:tgtEl>
                                      </p:cBhvr>
                                    </p:cmd>
                                  </p:childTnLst>
                                </p:cTn>
                              </p:par>
                            </p:childTnLst>
                          </p:cTn>
                        </p:par>
                      </p:childTnLst>
                    </p:cTn>
                  </p:par>
                </p:childTnLst>
              </p:cTn>
              <p:nextCondLst>
                <p:cond evt="onClick" delay="0">
                  <p:tgtEl>
                    <p:spTgt spid="9"/>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1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0" y="3733800"/>
            <a:ext cx="9144000" cy="2246769"/>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514350" indent="-514350" algn="ctr">
              <a:spcBef>
                <a:spcPts val="0"/>
              </a:spcBef>
              <a:buFont typeface="+mj-lt"/>
              <a:buAutoNum type="arabicPeriod"/>
            </a:pPr>
            <a:r>
              <a:rPr lang="en-US" sz="2800" b="1" dirty="0" smtClean="0">
                <a:cs typeface="Arial" pitchFamily="34" charset="0"/>
              </a:rPr>
              <a:t>Determine </a:t>
            </a:r>
            <a:r>
              <a:rPr lang="en-US" sz="2800" b="1" dirty="0">
                <a:cs typeface="Arial" pitchFamily="34" charset="0"/>
              </a:rPr>
              <a:t>expected standard </a:t>
            </a:r>
            <a:r>
              <a:rPr lang="en-US" sz="2800" b="1" dirty="0" smtClean="0">
                <a:cs typeface="Arial" pitchFamily="34" charset="0"/>
              </a:rPr>
              <a:t>requirements</a:t>
            </a:r>
          </a:p>
          <a:p>
            <a:pPr marL="514350" indent="-514350" algn="ctr">
              <a:spcBef>
                <a:spcPts val="0"/>
              </a:spcBef>
              <a:buFont typeface="+mj-lt"/>
              <a:buAutoNum type="arabicPeriod"/>
            </a:pPr>
            <a:r>
              <a:rPr lang="en-US" sz="2800" b="1" dirty="0" smtClean="0">
                <a:cs typeface="Arial" pitchFamily="34" charset="0"/>
              </a:rPr>
              <a:t>Assess </a:t>
            </a:r>
            <a:r>
              <a:rPr lang="en-US" sz="2800" b="1" dirty="0">
                <a:cs typeface="Arial" pitchFamily="34" charset="0"/>
              </a:rPr>
              <a:t>existing performance </a:t>
            </a:r>
            <a:r>
              <a:rPr lang="en-US" sz="2800" b="1" dirty="0" smtClean="0">
                <a:cs typeface="Arial" pitchFamily="34" charset="0"/>
              </a:rPr>
              <a:t>levels</a:t>
            </a:r>
          </a:p>
          <a:p>
            <a:pPr marL="514350" indent="-514350" algn="ctr">
              <a:spcBef>
                <a:spcPts val="0"/>
              </a:spcBef>
              <a:buFont typeface="+mj-lt"/>
              <a:buAutoNum type="arabicPeriod"/>
            </a:pPr>
            <a:r>
              <a:rPr lang="en-US" sz="2800" b="1" dirty="0" smtClean="0">
                <a:cs typeface="Arial" pitchFamily="34" charset="0"/>
              </a:rPr>
              <a:t>Identify gaps</a:t>
            </a:r>
          </a:p>
          <a:p>
            <a:pPr marL="514350" indent="-514350" algn="ctr">
              <a:spcBef>
                <a:spcPts val="0"/>
              </a:spcBef>
              <a:buFont typeface="+mj-lt"/>
              <a:buAutoNum type="arabicPeriod"/>
            </a:pPr>
            <a:r>
              <a:rPr lang="en-US" sz="2800" b="1" dirty="0" smtClean="0">
                <a:cs typeface="Arial" pitchFamily="34" charset="0"/>
              </a:rPr>
              <a:t>Define </a:t>
            </a:r>
            <a:r>
              <a:rPr lang="en-US" sz="2800" b="1" dirty="0">
                <a:cs typeface="Arial" pitchFamily="34" charset="0"/>
              </a:rPr>
              <a:t>risk management </a:t>
            </a:r>
            <a:r>
              <a:rPr lang="en-US" sz="2800" b="1" dirty="0" smtClean="0">
                <a:cs typeface="Arial" pitchFamily="34" charset="0"/>
              </a:rPr>
              <a:t>plan</a:t>
            </a:r>
          </a:p>
          <a:p>
            <a:pPr algn="ctr">
              <a:spcBef>
                <a:spcPts val="0"/>
              </a:spcBef>
            </a:pPr>
            <a:r>
              <a:rPr lang="en-US" sz="2800" b="1" dirty="0" smtClean="0">
                <a:cs typeface="Arial" pitchFamily="34" charset="0"/>
              </a:rPr>
              <a:t>(Module 15)</a:t>
            </a:r>
            <a:endParaRPr lang="en-US" sz="2800" b="1" dirty="0">
              <a:cs typeface="Arial" pitchFamily="34" charset="0"/>
            </a:endParaRPr>
          </a:p>
        </p:txBody>
      </p:sp>
      <p:pic>
        <p:nvPicPr>
          <p:cNvPr id="3072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5" name="Rectangle 14"/>
          <p:cNvSpPr txBox="1">
            <a:spLocks noChangeArrowheads="1"/>
          </p:cNvSpPr>
          <p:nvPr/>
        </p:nvSpPr>
        <p:spPr bwMode="auto">
          <a:xfrm>
            <a:off x="0" y="1739900"/>
            <a:ext cx="9144000" cy="15367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defRPr/>
            </a:pPr>
            <a:r>
              <a:rPr kumimoji="1" lang="en-US" sz="3200" b="1" kern="0" dirty="0" smtClean="0">
                <a:ea typeface="ＭＳ Ｐゴシック" charset="0"/>
                <a:cs typeface="Arial" pitchFamily="34" charset="0"/>
              </a:rPr>
              <a:t>What </a:t>
            </a:r>
            <a:r>
              <a:rPr kumimoji="1" lang="en-US" sz="3200" b="1" kern="0" dirty="0">
                <a:ea typeface="ＭＳ Ｐゴシック" charset="0"/>
                <a:cs typeface="Arial" pitchFamily="34" charset="0"/>
              </a:rPr>
              <a:t>are the steps of the gap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analysis process?</a:t>
            </a:r>
            <a:endParaRPr kumimoji="1" lang="en-US" sz="3200" b="1" kern="0" dirty="0">
              <a:ea typeface="ＭＳ Ｐゴシック" charset="0"/>
              <a:cs typeface="Arial" pitchFamily="34" charset="0"/>
            </a:endParaRPr>
          </a:p>
        </p:txBody>
      </p:sp>
      <p:pic>
        <p:nvPicPr>
          <p:cNvPr id="30726"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766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4114800"/>
            <a:ext cx="91440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Requesting information about the site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prior to </a:t>
            </a:r>
            <a:r>
              <a:rPr lang="en-US" sz="3200" b="1" dirty="0">
                <a:cs typeface="Arial" pitchFamily="34" charset="0"/>
              </a:rPr>
              <a:t>the site </a:t>
            </a:r>
            <a:r>
              <a:rPr lang="en-US" sz="3200" b="1" dirty="0" smtClean="0">
                <a:cs typeface="Arial" pitchFamily="34" charset="0"/>
              </a:rPr>
              <a:t>visit</a:t>
            </a:r>
          </a:p>
          <a:p>
            <a:pPr algn="ctr">
              <a:spcBef>
                <a:spcPts val="0"/>
              </a:spcBef>
            </a:pPr>
            <a:r>
              <a:rPr lang="en-US" sz="2600" b="1" dirty="0" smtClean="0">
                <a:cs typeface="Arial" pitchFamily="34" charset="0"/>
              </a:rPr>
              <a:t>(Module 5)</a:t>
            </a:r>
            <a:endParaRPr lang="en-US" sz="2600" b="1" dirty="0">
              <a:cs typeface="Arial" pitchFamily="34" charset="0"/>
            </a:endParaRPr>
          </a:p>
        </p:txBody>
      </p:sp>
      <p:pic>
        <p:nvPicPr>
          <p:cNvPr id="512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txBox="1">
            <a:spLocks noChangeArrowheads="1"/>
          </p:cNvSpPr>
          <p:nvPr/>
        </p:nvSpPr>
        <p:spPr bwMode="auto">
          <a:xfrm>
            <a:off x="1371600" y="441325"/>
            <a:ext cx="6400800" cy="1143000"/>
          </a:xfrm>
          <a:prstGeom prst="rect">
            <a:avLst/>
          </a:prstGeom>
          <a:noFill/>
          <a:ln w="9525">
            <a:noFill/>
            <a:miter lim="800000"/>
            <a:headEnd/>
            <a:tailEnd/>
          </a:ln>
        </p:spPr>
        <p:txBody>
          <a:bodyPr anchor="b"/>
          <a:lstStyle/>
          <a:p>
            <a:pPr algn="ctr">
              <a:defRPr/>
            </a:pPr>
            <a:r>
              <a:rPr kumimoji="1" lang="en-US" sz="3200" b="1" dirty="0" smtClean="0">
                <a:solidFill>
                  <a:srgbClr val="FFCA19"/>
                </a:solidFill>
                <a:effectLst>
                  <a:outerShdw blurRad="38100" dist="38100" dir="2700000" algn="tl">
                    <a:srgbClr val="000000"/>
                  </a:outerShdw>
                </a:effectLst>
                <a:ea typeface="ＭＳ Ｐゴシック" charset="-128"/>
                <a:cs typeface="Arial" pitchFamily="34" charset="0"/>
              </a:rPr>
              <a:t>Critical Infrastructure - </a:t>
            </a:r>
            <a:r>
              <a:rPr kumimoji="1" lang="en-US" sz="3200" b="1" kern="0" dirty="0">
                <a:solidFill>
                  <a:srgbClr val="FFCA19"/>
                </a:solidFill>
                <a:effectLst>
                  <a:outerShdw blurRad="38100" dist="38100" dir="2700000" algn="tl">
                    <a:srgbClr val="000000"/>
                  </a:outerShdw>
                </a:effectLst>
                <a:ea typeface="ＭＳ Ｐゴシック" charset="-128"/>
                <a:cs typeface="Arial" pitchFamily="34" charset="0"/>
              </a:rPr>
              <a:t>200</a:t>
            </a:r>
          </a:p>
        </p:txBody>
      </p:sp>
      <p:sp>
        <p:nvSpPr>
          <p:cNvPr id="16" name="Rectangle 14"/>
          <p:cNvSpPr txBox="1">
            <a:spLocks noChangeArrowheads="1"/>
          </p:cNvSpPr>
          <p:nvPr/>
        </p:nvSpPr>
        <p:spPr bwMode="auto">
          <a:xfrm>
            <a:off x="0" y="1752600"/>
            <a:ext cx="9144000" cy="1905000"/>
          </a:xfrm>
          <a:prstGeom prst="rect">
            <a:avLst/>
          </a:prstGeom>
          <a:solidFill>
            <a:schemeClr val="bg2">
              <a:alpha val="62000"/>
            </a:schemeClr>
          </a:solidFill>
          <a:ln w="9525">
            <a:noFill/>
            <a:miter lim="800000"/>
            <a:headEnd/>
            <a:tailEnd/>
          </a:ln>
        </p:spPr>
        <p:txBody>
          <a:bodyPr anchor="ctr"/>
          <a:lstStyle/>
          <a:p>
            <a:pPr algn="ctr">
              <a:spcBef>
                <a:spcPts val="2400"/>
              </a:spcBef>
              <a:buClr>
                <a:schemeClr val="accent1"/>
              </a:buClr>
              <a:buSzPct val="75000"/>
              <a:buFont typeface="Monotype Sorts" charset="2"/>
              <a:buNone/>
              <a:defRPr/>
            </a:pPr>
            <a:r>
              <a:rPr kumimoji="1" lang="en-US" sz="3200" b="1" kern="0" dirty="0">
                <a:ea typeface="ＭＳ Ｐゴシック" charset="0"/>
                <a:cs typeface="Arial" pitchFamily="34" charset="0"/>
              </a:rPr>
              <a:t>During a critical infrastructure assessment,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a </a:t>
            </a:r>
            <a:r>
              <a:rPr kumimoji="1" lang="en-US" sz="3200" b="1" kern="0" dirty="0">
                <a:ea typeface="ＭＳ Ｐゴシック" charset="0"/>
                <a:cs typeface="Arial" pitchFamily="34" charset="0"/>
              </a:rPr>
              <a:t>“data call” refers to:</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5128"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6290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wipe(left)">
                                      <p:cBhvr>
                                        <p:cTn id="7"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0" y="4343400"/>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kumimoji="1" lang="en-US" sz="3200" b="1" kern="0" dirty="0" smtClean="0">
                <a:ea typeface="ＭＳ Ｐゴシック" charset="0"/>
                <a:cs typeface="Arial" pitchFamily="34" charset="0"/>
              </a:rPr>
              <a:t>Response</a:t>
            </a:r>
          </a:p>
          <a:p>
            <a:pPr algn="ctr"/>
            <a:r>
              <a:rPr lang="en-US" sz="2600" b="1" dirty="0" smtClean="0">
                <a:cs typeface="Arial" pitchFamily="34" charset="0"/>
              </a:rPr>
              <a:t>(Module 2)</a:t>
            </a:r>
            <a:endParaRPr lang="en-US" sz="2600" b="1" dirty="0">
              <a:cs typeface="Arial" pitchFamily="34" charset="0"/>
            </a:endParaRPr>
          </a:p>
        </p:txBody>
      </p:sp>
      <p:pic>
        <p:nvPicPr>
          <p:cNvPr id="6147"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- 300</a:t>
            </a:r>
          </a:p>
        </p:txBody>
      </p:sp>
      <p:sp>
        <p:nvSpPr>
          <p:cNvPr id="15" name="Rectangle 14"/>
          <p:cNvSpPr txBox="1">
            <a:spLocks noChangeArrowheads="1"/>
          </p:cNvSpPr>
          <p:nvPr/>
        </p:nvSpPr>
        <p:spPr bwMode="auto">
          <a:xfrm>
            <a:off x="0" y="1752600"/>
            <a:ext cx="9144000" cy="21463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0"/>
              <a:buNone/>
              <a:defRPr/>
            </a:pPr>
            <a:r>
              <a:rPr lang="en-US" sz="3200" b="1" dirty="0">
                <a:cs typeface="Arial" pitchFamily="34" charset="0"/>
              </a:rPr>
              <a:t>What is the third function of a physical protection system?</a:t>
            </a:r>
            <a:endParaRPr kumimoji="1" lang="en-US" sz="3200" b="1" kern="0" dirty="0">
              <a:ea typeface="ＭＳ Ｐゴシック" charset="0"/>
              <a:cs typeface="Arial" pitchFamily="34" charset="0"/>
            </a:endParaRPr>
          </a:p>
        </p:txBody>
      </p:sp>
      <p:pic>
        <p:nvPicPr>
          <p:cNvPr id="6152"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8576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588" y="4038600"/>
            <a:ext cx="9142412" cy="923330"/>
          </a:xfrm>
          <a:prstGeom prst="rect">
            <a:avLst/>
          </a:prstGeom>
          <a:solidFill>
            <a:schemeClr val="bg2">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indent="0" algn="ctr">
              <a:spcBef>
                <a:spcPct val="50000"/>
              </a:spcBef>
            </a:pPr>
            <a:r>
              <a:rPr lang="en-US" sz="2800" b="1" dirty="0">
                <a:cs typeface="Arial" pitchFamily="34" charset="0"/>
              </a:rPr>
              <a:t>Conducting a gap </a:t>
            </a:r>
            <a:r>
              <a:rPr lang="en-US" sz="2800" b="1" dirty="0" smtClean="0">
                <a:cs typeface="Arial" pitchFamily="34" charset="0"/>
              </a:rPr>
              <a:t>analysis</a:t>
            </a:r>
            <a:br>
              <a:rPr lang="en-US" sz="2800" b="1" dirty="0" smtClean="0">
                <a:cs typeface="Arial" pitchFamily="34" charset="0"/>
              </a:rPr>
            </a:br>
            <a:r>
              <a:rPr lang="en-US" sz="2600" b="1" dirty="0" smtClean="0">
                <a:cs typeface="Arial" pitchFamily="34" charset="0"/>
              </a:rPr>
              <a:t>(Module 2)</a:t>
            </a:r>
            <a:endParaRPr lang="en-US" sz="2600" b="1" dirty="0">
              <a:cs typeface="Arial" pitchFamily="34" charset="0"/>
            </a:endParaRPr>
          </a:p>
        </p:txBody>
      </p:sp>
      <p:pic>
        <p:nvPicPr>
          <p:cNvPr id="717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6" name="Rectangle 14"/>
          <p:cNvSpPr txBox="1">
            <a:spLocks noChangeArrowheads="1"/>
          </p:cNvSpPr>
          <p:nvPr/>
        </p:nvSpPr>
        <p:spPr bwMode="auto">
          <a:xfrm>
            <a:off x="0" y="1739900"/>
            <a:ext cx="9144000" cy="21463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2800" b="1" kern="0" dirty="0">
                <a:ea typeface="ＭＳ Ｐゴシック" charset="0"/>
                <a:cs typeface="Arial" pitchFamily="34" charset="0"/>
              </a:rPr>
              <a:t>What should occur in Phase 4 of the vulnerability analysis for a physical protection system?</a:t>
            </a:r>
          </a:p>
        </p:txBody>
      </p:sp>
      <p:pic>
        <p:nvPicPr>
          <p:cNvPr id="7176"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382905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0" y="4379893"/>
            <a:ext cx="9144000" cy="954107"/>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ea typeface="ＭＳ Ｐゴシック" pitchFamily="34" charset="-128"/>
              </a:defRPr>
            </a:lvl1pPr>
            <a:lvl2pPr marL="461963" indent="-461963">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indent="0" algn="ctr">
              <a:spcBef>
                <a:spcPct val="50000"/>
              </a:spcBef>
            </a:pPr>
            <a:r>
              <a:rPr lang="en-US" sz="2800" b="1" dirty="0">
                <a:cs typeface="Arial" pitchFamily="34" charset="0"/>
              </a:rPr>
              <a:t>People, information, equipment, and </a:t>
            </a:r>
            <a:r>
              <a:rPr lang="en-US" sz="2800" b="1" dirty="0" smtClean="0">
                <a:cs typeface="Arial" pitchFamily="34" charset="0"/>
              </a:rPr>
              <a:t>processes</a:t>
            </a:r>
            <a:br>
              <a:rPr lang="en-US" sz="2800" b="1" dirty="0" smtClean="0">
                <a:cs typeface="Arial" pitchFamily="34" charset="0"/>
              </a:rPr>
            </a:br>
            <a:r>
              <a:rPr lang="en-US" sz="2800" b="1" dirty="0" smtClean="0">
                <a:cs typeface="Arial" pitchFamily="34" charset="0"/>
              </a:rPr>
              <a:t>(Module 2)</a:t>
            </a:r>
            <a:endParaRPr lang="en-US" sz="2800" b="1" dirty="0">
              <a:cs typeface="Arial" pitchFamily="34" charset="0"/>
            </a:endParaRPr>
          </a:p>
        </p:txBody>
      </p:sp>
      <p:pic>
        <p:nvPicPr>
          <p:cNvPr id="8195"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7" name="Rectangle 14"/>
          <p:cNvSpPr txBox="1">
            <a:spLocks noChangeArrowheads="1"/>
          </p:cNvSpPr>
          <p:nvPr/>
        </p:nvSpPr>
        <p:spPr bwMode="auto">
          <a:xfrm>
            <a:off x="0" y="1752600"/>
            <a:ext cx="9144000" cy="1712893"/>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What are the four categories of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critical </a:t>
            </a:r>
            <a:r>
              <a:rPr kumimoji="1" lang="en-US" sz="3200" b="1" kern="0" dirty="0">
                <a:ea typeface="ＭＳ Ｐゴシック" charset="0"/>
                <a:cs typeface="Arial" pitchFamily="34" charset="0"/>
              </a:rPr>
              <a:t>assets?</a:t>
            </a:r>
          </a:p>
        </p:txBody>
      </p:sp>
      <p:pic>
        <p:nvPicPr>
          <p:cNvPr id="8200"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00" y="34290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2954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Miscellaneous - 100</a:t>
            </a:r>
          </a:p>
        </p:txBody>
      </p:sp>
      <p:sp>
        <p:nvSpPr>
          <p:cNvPr id="15" name="Rectangle 14"/>
          <p:cNvSpPr txBox="1">
            <a:spLocks noChangeArrowheads="1"/>
          </p:cNvSpPr>
          <p:nvPr/>
        </p:nvSpPr>
        <p:spPr bwMode="auto">
          <a:xfrm>
            <a:off x="23884" y="1752599"/>
            <a:ext cx="9144000" cy="2544763"/>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lang="en-US" sz="3200" b="1" dirty="0">
                <a:cs typeface="Arial" pitchFamily="34" charset="0"/>
              </a:rPr>
              <a:t>Any observed behavior that could indicate terrorism or terrorism-related crime is considered </a:t>
            </a:r>
            <a:r>
              <a:rPr lang="en-US" sz="3200" b="1" dirty="0" smtClean="0">
                <a:cs typeface="Arial" pitchFamily="34" charset="0"/>
              </a:rPr>
              <a:t>_______________.</a:t>
            </a:r>
            <a:endParaRPr lang="en-US" sz="3200" b="1" dirty="0">
              <a:cs typeface="Arial" pitchFamily="34" charset="0"/>
            </a:endParaRPr>
          </a:p>
        </p:txBody>
      </p:sp>
      <p:pic>
        <p:nvPicPr>
          <p:cNvPr id="9221"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73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0" y="45015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6" indent="0" algn="ctr">
              <a:spcBef>
                <a:spcPts val="0"/>
              </a:spcBef>
              <a:defRPr/>
            </a:pPr>
            <a:r>
              <a:rPr lang="en-US" sz="3200" b="1" dirty="0" smtClean="0">
                <a:cs typeface="Arial" pitchFamily="34" charset="0"/>
              </a:rPr>
              <a:t>Suspicious activity</a:t>
            </a:r>
          </a:p>
          <a:p>
            <a:pPr marL="0" lvl="6" indent="0" algn="ctr">
              <a:spcBef>
                <a:spcPts val="0"/>
              </a:spcBef>
              <a:defRPr/>
            </a:pPr>
            <a:r>
              <a:rPr lang="en-US" sz="2600" b="1" dirty="0" smtClean="0">
                <a:cs typeface="Arial" pitchFamily="34" charset="0"/>
              </a:rPr>
              <a:t>(Module 4)</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0" y="4927937"/>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smtClean="0">
                <a:cs typeface="Arial" pitchFamily="34" charset="0"/>
              </a:rPr>
              <a:t>Partnership</a:t>
            </a:r>
          </a:p>
          <a:p>
            <a:pPr algn="ctr">
              <a:spcBef>
                <a:spcPts val="0"/>
              </a:spcBef>
            </a:pPr>
            <a:r>
              <a:rPr lang="en-US" sz="2800" b="1" dirty="0" smtClean="0">
                <a:cs typeface="Arial" pitchFamily="34" charset="0"/>
              </a:rPr>
              <a:t>(</a:t>
            </a:r>
            <a:r>
              <a:rPr lang="en-US" sz="2800" b="1" dirty="0">
                <a:cs typeface="Arial" pitchFamily="34" charset="0"/>
              </a:rPr>
              <a:t>Module </a:t>
            </a:r>
            <a:r>
              <a:rPr lang="en-US" sz="2800" b="1" dirty="0" smtClean="0">
                <a:cs typeface="Arial" pitchFamily="34" charset="0"/>
              </a:rPr>
              <a:t>4)</a:t>
            </a:r>
            <a:endParaRPr lang="en-US" sz="2600" b="1" dirty="0" smtClean="0">
              <a:latin typeface="Times New Roman" pitchFamily="18" charset="0"/>
            </a:endParaRPr>
          </a:p>
        </p:txBody>
      </p:sp>
      <p:pic>
        <p:nvPicPr>
          <p:cNvPr id="1024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599" y="441325"/>
            <a:ext cx="7081837" cy="1143000"/>
          </a:xfrm>
        </p:spPr>
        <p:txBody>
          <a:bodyPr/>
          <a:lstStyle/>
          <a:p>
            <a:pPr algn="ctr">
              <a:defRPr/>
            </a:pPr>
            <a:r>
              <a:rPr lang="en-US" sz="3200" b="1" dirty="0" smtClean="0">
                <a:solidFill>
                  <a:srgbClr val="FFCA19"/>
                </a:solidFill>
                <a:latin typeface="Arial" pitchFamily="34" charset="0"/>
                <a:cs typeface="Arial" pitchFamily="34" charset="0"/>
              </a:rPr>
              <a:t>Miscellaneous - 200</a:t>
            </a:r>
          </a:p>
        </p:txBody>
      </p:sp>
      <p:sp>
        <p:nvSpPr>
          <p:cNvPr id="15" name="Rectangle 14"/>
          <p:cNvSpPr txBox="1">
            <a:spLocks noChangeArrowheads="1"/>
          </p:cNvSpPr>
          <p:nvPr/>
        </p:nvSpPr>
        <p:spPr bwMode="auto">
          <a:xfrm>
            <a:off x="0" y="1739900"/>
            <a:ext cx="9144000" cy="30607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defRPr/>
            </a:pPr>
            <a:r>
              <a:rPr kumimoji="1" lang="en-US" sz="3200" b="1" kern="0" dirty="0">
                <a:ea typeface="ＭＳ Ｐゴシック" charset="0"/>
                <a:cs typeface="Arial" pitchFamily="34" charset="0"/>
              </a:rPr>
              <a:t>When law enforcement agencies and the community and organizations they serve work together for the purpose of developing solutions to problems and increasing trust in law enforcement, it is known as community ____________________.</a:t>
            </a:r>
          </a:p>
        </p:txBody>
      </p:sp>
      <p:pic>
        <p:nvPicPr>
          <p:cNvPr id="10246"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720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CHARTCOLORS" val="1"/>
  <p:tag name="MULTIRESPDIVISOR" val="1"/>
  <p:tag name="CORRECTPOINTVALUE" val="1"/>
  <p:tag name="ZEROBASED" val="False"/>
  <p:tag name="FIBDISPLAYRESULTS" val="True"/>
  <p:tag name="PRRESPONSE1" val="10"/>
  <p:tag name="PRRESPONSE5" val="6"/>
  <p:tag name="PRRESPONSE9" val="2"/>
  <p:tag name="ARTICULATE_PROJECT_OPEN"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INCLUDENONRESPONDERS" val="Fals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POLLINGCYCLE" val="2"/>
  <p:tag name="INCLUDEPPT" val="True"/>
  <p:tag name="AUTOADJUSTPARTRANGE" val="True"/>
  <p:tag name="PRRESPONSE2" val="9"/>
  <p:tag name="PRRESPONSE8" val="3"/>
  <p:tag name="POWERPOINTVERSION" val="12.0"/>
  <p:tag name="RESPCOUNTERFORMAT" val="0"/>
  <p:tag name="AUTOADVANCE" val="False"/>
  <p:tag name="SKIPREMAININGRACESLIDES" val="True"/>
  <p:tag name="CUSTOMCELLBACKCOLOR1" val="-657956"/>
  <p:tag name="GRIDROTATIONINTERVAL" val="2"/>
  <p:tag name="PARTLISTDEFAULT"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LABEL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RESETCHARTS" val="True"/>
  <p:tag name="RACEANIMATIONSPEED" val="3"/>
  <p:tag name="NUMRESPONSES" val="1"/>
  <p:tag name="CUSTOMCELLBACKCOLOR4" val="-8355712"/>
  <p:tag name="PRRESPONSE7" val="4"/>
  <p:tag name="FIBINCLUDEOTHER" val="True"/>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high voltage">
  <a:themeElements>
    <a:clrScheme name="Custom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FFFF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AE0033705624F813824713B0F6236" ma:contentTypeVersion="" ma:contentTypeDescription="Create a new document." ma:contentTypeScope="" ma:versionID="8fc9cf951f5f973428489d89715c9885">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D3E3D6-F300-4F19-922E-2B3D204E8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0EE926D-7CC4-4DA7-A5E6-BBF498320AD8}">
  <ds:schemaRefs>
    <ds:schemaRef ds:uri="http://schemas.microsoft.com/office/2006/metadata/longProperties"/>
  </ds:schemaRefs>
</ds:datastoreItem>
</file>

<file path=customXml/itemProps3.xml><?xml version="1.0" encoding="utf-8"?>
<ds:datastoreItem xmlns:ds="http://schemas.openxmlformats.org/officeDocument/2006/customXml" ds:itemID="{1101CCAC-37F8-4E73-A31F-5311644C80A4}">
  <ds:schemaRefs>
    <ds:schemaRef ds:uri="http://schemas.microsoft.com/sharepoint/v3/contenttype/forms"/>
  </ds:schemaRefs>
</ds:datastoreItem>
</file>

<file path=customXml/itemProps4.xml><?xml version="1.0" encoding="utf-8"?>
<ds:datastoreItem xmlns:ds="http://schemas.openxmlformats.org/officeDocument/2006/customXml" ds:itemID="{457952DC-D658-4D15-B0F7-698C80D289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9949</TotalTime>
  <Words>1075</Words>
  <Application>Microsoft Office PowerPoint</Application>
  <PresentationFormat>On-screen Show (4:3)</PresentationFormat>
  <Paragraphs>190</Paragraphs>
  <Slides>30</Slides>
  <Notes>29</Notes>
  <HiddenSlides>0</HiddenSlides>
  <MMClips>9</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high voltage</vt:lpstr>
      <vt:lpstr>PowerPoint Presentation</vt:lpstr>
      <vt:lpstr>PowerPoint Presentation</vt:lpstr>
      <vt:lpstr>Critical Infrastructure - 100</vt:lpstr>
      <vt:lpstr>PowerPoint Presentation</vt:lpstr>
      <vt:lpstr>Critical Infrastructure - 300</vt:lpstr>
      <vt:lpstr>Critical Infrastructure - 400</vt:lpstr>
      <vt:lpstr>Critical Infrastructure - 500</vt:lpstr>
      <vt:lpstr>Miscellaneous - 100</vt:lpstr>
      <vt:lpstr>Miscellaneous - 200</vt:lpstr>
      <vt:lpstr>Miscellaneous - 300</vt:lpstr>
      <vt:lpstr>Miscellaneous - 400</vt:lpstr>
      <vt:lpstr>PowerPoint Presentation</vt:lpstr>
      <vt:lpstr>Miscellaneous - 500</vt:lpstr>
      <vt:lpstr>Surveillance and Security - 100</vt:lpstr>
      <vt:lpstr>Surveillance and Security - 200</vt:lpstr>
      <vt:lpstr>Surveillance and Security - 300</vt:lpstr>
      <vt:lpstr>PowerPoint Presentation</vt:lpstr>
      <vt:lpstr>Surveillance and Security - 400</vt:lpstr>
      <vt:lpstr>Surveillance and Security - 500</vt:lpstr>
      <vt:lpstr>Threats - 100</vt:lpstr>
      <vt:lpstr>Threats - 200</vt:lpstr>
      <vt:lpstr>Threats - 300</vt:lpstr>
      <vt:lpstr>Threats - 400</vt:lpstr>
      <vt:lpstr>Threats - 500</vt:lpstr>
      <vt:lpstr>PowerPoint Presentation</vt:lpstr>
      <vt:lpstr>Technology &amp; Operations - 100</vt:lpstr>
      <vt:lpstr>Technology &amp; Operations - 200</vt:lpstr>
      <vt:lpstr>Technology &amp; Operations - 300</vt:lpstr>
      <vt:lpstr>Technology &amp; Operations - 400</vt:lpstr>
      <vt:lpstr>Technology &amp; Operations - 500</vt:lpstr>
    </vt:vector>
  </TitlesOfParts>
  <Company>Office of Antiterrorism Assistance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 Game Play</dc:title>
  <dc:subject>Module 17: Evaluation and Commencement</dc:subject>
  <dc:creator>ATA</dc:creator>
  <dc:description/>
  <cp:lastModifiedBy>Bryant</cp:lastModifiedBy>
  <cp:revision>453</cp:revision>
  <cp:lastPrinted>2013-05-17T13:00:04Z</cp:lastPrinted>
  <dcterms:created xsi:type="dcterms:W3CDTF">2009-12-15T16:08:12Z</dcterms:created>
  <dcterms:modified xsi:type="dcterms:W3CDTF">2019-01-15T14:16:27Z</dcterms:modified>
  <cp:category>Critical Infrastructure Security and Resilience (CISR)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0x010100C68AE0033705624F813824713B0F6236</vt:lpwstr>
  </property>
</Properties>
</file>